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43891200" cy="38404800"/>
  <p:notesSz cx="6858000" cy="9144000"/>
  <p:defaultTextStyle>
    <a:defPPr>
      <a:defRPr lang="en-US"/>
    </a:defPPr>
    <a:lvl1pPr marL="0" algn="l" defTabSz="4702576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51288" algn="l" defTabSz="4702576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02576" algn="l" defTabSz="4702576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053864" algn="l" defTabSz="4702576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05153" algn="l" defTabSz="4702576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756441" algn="l" defTabSz="4702576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107729" algn="l" defTabSz="4702576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459017" algn="l" defTabSz="4702576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810305" algn="l" defTabSz="4702576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8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2323" autoAdjust="0"/>
  </p:normalViewPr>
  <p:slideViewPr>
    <p:cSldViewPr>
      <p:cViewPr>
        <p:scale>
          <a:sx n="85" d="100"/>
          <a:sy n="85" d="100"/>
        </p:scale>
        <p:origin x="6136" y="5808"/>
      </p:cViewPr>
      <p:guideLst>
        <p:guide orient="horz" pos="12096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4E7E9-6FE9-4B4B-AE79-8DDD26D28B76}" type="datetimeFigureOut">
              <a:rPr lang="en-US" smtClean="0"/>
              <a:t>4/28/14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70025" y="685800"/>
            <a:ext cx="391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BEDB4-5CEF-2042-8FF1-76B0A03DB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98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BEDB4-5CEF-2042-8FF1-76B0A03DB3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25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1930383"/>
            <a:ext cx="37307520" cy="8232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21762720"/>
            <a:ext cx="30723840" cy="9814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53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05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756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07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459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810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5AA9-17B5-4CE5-99DB-F52684FE3B82}" type="datetimeFigureOut">
              <a:rPr lang="en-US" smtClean="0"/>
              <a:t>4/28/14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D26-29FC-424B-AB9A-F3185E54C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532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5AA9-17B5-4CE5-99DB-F52684FE3B82}" type="datetimeFigureOut">
              <a:rPr lang="en-US" smtClean="0"/>
              <a:t>4/28/14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D26-29FC-424B-AB9A-F3185E54C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7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537976"/>
            <a:ext cx="9875520" cy="3276854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537976"/>
            <a:ext cx="28895040" cy="327685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5AA9-17B5-4CE5-99DB-F52684FE3B82}" type="datetimeFigureOut">
              <a:rPr lang="en-US" smtClean="0"/>
              <a:t>4/28/14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D26-29FC-424B-AB9A-F3185E54C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5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5AA9-17B5-4CE5-99DB-F52684FE3B82}" type="datetimeFigureOut">
              <a:rPr lang="en-US" smtClean="0"/>
              <a:t>4/28/14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D26-29FC-424B-AB9A-F3185E54C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8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4678643"/>
            <a:ext cx="37307520" cy="7627620"/>
          </a:xfrm>
        </p:spPr>
        <p:txBody>
          <a:bodyPr anchor="t"/>
          <a:lstStyle>
            <a:lvl1pPr algn="l">
              <a:defRPr sz="20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6277596"/>
            <a:ext cx="37307520" cy="8401047"/>
          </a:xfrm>
        </p:spPr>
        <p:txBody>
          <a:bodyPr anchor="b"/>
          <a:lstStyle>
            <a:lvl1pPr marL="0" indent="0">
              <a:buNone/>
              <a:defRPr sz="10300">
                <a:solidFill>
                  <a:schemeClr val="tx1">
                    <a:tint val="75000"/>
                  </a:schemeClr>
                </a:solidFill>
              </a:defRPr>
            </a:lvl1pPr>
            <a:lvl2pPr marL="2351288" indent="0"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2pPr>
            <a:lvl3pPr marL="4702576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3pPr>
            <a:lvl4pPr marL="7053864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4pPr>
            <a:lvl5pPr marL="9405153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5pPr>
            <a:lvl6pPr marL="11756441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6pPr>
            <a:lvl7pPr marL="14107729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7pPr>
            <a:lvl8pPr marL="16459017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8pPr>
            <a:lvl9pPr marL="18810305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5AA9-17B5-4CE5-99DB-F52684FE3B82}" type="datetimeFigureOut">
              <a:rPr lang="en-US" smtClean="0"/>
              <a:t>4/28/14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D26-29FC-424B-AB9A-F3185E54C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3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8961123"/>
            <a:ext cx="19385280" cy="25345393"/>
          </a:xfrm>
        </p:spPr>
        <p:txBody>
          <a:bodyPr/>
          <a:lstStyle>
            <a:lvl1pPr>
              <a:defRPr sz="14400"/>
            </a:lvl1pPr>
            <a:lvl2pPr>
              <a:defRPr sz="12300"/>
            </a:lvl2pPr>
            <a:lvl3pPr>
              <a:defRPr sz="103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8961123"/>
            <a:ext cx="19385280" cy="25345393"/>
          </a:xfrm>
        </p:spPr>
        <p:txBody>
          <a:bodyPr/>
          <a:lstStyle>
            <a:lvl1pPr>
              <a:defRPr sz="14400"/>
            </a:lvl1pPr>
            <a:lvl2pPr>
              <a:defRPr sz="12300"/>
            </a:lvl2pPr>
            <a:lvl3pPr>
              <a:defRPr sz="103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5AA9-17B5-4CE5-99DB-F52684FE3B82}" type="datetimeFigureOut">
              <a:rPr lang="en-US" smtClean="0"/>
              <a:t>4/28/14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D26-29FC-424B-AB9A-F3185E54C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44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8596633"/>
            <a:ext cx="19392902" cy="3582667"/>
          </a:xfrm>
        </p:spPr>
        <p:txBody>
          <a:bodyPr anchor="b"/>
          <a:lstStyle>
            <a:lvl1pPr marL="0" indent="0">
              <a:buNone/>
              <a:defRPr sz="12300" b="1"/>
            </a:lvl1pPr>
            <a:lvl2pPr marL="2351288" indent="0">
              <a:buNone/>
              <a:defRPr sz="10300" b="1"/>
            </a:lvl2pPr>
            <a:lvl3pPr marL="4702576" indent="0">
              <a:buNone/>
              <a:defRPr sz="9300" b="1"/>
            </a:lvl3pPr>
            <a:lvl4pPr marL="7053864" indent="0">
              <a:buNone/>
              <a:defRPr sz="8200" b="1"/>
            </a:lvl4pPr>
            <a:lvl5pPr marL="9405153" indent="0">
              <a:buNone/>
              <a:defRPr sz="8200" b="1"/>
            </a:lvl5pPr>
            <a:lvl6pPr marL="11756441" indent="0">
              <a:buNone/>
              <a:defRPr sz="8200" b="1"/>
            </a:lvl6pPr>
            <a:lvl7pPr marL="14107729" indent="0">
              <a:buNone/>
              <a:defRPr sz="8200" b="1"/>
            </a:lvl7pPr>
            <a:lvl8pPr marL="16459017" indent="0">
              <a:buNone/>
              <a:defRPr sz="8200" b="1"/>
            </a:lvl8pPr>
            <a:lvl9pPr marL="18810305" indent="0">
              <a:buNone/>
              <a:defRPr sz="8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2179300"/>
            <a:ext cx="19392902" cy="22127213"/>
          </a:xfrm>
        </p:spPr>
        <p:txBody>
          <a:bodyPr/>
          <a:lstStyle>
            <a:lvl1pPr>
              <a:defRPr sz="12300"/>
            </a:lvl1pPr>
            <a:lvl2pPr>
              <a:defRPr sz="10300"/>
            </a:lvl2pPr>
            <a:lvl3pPr>
              <a:defRPr sz="93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8596633"/>
            <a:ext cx="19400520" cy="3582667"/>
          </a:xfrm>
        </p:spPr>
        <p:txBody>
          <a:bodyPr anchor="b"/>
          <a:lstStyle>
            <a:lvl1pPr marL="0" indent="0">
              <a:buNone/>
              <a:defRPr sz="12300" b="1"/>
            </a:lvl1pPr>
            <a:lvl2pPr marL="2351288" indent="0">
              <a:buNone/>
              <a:defRPr sz="10300" b="1"/>
            </a:lvl2pPr>
            <a:lvl3pPr marL="4702576" indent="0">
              <a:buNone/>
              <a:defRPr sz="9300" b="1"/>
            </a:lvl3pPr>
            <a:lvl4pPr marL="7053864" indent="0">
              <a:buNone/>
              <a:defRPr sz="8200" b="1"/>
            </a:lvl4pPr>
            <a:lvl5pPr marL="9405153" indent="0">
              <a:buNone/>
              <a:defRPr sz="8200" b="1"/>
            </a:lvl5pPr>
            <a:lvl6pPr marL="11756441" indent="0">
              <a:buNone/>
              <a:defRPr sz="8200" b="1"/>
            </a:lvl6pPr>
            <a:lvl7pPr marL="14107729" indent="0">
              <a:buNone/>
              <a:defRPr sz="8200" b="1"/>
            </a:lvl7pPr>
            <a:lvl8pPr marL="16459017" indent="0">
              <a:buNone/>
              <a:defRPr sz="8200" b="1"/>
            </a:lvl8pPr>
            <a:lvl9pPr marL="18810305" indent="0">
              <a:buNone/>
              <a:defRPr sz="8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2179300"/>
            <a:ext cx="19400520" cy="22127213"/>
          </a:xfrm>
        </p:spPr>
        <p:txBody>
          <a:bodyPr/>
          <a:lstStyle>
            <a:lvl1pPr>
              <a:defRPr sz="12300"/>
            </a:lvl1pPr>
            <a:lvl2pPr>
              <a:defRPr sz="10300"/>
            </a:lvl2pPr>
            <a:lvl3pPr>
              <a:defRPr sz="93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5AA9-17B5-4CE5-99DB-F52684FE3B82}" type="datetimeFigureOut">
              <a:rPr lang="en-US" smtClean="0"/>
              <a:t>4/28/14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D26-29FC-424B-AB9A-F3185E54C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8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5AA9-17B5-4CE5-99DB-F52684FE3B82}" type="datetimeFigureOut">
              <a:rPr lang="en-US" smtClean="0"/>
              <a:t>4/28/14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D26-29FC-424B-AB9A-F3185E54C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04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5AA9-17B5-4CE5-99DB-F52684FE3B82}" type="datetimeFigureOut">
              <a:rPr lang="en-US" smtClean="0"/>
              <a:t>4/28/14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D26-29FC-424B-AB9A-F3185E54C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64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529080"/>
            <a:ext cx="14439902" cy="6507480"/>
          </a:xfrm>
        </p:spPr>
        <p:txBody>
          <a:bodyPr anchor="b"/>
          <a:lstStyle>
            <a:lvl1pPr algn="l">
              <a:defRPr sz="10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529083"/>
            <a:ext cx="24536400" cy="32777433"/>
          </a:xfrm>
        </p:spPr>
        <p:txBody>
          <a:bodyPr/>
          <a:lstStyle>
            <a:lvl1pPr>
              <a:defRPr sz="16500"/>
            </a:lvl1pPr>
            <a:lvl2pPr>
              <a:defRPr sz="14400"/>
            </a:lvl2pPr>
            <a:lvl3pPr>
              <a:defRPr sz="12300"/>
            </a:lvl3pPr>
            <a:lvl4pPr>
              <a:defRPr sz="10300"/>
            </a:lvl4pPr>
            <a:lvl5pPr>
              <a:defRPr sz="10300"/>
            </a:lvl5pPr>
            <a:lvl6pPr>
              <a:defRPr sz="10300"/>
            </a:lvl6pPr>
            <a:lvl7pPr>
              <a:defRPr sz="10300"/>
            </a:lvl7pPr>
            <a:lvl8pPr>
              <a:defRPr sz="10300"/>
            </a:lvl8pPr>
            <a:lvl9pPr>
              <a:defRPr sz="10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8036563"/>
            <a:ext cx="14439902" cy="26269953"/>
          </a:xfrm>
        </p:spPr>
        <p:txBody>
          <a:bodyPr/>
          <a:lstStyle>
            <a:lvl1pPr marL="0" indent="0">
              <a:buNone/>
              <a:defRPr sz="7200"/>
            </a:lvl1pPr>
            <a:lvl2pPr marL="2351288" indent="0">
              <a:buNone/>
              <a:defRPr sz="6200"/>
            </a:lvl2pPr>
            <a:lvl3pPr marL="4702576" indent="0">
              <a:buNone/>
              <a:defRPr sz="5100"/>
            </a:lvl3pPr>
            <a:lvl4pPr marL="7053864" indent="0">
              <a:buNone/>
              <a:defRPr sz="4600"/>
            </a:lvl4pPr>
            <a:lvl5pPr marL="9405153" indent="0">
              <a:buNone/>
              <a:defRPr sz="4600"/>
            </a:lvl5pPr>
            <a:lvl6pPr marL="11756441" indent="0">
              <a:buNone/>
              <a:defRPr sz="4600"/>
            </a:lvl6pPr>
            <a:lvl7pPr marL="14107729" indent="0">
              <a:buNone/>
              <a:defRPr sz="4600"/>
            </a:lvl7pPr>
            <a:lvl8pPr marL="16459017" indent="0">
              <a:buNone/>
              <a:defRPr sz="4600"/>
            </a:lvl8pPr>
            <a:lvl9pPr marL="18810305" indent="0">
              <a:buNone/>
              <a:defRPr sz="4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5AA9-17B5-4CE5-99DB-F52684FE3B82}" type="datetimeFigureOut">
              <a:rPr lang="en-US" smtClean="0"/>
              <a:t>4/28/14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D26-29FC-424B-AB9A-F3185E54C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33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6883360"/>
            <a:ext cx="26334720" cy="3173733"/>
          </a:xfrm>
        </p:spPr>
        <p:txBody>
          <a:bodyPr anchor="b"/>
          <a:lstStyle>
            <a:lvl1pPr algn="l">
              <a:defRPr sz="10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3431540"/>
            <a:ext cx="26334720" cy="23042880"/>
          </a:xfrm>
        </p:spPr>
        <p:txBody>
          <a:bodyPr/>
          <a:lstStyle>
            <a:lvl1pPr marL="0" indent="0">
              <a:buNone/>
              <a:defRPr sz="16500"/>
            </a:lvl1pPr>
            <a:lvl2pPr marL="2351288" indent="0">
              <a:buNone/>
              <a:defRPr sz="14400"/>
            </a:lvl2pPr>
            <a:lvl3pPr marL="4702576" indent="0">
              <a:buNone/>
              <a:defRPr sz="12300"/>
            </a:lvl3pPr>
            <a:lvl4pPr marL="7053864" indent="0">
              <a:buNone/>
              <a:defRPr sz="10300"/>
            </a:lvl4pPr>
            <a:lvl5pPr marL="9405153" indent="0">
              <a:buNone/>
              <a:defRPr sz="10300"/>
            </a:lvl5pPr>
            <a:lvl6pPr marL="11756441" indent="0">
              <a:buNone/>
              <a:defRPr sz="10300"/>
            </a:lvl6pPr>
            <a:lvl7pPr marL="14107729" indent="0">
              <a:buNone/>
              <a:defRPr sz="10300"/>
            </a:lvl7pPr>
            <a:lvl8pPr marL="16459017" indent="0">
              <a:buNone/>
              <a:defRPr sz="10300"/>
            </a:lvl8pPr>
            <a:lvl9pPr marL="18810305" indent="0">
              <a:buNone/>
              <a:defRPr sz="10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30057093"/>
            <a:ext cx="26334720" cy="4507227"/>
          </a:xfrm>
        </p:spPr>
        <p:txBody>
          <a:bodyPr/>
          <a:lstStyle>
            <a:lvl1pPr marL="0" indent="0">
              <a:buNone/>
              <a:defRPr sz="7200"/>
            </a:lvl1pPr>
            <a:lvl2pPr marL="2351288" indent="0">
              <a:buNone/>
              <a:defRPr sz="6200"/>
            </a:lvl2pPr>
            <a:lvl3pPr marL="4702576" indent="0">
              <a:buNone/>
              <a:defRPr sz="5100"/>
            </a:lvl3pPr>
            <a:lvl4pPr marL="7053864" indent="0">
              <a:buNone/>
              <a:defRPr sz="4600"/>
            </a:lvl4pPr>
            <a:lvl5pPr marL="9405153" indent="0">
              <a:buNone/>
              <a:defRPr sz="4600"/>
            </a:lvl5pPr>
            <a:lvl6pPr marL="11756441" indent="0">
              <a:buNone/>
              <a:defRPr sz="4600"/>
            </a:lvl6pPr>
            <a:lvl7pPr marL="14107729" indent="0">
              <a:buNone/>
              <a:defRPr sz="4600"/>
            </a:lvl7pPr>
            <a:lvl8pPr marL="16459017" indent="0">
              <a:buNone/>
              <a:defRPr sz="4600"/>
            </a:lvl8pPr>
            <a:lvl9pPr marL="18810305" indent="0">
              <a:buNone/>
              <a:defRPr sz="4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5AA9-17B5-4CE5-99DB-F52684FE3B82}" type="datetimeFigureOut">
              <a:rPr lang="en-US" smtClean="0"/>
              <a:t>4/28/14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D26-29FC-424B-AB9A-F3185E54C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4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537973"/>
            <a:ext cx="39502080" cy="6400800"/>
          </a:xfrm>
          <a:prstGeom prst="rect">
            <a:avLst/>
          </a:prstGeom>
        </p:spPr>
        <p:txBody>
          <a:bodyPr vert="horz" lIns="470258" tIns="235129" rIns="470258" bIns="23512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8961123"/>
            <a:ext cx="39502080" cy="25345393"/>
          </a:xfrm>
          <a:prstGeom prst="rect">
            <a:avLst/>
          </a:prstGeom>
        </p:spPr>
        <p:txBody>
          <a:bodyPr vert="horz" lIns="470258" tIns="235129" rIns="470258" bIns="23512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5595563"/>
            <a:ext cx="10241280" cy="2044700"/>
          </a:xfrm>
          <a:prstGeom prst="rect">
            <a:avLst/>
          </a:prstGeom>
        </p:spPr>
        <p:txBody>
          <a:bodyPr vert="horz" lIns="470258" tIns="235129" rIns="470258" bIns="235129" rtlCol="0" anchor="ctr"/>
          <a:lstStyle>
            <a:lvl1pPr algn="l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5AA9-17B5-4CE5-99DB-F52684FE3B82}" type="datetimeFigureOut">
              <a:rPr lang="en-US" smtClean="0"/>
              <a:t>4/28/14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5595563"/>
            <a:ext cx="13898880" cy="2044700"/>
          </a:xfrm>
          <a:prstGeom prst="rect">
            <a:avLst/>
          </a:prstGeom>
        </p:spPr>
        <p:txBody>
          <a:bodyPr vert="horz" lIns="470258" tIns="235129" rIns="470258" bIns="235129" rtlCol="0" anchor="ctr"/>
          <a:lstStyle>
            <a:lvl1pPr algn="ctr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5595563"/>
            <a:ext cx="10241280" cy="2044700"/>
          </a:xfrm>
          <a:prstGeom prst="rect">
            <a:avLst/>
          </a:prstGeom>
        </p:spPr>
        <p:txBody>
          <a:bodyPr vert="horz" lIns="470258" tIns="235129" rIns="470258" bIns="235129" rtlCol="0" anchor="ctr"/>
          <a:lstStyle>
            <a:lvl1pPr algn="r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ACD26-29FC-424B-AB9A-F3185E54C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7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2351288" rtl="0" eaLnBrk="1" latinLnBrk="0" hangingPunct="1">
        <a:spcBef>
          <a:spcPct val="0"/>
        </a:spcBef>
        <a:buNone/>
        <a:defRPr sz="2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3466" indent="-1763466" algn="l" defTabSz="2351288" rtl="0" eaLnBrk="1" latinLnBrk="0" hangingPunct="1">
        <a:spcBef>
          <a:spcPct val="20000"/>
        </a:spcBef>
        <a:buFont typeface="Arial"/>
        <a:buChar char="•"/>
        <a:defRPr sz="16500" kern="1200">
          <a:solidFill>
            <a:schemeClr val="tx1"/>
          </a:solidFill>
          <a:latin typeface="+mn-lt"/>
          <a:ea typeface="+mn-ea"/>
          <a:cs typeface="+mn-cs"/>
        </a:defRPr>
      </a:lvl1pPr>
      <a:lvl2pPr marL="3820843" indent="-1469555" algn="l" defTabSz="2351288" rtl="0" eaLnBrk="1" latinLnBrk="0" hangingPunct="1">
        <a:spcBef>
          <a:spcPct val="20000"/>
        </a:spcBef>
        <a:buFont typeface="Arial"/>
        <a:buChar char="–"/>
        <a:defRPr sz="14400" kern="1200">
          <a:solidFill>
            <a:schemeClr val="tx1"/>
          </a:solidFill>
          <a:latin typeface="+mn-lt"/>
          <a:ea typeface="+mn-ea"/>
          <a:cs typeface="+mn-cs"/>
        </a:defRPr>
      </a:lvl2pPr>
      <a:lvl3pPr marL="5878220" indent="-1175644" algn="l" defTabSz="2351288" rtl="0" eaLnBrk="1" latinLnBrk="0" hangingPunct="1">
        <a:spcBef>
          <a:spcPct val="20000"/>
        </a:spcBef>
        <a:buFont typeface="Arial"/>
        <a:buChar char="•"/>
        <a:defRPr sz="123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509" indent="-1175644" algn="l" defTabSz="2351288" rtl="0" eaLnBrk="1" latinLnBrk="0" hangingPunct="1">
        <a:spcBef>
          <a:spcPct val="20000"/>
        </a:spcBef>
        <a:buFont typeface="Arial"/>
        <a:buChar char="–"/>
        <a:defRPr sz="10300" kern="1200">
          <a:solidFill>
            <a:schemeClr val="tx1"/>
          </a:solidFill>
          <a:latin typeface="+mn-lt"/>
          <a:ea typeface="+mn-ea"/>
          <a:cs typeface="+mn-cs"/>
        </a:defRPr>
      </a:lvl4pPr>
      <a:lvl5pPr marL="10580797" indent="-1175644" algn="l" defTabSz="2351288" rtl="0" eaLnBrk="1" latinLnBrk="0" hangingPunct="1">
        <a:spcBef>
          <a:spcPct val="20000"/>
        </a:spcBef>
        <a:buFont typeface="Arial"/>
        <a:buChar char="»"/>
        <a:defRPr sz="10300" kern="1200">
          <a:solidFill>
            <a:schemeClr val="tx1"/>
          </a:solidFill>
          <a:latin typeface="+mn-lt"/>
          <a:ea typeface="+mn-ea"/>
          <a:cs typeface="+mn-cs"/>
        </a:defRPr>
      </a:lvl5pPr>
      <a:lvl6pPr marL="12932085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6pPr>
      <a:lvl7pPr marL="15283373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7pPr>
      <a:lvl8pPr marL="17634661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8pPr>
      <a:lvl9pPr marL="19985949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351288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576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7053864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405153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756441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4107729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017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810305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8" Type="http://schemas.openxmlformats.org/officeDocument/2006/relationships/image" Target="../media/image6.png"/><Relationship Id="rId9" Type="http://schemas.microsoft.com/office/2007/relationships/hdphoto" Target="../media/hdphoto1.wdp"/><Relationship Id="rId10" Type="http://schemas.openxmlformats.org/officeDocument/2006/relationships/image" Target="../media/image7.png"/><Relationship Id="rId11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>
            <a:off x="1600200" y="30541747"/>
            <a:ext cx="12801600" cy="66789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638300" y="23394739"/>
            <a:ext cx="12801600" cy="69359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10200" y="609600"/>
            <a:ext cx="36347400" cy="4766362"/>
          </a:xfrm>
          <a:solidFill>
            <a:srgbClr val="F5F8FD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7200" dirty="0" smtClean="0">
                <a:latin typeface="+mj-lt"/>
                <a:cs typeface="Arial"/>
              </a:rPr>
              <a:t>The Presence of Endocrine Disrupting Chemicals Found in Cosmetic and Personal Care Products for Children</a:t>
            </a:r>
            <a:br>
              <a:rPr lang="en-US" sz="7200" dirty="0" smtClean="0">
                <a:latin typeface="+mj-lt"/>
                <a:cs typeface="Arial"/>
              </a:rPr>
            </a:br>
            <a:r>
              <a:rPr lang="en-US" sz="4800" dirty="0" smtClean="0">
                <a:latin typeface="+mj-lt"/>
                <a:cs typeface="Arial"/>
              </a:rPr>
              <a:t>Marie Abrahams ‘14 and Molly Nash </a:t>
            </a:r>
            <a:r>
              <a:rPr lang="fr-FR" sz="4800" dirty="0" smtClean="0">
                <a:latin typeface="+mj-lt"/>
                <a:cs typeface="Arial"/>
              </a:rPr>
              <a:t>’</a:t>
            </a:r>
            <a:r>
              <a:rPr lang="en-US" sz="4800" dirty="0" smtClean="0">
                <a:latin typeface="+mj-lt"/>
                <a:cs typeface="Arial"/>
              </a:rPr>
              <a:t>15</a:t>
            </a:r>
            <a:br>
              <a:rPr lang="en-US" sz="4800" dirty="0" smtClean="0">
                <a:latin typeface="+mj-lt"/>
                <a:cs typeface="Arial"/>
              </a:rPr>
            </a:br>
            <a:r>
              <a:rPr lang="en-US" sz="4800" dirty="0" smtClean="0">
                <a:latin typeface="+mj-lt"/>
                <a:cs typeface="Arial"/>
              </a:rPr>
              <a:t> ES366: The Environment and Human Health</a:t>
            </a:r>
            <a:br>
              <a:rPr lang="en-US" sz="4800" dirty="0" smtClean="0">
                <a:latin typeface="+mj-lt"/>
                <a:cs typeface="Arial"/>
              </a:rPr>
            </a:br>
            <a:r>
              <a:rPr lang="en-US" sz="4800" dirty="0" smtClean="0">
                <a:latin typeface="+mj-lt"/>
                <a:cs typeface="Arial"/>
              </a:rPr>
              <a:t>Environmental Studies Program, Colby College</a:t>
            </a:r>
            <a:endParaRPr lang="en-US" sz="4800" dirty="0">
              <a:latin typeface="+mj-lt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38300" y="23383518"/>
            <a:ext cx="123444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latin typeface="+mj-lt"/>
                <a:cs typeface="Arial"/>
              </a:rPr>
              <a:t>Parabens: </a:t>
            </a:r>
            <a:r>
              <a:rPr lang="en-US" sz="3600" dirty="0" smtClean="0">
                <a:latin typeface="+mj-lt"/>
                <a:cs typeface="Arial"/>
              </a:rPr>
              <a:t>A family of preservative chemicals that are both estrogenic (mimic/block estrogen signals) and anti-androgenic</a:t>
            </a:r>
            <a:r>
              <a:rPr lang="en-US" sz="3600" dirty="0">
                <a:solidFill>
                  <a:prstClr val="black"/>
                </a:solidFill>
                <a:cs typeface="Arial"/>
              </a:rPr>
              <a:t> </a:t>
            </a:r>
            <a:r>
              <a:rPr lang="en-US" sz="3600" dirty="0" smtClean="0">
                <a:solidFill>
                  <a:prstClr val="black"/>
                </a:solidFill>
                <a:cs typeface="Arial"/>
              </a:rPr>
              <a:t>(mimic/block testosterone signals )</a:t>
            </a:r>
            <a:r>
              <a:rPr lang="en-US" sz="3600" baseline="30000" dirty="0" smtClean="0">
                <a:solidFill>
                  <a:prstClr val="black"/>
                </a:solidFill>
                <a:cs typeface="Arial"/>
              </a:rPr>
              <a:t>7</a:t>
            </a:r>
            <a:r>
              <a:rPr lang="en-US" sz="3600" dirty="0" smtClean="0">
                <a:latin typeface="+mj-lt"/>
                <a:cs typeface="Arial"/>
              </a:rPr>
              <a:t>. They are often used in cosmetics as fragrances. Parabens take the form of DEP, DBP, ethyl- </a:t>
            </a:r>
            <a:r>
              <a:rPr lang="en-US" sz="3600" dirty="0">
                <a:latin typeface="+mj-lt"/>
                <a:cs typeface="Arial"/>
              </a:rPr>
              <a:t>(</a:t>
            </a:r>
            <a:r>
              <a:rPr lang="en-US" sz="3600" dirty="0" err="1">
                <a:latin typeface="+mj-lt"/>
                <a:cs typeface="Arial"/>
              </a:rPr>
              <a:t>EtP</a:t>
            </a:r>
            <a:r>
              <a:rPr lang="en-US" sz="3600" dirty="0">
                <a:latin typeface="+mj-lt"/>
                <a:cs typeface="Arial"/>
              </a:rPr>
              <a:t>), propyl- (</a:t>
            </a:r>
            <a:r>
              <a:rPr lang="en-US" sz="3600" dirty="0" err="1" smtClean="0">
                <a:latin typeface="+mj-lt"/>
                <a:cs typeface="Arial"/>
              </a:rPr>
              <a:t>Prp</a:t>
            </a:r>
            <a:r>
              <a:rPr lang="en-US" sz="3600" dirty="0">
                <a:latin typeface="+mj-lt"/>
                <a:cs typeface="Arial"/>
              </a:rPr>
              <a:t>)</a:t>
            </a:r>
            <a:r>
              <a:rPr lang="en-US" sz="3600" dirty="0" smtClean="0">
                <a:latin typeface="+mj-lt"/>
                <a:cs typeface="Arial"/>
              </a:rPr>
              <a:t> </a:t>
            </a:r>
            <a:r>
              <a:rPr lang="en-US" sz="3600" dirty="0">
                <a:latin typeface="+mj-lt"/>
                <a:cs typeface="Arial"/>
              </a:rPr>
              <a:t>and </a:t>
            </a:r>
            <a:r>
              <a:rPr lang="en-US" sz="3600" dirty="0" smtClean="0">
                <a:latin typeface="+mj-lt"/>
                <a:cs typeface="Arial"/>
              </a:rPr>
              <a:t>butyl </a:t>
            </a:r>
            <a:r>
              <a:rPr lang="en-US" sz="3600" dirty="0">
                <a:latin typeface="+mj-lt"/>
                <a:cs typeface="Arial"/>
              </a:rPr>
              <a:t>(</a:t>
            </a:r>
            <a:r>
              <a:rPr lang="en-US" sz="3600" dirty="0" err="1">
                <a:latin typeface="+mj-lt"/>
                <a:cs typeface="Arial"/>
              </a:rPr>
              <a:t>BuP</a:t>
            </a:r>
            <a:r>
              <a:rPr lang="en-US" sz="3600" dirty="0">
                <a:latin typeface="+mj-lt"/>
                <a:cs typeface="Arial"/>
              </a:rPr>
              <a:t>) </a:t>
            </a:r>
            <a:r>
              <a:rPr lang="en-US" sz="3600" dirty="0" smtClean="0">
                <a:latin typeface="+mj-lt"/>
                <a:cs typeface="Arial"/>
              </a:rPr>
              <a:t>in personal care products.</a:t>
            </a:r>
            <a:r>
              <a:rPr lang="en-US" sz="3600" baseline="30000" dirty="0">
                <a:latin typeface="+mj-lt"/>
                <a:cs typeface="Arial"/>
              </a:rPr>
              <a:t>5</a:t>
            </a:r>
            <a:r>
              <a:rPr lang="en-US" sz="3600" dirty="0" smtClean="0">
                <a:latin typeface="+mj-lt"/>
                <a:cs typeface="Arial"/>
              </a:rPr>
              <a:t> A study from 2013 found that </a:t>
            </a:r>
            <a:r>
              <a:rPr lang="en-US" sz="3600" dirty="0">
                <a:latin typeface="+mj-lt"/>
                <a:cs typeface="Arial"/>
              </a:rPr>
              <a:t>d</a:t>
            </a:r>
            <a:r>
              <a:rPr lang="en-US" sz="3600" dirty="0" smtClean="0">
                <a:latin typeface="+mj-lt"/>
                <a:cs typeface="Arial"/>
              </a:rPr>
              <a:t>ermal </a:t>
            </a:r>
            <a:r>
              <a:rPr lang="en-US" sz="3600" dirty="0">
                <a:latin typeface="+mj-lt"/>
                <a:cs typeface="Arial"/>
              </a:rPr>
              <a:t>intake of parabens through PCP was greater for infants and toddlers than adult </a:t>
            </a:r>
            <a:r>
              <a:rPr lang="en-US" sz="3600" dirty="0" smtClean="0">
                <a:latin typeface="+mj-lt"/>
                <a:cs typeface="Arial"/>
              </a:rPr>
              <a:t>females.</a:t>
            </a:r>
            <a:r>
              <a:rPr lang="en-US" sz="3600" baseline="30000" dirty="0">
                <a:latin typeface="+mj-lt"/>
                <a:cs typeface="Arial"/>
              </a:rPr>
              <a:t>6</a:t>
            </a:r>
            <a:endParaRPr lang="en-US" sz="3600" dirty="0" smtClean="0">
              <a:latin typeface="+mj-lt"/>
              <a:cs typeface="Arial"/>
            </a:endParaRPr>
          </a:p>
          <a:p>
            <a:r>
              <a:rPr lang="en-US" sz="3600" b="1" dirty="0" smtClean="0">
                <a:latin typeface="+mj-lt"/>
                <a:cs typeface="Arial"/>
              </a:rPr>
              <a:t>Health Effects: </a:t>
            </a:r>
          </a:p>
          <a:p>
            <a:pPr marL="457200" indent="-457200">
              <a:buFont typeface="Arial"/>
              <a:buChar char="•"/>
            </a:pPr>
            <a:r>
              <a:rPr lang="en-US" sz="3600" dirty="0" smtClean="0">
                <a:latin typeface="+mj-lt"/>
                <a:cs typeface="Arial"/>
              </a:rPr>
              <a:t>Developmental/reproductive toxicity, </a:t>
            </a:r>
            <a:r>
              <a:rPr lang="en-US" sz="3600" dirty="0" err="1">
                <a:latin typeface="+mj-lt"/>
                <a:cs typeface="Arial"/>
              </a:rPr>
              <a:t>e</a:t>
            </a:r>
            <a:r>
              <a:rPr lang="en-US" sz="3600" dirty="0" err="1" smtClean="0">
                <a:latin typeface="+mj-lt"/>
                <a:cs typeface="Arial"/>
              </a:rPr>
              <a:t>cotoxicity</a:t>
            </a:r>
            <a:r>
              <a:rPr lang="en-US" sz="3600" dirty="0" smtClean="0">
                <a:latin typeface="+mj-lt"/>
                <a:cs typeface="Arial"/>
              </a:rPr>
              <a:t>, </a:t>
            </a:r>
            <a:r>
              <a:rPr lang="en-US" sz="3600" dirty="0" err="1" smtClean="0">
                <a:latin typeface="+mj-lt"/>
                <a:cs typeface="Arial"/>
              </a:rPr>
              <a:t>genotoxicity</a:t>
            </a:r>
            <a:endParaRPr lang="en-US" sz="3600" dirty="0" smtClean="0">
              <a:latin typeface="+mj-lt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3600" dirty="0" smtClean="0">
                <a:latin typeface="+mj-lt"/>
                <a:cs typeface="Arial"/>
              </a:rPr>
              <a:t>Carcinogenic</a:t>
            </a:r>
          </a:p>
          <a:p>
            <a:pPr marL="457200" indent="-457200">
              <a:buFont typeface="Arial"/>
              <a:buChar char="•"/>
            </a:pPr>
            <a:r>
              <a:rPr lang="en-US" sz="3600" dirty="0" smtClean="0">
                <a:latin typeface="+mj-lt"/>
                <a:cs typeface="Arial"/>
              </a:rPr>
              <a:t>Mitochondrial dysfunction</a:t>
            </a:r>
            <a:endParaRPr lang="en-US" sz="6800" dirty="0" smtClean="0"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38300" y="30708600"/>
            <a:ext cx="126492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latin typeface="+mj-lt"/>
                <a:cs typeface="Arial"/>
              </a:rPr>
              <a:t>Phthalates: </a:t>
            </a:r>
            <a:r>
              <a:rPr lang="en-US" sz="3600" dirty="0" smtClean="0">
                <a:latin typeface="+mj-lt"/>
                <a:cs typeface="Arial"/>
              </a:rPr>
              <a:t>A family of chemicals used to create flexible and durable materials that are anti-androgens</a:t>
            </a:r>
            <a:r>
              <a:rPr lang="en-US" sz="3600" dirty="0">
                <a:latin typeface="+mj-lt"/>
                <a:cs typeface="Arial"/>
              </a:rPr>
              <a:t>.</a:t>
            </a:r>
            <a:r>
              <a:rPr lang="en-US" sz="3600" dirty="0" smtClean="0">
                <a:latin typeface="+mj-lt"/>
                <a:cs typeface="Arial"/>
              </a:rPr>
              <a:t> Phthalates are commonly found in perfumes, skin toners and nail polishes.</a:t>
            </a:r>
            <a:r>
              <a:rPr lang="en-US" sz="3600" baseline="30000" dirty="0">
                <a:latin typeface="+mj-lt"/>
                <a:cs typeface="Arial"/>
              </a:rPr>
              <a:t>6</a:t>
            </a:r>
            <a:r>
              <a:rPr lang="en-US" sz="3600" dirty="0" smtClean="0">
                <a:latin typeface="+mj-lt"/>
                <a:cs typeface="Arial"/>
              </a:rPr>
              <a:t> A </a:t>
            </a:r>
            <a:r>
              <a:rPr lang="en-US" sz="3600" dirty="0">
                <a:latin typeface="+mj-lt"/>
                <a:cs typeface="Arial"/>
              </a:rPr>
              <a:t>study found that dermal intake of phthalates through PCPs was lower for </a:t>
            </a:r>
            <a:r>
              <a:rPr lang="en-US" sz="3600" dirty="0" smtClean="0">
                <a:latin typeface="+mj-lt"/>
                <a:cs typeface="Arial"/>
              </a:rPr>
              <a:t>infants </a:t>
            </a:r>
            <a:r>
              <a:rPr lang="en-US" sz="3600" dirty="0">
                <a:latin typeface="+mj-lt"/>
                <a:cs typeface="Arial"/>
              </a:rPr>
              <a:t>and toddlers then for adult </a:t>
            </a:r>
            <a:r>
              <a:rPr lang="en-US" sz="3600" dirty="0" smtClean="0">
                <a:latin typeface="+mj-lt"/>
                <a:cs typeface="Arial"/>
              </a:rPr>
              <a:t>females.</a:t>
            </a:r>
            <a:r>
              <a:rPr lang="en-US" sz="3600" baseline="30000" dirty="0" smtClean="0">
                <a:latin typeface="+mj-lt"/>
                <a:cs typeface="Arial"/>
              </a:rPr>
              <a:t>6</a:t>
            </a:r>
          </a:p>
          <a:p>
            <a:pPr lvl="0"/>
            <a:r>
              <a:rPr lang="en-US" sz="3600" b="1" dirty="0">
                <a:solidFill>
                  <a:prstClr val="black"/>
                </a:solidFill>
                <a:cs typeface="Arial"/>
              </a:rPr>
              <a:t>Health Effects </a:t>
            </a:r>
            <a:r>
              <a:rPr lang="en-US" sz="3600" b="1" dirty="0" smtClean="0">
                <a:solidFill>
                  <a:prstClr val="black"/>
                </a:solidFill>
                <a:cs typeface="Arial"/>
              </a:rPr>
              <a:t>:</a:t>
            </a:r>
            <a:endParaRPr lang="en-US" sz="3600" b="1" dirty="0">
              <a:solidFill>
                <a:prstClr val="black"/>
              </a:solidFill>
              <a:cs typeface="Arial"/>
            </a:endParaRPr>
          </a:p>
          <a:p>
            <a:pPr marL="571500" lvl="0" indent="-571500">
              <a:buFont typeface="Arial"/>
              <a:buChar char="•"/>
            </a:pPr>
            <a:r>
              <a:rPr lang="en-US" sz="3600" dirty="0">
                <a:solidFill>
                  <a:prstClr val="black"/>
                </a:solidFill>
                <a:cs typeface="Arial"/>
              </a:rPr>
              <a:t>Reproductive birth defects in </a:t>
            </a:r>
            <a:r>
              <a:rPr lang="en-US" sz="3600" dirty="0" smtClean="0">
                <a:solidFill>
                  <a:prstClr val="black"/>
                </a:solidFill>
                <a:cs typeface="Arial"/>
              </a:rPr>
              <a:t>males/reproductive problems in females</a:t>
            </a:r>
          </a:p>
          <a:p>
            <a:pPr marL="571500" lvl="0" indent="-571500">
              <a:buFont typeface="Arial"/>
              <a:buChar char="•"/>
            </a:pPr>
            <a:r>
              <a:rPr lang="en-US" sz="3600" dirty="0" smtClean="0">
                <a:solidFill>
                  <a:prstClr val="black"/>
                </a:solidFill>
                <a:cs typeface="Arial"/>
              </a:rPr>
              <a:t>Attention </a:t>
            </a:r>
            <a:r>
              <a:rPr lang="en-US" sz="3600" dirty="0">
                <a:solidFill>
                  <a:prstClr val="black"/>
                </a:solidFill>
                <a:cs typeface="Arial"/>
              </a:rPr>
              <a:t>Deficit Disorder and learning disabilities</a:t>
            </a:r>
          </a:p>
          <a:p>
            <a:pPr marL="571500" lvl="0" indent="-571500">
              <a:buFont typeface="Arial"/>
              <a:buChar char="•"/>
            </a:pPr>
            <a:r>
              <a:rPr lang="en-US" sz="3600" dirty="0">
                <a:solidFill>
                  <a:prstClr val="black"/>
                </a:solidFill>
                <a:cs typeface="Arial"/>
              </a:rPr>
              <a:t>Insulin problems; obesity and diabetes</a:t>
            </a:r>
          </a:p>
          <a:p>
            <a:pPr marL="571500" lvl="0" indent="-571500">
              <a:buFont typeface="Arial"/>
              <a:buChar char="•"/>
            </a:pPr>
            <a:r>
              <a:rPr lang="en-US" sz="3600" dirty="0">
                <a:solidFill>
                  <a:prstClr val="black"/>
                </a:solidFill>
                <a:cs typeface="Arial"/>
              </a:rPr>
              <a:t>Increases risk of allergic diseases (asthma and eczema</a:t>
            </a:r>
            <a:r>
              <a:rPr lang="en-US" sz="3600" dirty="0" smtClean="0">
                <a:solidFill>
                  <a:prstClr val="black"/>
                </a:solidFill>
                <a:cs typeface="Arial"/>
              </a:rPr>
              <a:t>)</a:t>
            </a:r>
            <a:endParaRPr lang="en-US" sz="3600" dirty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20831503"/>
            <a:ext cx="13106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+mj-lt"/>
                <a:cs typeface="Arial"/>
              </a:rPr>
              <a:t>Our research focuses on two major endocrine disruptors: parabens and phthalates . Although many more endocrine disruptors could be listed, we chose these  based on their prevalence in personal care products (PCPs) and their pressing negative health effects. </a:t>
            </a:r>
            <a:endParaRPr lang="en-US" sz="3600" dirty="0">
              <a:latin typeface="+mj-lt"/>
              <a:cs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371600" y="6248400"/>
            <a:ext cx="13258800" cy="1402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5544800" y="6248401"/>
            <a:ext cx="12954000" cy="17907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6553200"/>
            <a:ext cx="129540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+mj-lt"/>
                <a:cs typeface="Arial"/>
              </a:rPr>
              <a:t>What are Endocrine Disrupters?</a:t>
            </a:r>
            <a:endParaRPr lang="en-US" sz="3600" dirty="0" smtClean="0">
              <a:latin typeface="+mj-lt"/>
              <a:cs typeface="Arial"/>
            </a:endParaRPr>
          </a:p>
          <a:p>
            <a:r>
              <a:rPr lang="en-US" sz="3600" dirty="0" smtClean="0">
                <a:latin typeface="+mj-lt"/>
                <a:cs typeface="Arial"/>
              </a:rPr>
              <a:t>Endocrine </a:t>
            </a:r>
            <a:r>
              <a:rPr lang="en-US" sz="3600" dirty="0">
                <a:latin typeface="+mj-lt"/>
                <a:cs typeface="Arial"/>
              </a:rPr>
              <a:t>Disrupters (EDs) are exogenous chemicals that can alter hormone signals throughout the endocrine system of an otherwise healthy organism.</a:t>
            </a:r>
            <a:r>
              <a:rPr lang="en-US" sz="3600" baseline="30000" dirty="0">
                <a:latin typeface="+mj-lt"/>
                <a:cs typeface="Arial"/>
              </a:rPr>
              <a:t>1</a:t>
            </a:r>
            <a:r>
              <a:rPr lang="en-US" sz="3600" dirty="0">
                <a:latin typeface="+mj-lt"/>
                <a:cs typeface="Arial"/>
              </a:rPr>
              <a:t> They interfere with the “synthesis, secretion, transport, binding, action, or elimination of natural hormones in the </a:t>
            </a:r>
            <a:r>
              <a:rPr lang="en-US" sz="3600" dirty="0" smtClean="0">
                <a:latin typeface="+mj-lt"/>
                <a:cs typeface="Arial"/>
              </a:rPr>
              <a:t>body.</a:t>
            </a:r>
            <a:r>
              <a:rPr lang="en-US" sz="3600" dirty="0">
                <a:latin typeface="+mj-lt"/>
                <a:cs typeface="Arial"/>
              </a:rPr>
              <a:t>”</a:t>
            </a:r>
            <a:r>
              <a:rPr lang="en-US" sz="3600" baseline="30000" dirty="0">
                <a:latin typeface="+mj-lt"/>
                <a:cs typeface="Arial"/>
              </a:rPr>
              <a:t>2</a:t>
            </a:r>
            <a:r>
              <a:rPr lang="en-US" sz="3600" dirty="0">
                <a:latin typeface="+mj-lt"/>
                <a:cs typeface="Arial"/>
              </a:rPr>
              <a:t> H</a:t>
            </a:r>
            <a:r>
              <a:rPr lang="en-US" sz="3600" dirty="0" smtClean="0">
                <a:latin typeface="+mj-lt"/>
                <a:cs typeface="Arial"/>
              </a:rPr>
              <a:t>ormones </a:t>
            </a:r>
            <a:r>
              <a:rPr lang="en-US" sz="3600" dirty="0">
                <a:latin typeface="+mj-lt"/>
                <a:cs typeface="Arial"/>
              </a:rPr>
              <a:t>released from the endocrine system are responsible for human reproduction, growth and </a:t>
            </a:r>
            <a:r>
              <a:rPr lang="en-US" sz="3600" dirty="0" smtClean="0">
                <a:latin typeface="+mj-lt"/>
                <a:cs typeface="Arial"/>
              </a:rPr>
              <a:t>development, </a:t>
            </a:r>
            <a:r>
              <a:rPr lang="en-US" sz="3600" dirty="0">
                <a:latin typeface="+mj-lt"/>
                <a:cs typeface="Arial"/>
              </a:rPr>
              <a:t>sleep, metabolism, </a:t>
            </a:r>
            <a:r>
              <a:rPr lang="en-US" sz="3600" dirty="0" smtClean="0">
                <a:latin typeface="+mj-lt"/>
                <a:cs typeface="Arial"/>
              </a:rPr>
              <a:t>stress </a:t>
            </a:r>
            <a:r>
              <a:rPr lang="en-US" sz="3600" dirty="0">
                <a:latin typeface="+mj-lt"/>
                <a:cs typeface="Arial"/>
              </a:rPr>
              <a:t>response, and the processing of vital nutrients, among other things</a:t>
            </a:r>
            <a:r>
              <a:rPr lang="en-US" sz="3600" dirty="0" smtClean="0">
                <a:latin typeface="+mj-lt"/>
                <a:cs typeface="Arial"/>
              </a:rPr>
              <a:t>.</a:t>
            </a:r>
            <a:r>
              <a:rPr lang="en-US" sz="3600" baseline="30000" dirty="0" smtClean="0">
                <a:latin typeface="+mj-lt"/>
                <a:cs typeface="Arial"/>
              </a:rPr>
              <a:t>3</a:t>
            </a:r>
            <a:r>
              <a:rPr lang="en-US" sz="3600" dirty="0" smtClean="0">
                <a:latin typeface="+mj-lt"/>
                <a:cs typeface="Arial"/>
              </a:rPr>
              <a:t> </a:t>
            </a:r>
            <a:r>
              <a:rPr lang="en-US" sz="3600" dirty="0">
                <a:latin typeface="+mj-lt"/>
                <a:cs typeface="Arial"/>
              </a:rPr>
              <a:t>I</a:t>
            </a:r>
            <a:r>
              <a:rPr lang="en-US" sz="3600" dirty="0" smtClean="0">
                <a:latin typeface="+mj-lt"/>
                <a:cs typeface="Arial"/>
              </a:rPr>
              <a:t>nfants </a:t>
            </a:r>
            <a:r>
              <a:rPr lang="en-US" sz="3600" dirty="0">
                <a:latin typeface="+mj-lt"/>
                <a:cs typeface="Arial"/>
              </a:rPr>
              <a:t>and children are particularly susceptible </a:t>
            </a:r>
            <a:r>
              <a:rPr lang="en-US" sz="3600" dirty="0" smtClean="0">
                <a:latin typeface="+mj-lt"/>
                <a:cs typeface="Arial"/>
              </a:rPr>
              <a:t>to adverse affects of EDs because </a:t>
            </a:r>
            <a:r>
              <a:rPr lang="en-US" sz="3600" dirty="0">
                <a:latin typeface="+mj-lt"/>
                <a:cs typeface="Arial"/>
              </a:rPr>
              <a:t>they lack the same capacity as adults to metabolize and eliminate many toxins</a:t>
            </a:r>
            <a:r>
              <a:rPr lang="en-US" sz="3600" dirty="0" smtClean="0">
                <a:latin typeface="+mj-lt"/>
                <a:cs typeface="Arial"/>
              </a:rPr>
              <a:t>.</a:t>
            </a:r>
            <a:r>
              <a:rPr lang="en-US" sz="3600" baseline="30000" dirty="0">
                <a:latin typeface="+mj-lt"/>
                <a:cs typeface="Arial"/>
              </a:rPr>
              <a:t>4</a:t>
            </a:r>
            <a:r>
              <a:rPr lang="en-US" sz="3600" dirty="0" smtClean="0">
                <a:latin typeface="+mj-lt"/>
                <a:cs typeface="Arial"/>
              </a:rPr>
              <a:t> </a:t>
            </a:r>
          </a:p>
        </p:txBody>
      </p:sp>
      <p:pic>
        <p:nvPicPr>
          <p:cNvPr id="37" name="Picture 6" descr="Colby_se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1"/>
            <a:ext cx="4381500" cy="431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1200" y="13868400"/>
            <a:ext cx="7239000" cy="5791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601200" y="14173200"/>
            <a:ext cx="4800600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  <a:cs typeface="Arial"/>
              </a:rPr>
              <a:t>Figure 1:</a:t>
            </a:r>
          </a:p>
          <a:p>
            <a:r>
              <a:rPr lang="en-US" sz="3200" dirty="0" smtClean="0">
                <a:latin typeface="+mj-lt"/>
                <a:cs typeface="Arial"/>
              </a:rPr>
              <a:t>Receptors are meant to bind with natural hormones and create a response within the cell. Endocrine disruptors mimic natural hormones, bind to receptors, and cause adverse responses in the cell. </a:t>
            </a:r>
            <a:endParaRPr lang="en-US" sz="3200" dirty="0">
              <a:latin typeface="+mj-lt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81200" y="19583400"/>
            <a:ext cx="861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http://</a:t>
            </a:r>
            <a:r>
              <a:rPr lang="en-US" sz="2000" dirty="0" err="1"/>
              <a:t>epthinktank.eu</a:t>
            </a:r>
            <a:r>
              <a:rPr lang="en-US" sz="2000" dirty="0"/>
              <a:t>/2013/03/11/</a:t>
            </a:r>
            <a:r>
              <a:rPr lang="en-US" sz="2000" dirty="0" err="1"/>
              <a:t>eu</a:t>
            </a:r>
            <a:r>
              <a:rPr lang="en-US" sz="2000" dirty="0"/>
              <a:t>-policy-on-endocrine-disruptors/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9108400" y="30937200"/>
            <a:ext cx="13716000" cy="655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xc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9108400" y="30986523"/>
            <a:ext cx="13563600" cy="7448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+mj-lt"/>
              </a:rPr>
              <a:t>Bibliography:</a:t>
            </a:r>
            <a:endParaRPr lang="en-US" sz="2000" dirty="0">
              <a:latin typeface="+mj-lt"/>
            </a:endParaRPr>
          </a:p>
          <a:p>
            <a:r>
              <a:rPr lang="en-US" sz="1800" baseline="30000" dirty="0">
                <a:latin typeface="+mj-lt"/>
              </a:rPr>
              <a:t>1</a:t>
            </a:r>
            <a:r>
              <a:rPr lang="en-US" sz="1800" dirty="0">
                <a:latin typeface="+mj-lt"/>
              </a:rPr>
              <a:t>Dodson, Robin E., Marcia </a:t>
            </a:r>
            <a:r>
              <a:rPr lang="en-US" sz="1800" dirty="0" err="1">
                <a:latin typeface="+mj-lt"/>
              </a:rPr>
              <a:t>Nishioka</a:t>
            </a:r>
            <a:r>
              <a:rPr lang="en-US" sz="1800" dirty="0">
                <a:latin typeface="+mj-lt"/>
              </a:rPr>
              <a:t>, Laurel J. </a:t>
            </a:r>
            <a:r>
              <a:rPr lang="en-US" sz="1800" dirty="0" err="1">
                <a:latin typeface="+mj-lt"/>
              </a:rPr>
              <a:t>Standley</a:t>
            </a:r>
            <a:r>
              <a:rPr lang="en-US" sz="1800" dirty="0">
                <a:latin typeface="+mj-lt"/>
              </a:rPr>
              <a:t>, Laura J. </a:t>
            </a:r>
            <a:r>
              <a:rPr lang="en-US" sz="1800" dirty="0" err="1">
                <a:latin typeface="+mj-lt"/>
              </a:rPr>
              <a:t>Perovich</a:t>
            </a:r>
            <a:r>
              <a:rPr lang="en-US" sz="1800" dirty="0">
                <a:latin typeface="+mj-lt"/>
              </a:rPr>
              <a:t>, Julia Green Brody, and Ruthann A. </a:t>
            </a:r>
            <a:r>
              <a:rPr lang="en-US" sz="1800" dirty="0" err="1">
                <a:latin typeface="+mj-lt"/>
              </a:rPr>
              <a:t>Rudel</a:t>
            </a:r>
            <a:r>
              <a:rPr lang="en-US" sz="1800" dirty="0">
                <a:latin typeface="+mj-lt"/>
              </a:rPr>
              <a:t>. "Endocrine Disruptors and Asthma-Associated Chemicals in Consumer Products." </a:t>
            </a:r>
            <a:r>
              <a:rPr lang="en-US" sz="1800" i="1" dirty="0">
                <a:latin typeface="+mj-lt"/>
              </a:rPr>
              <a:t>Environmental Health Perspectives</a:t>
            </a:r>
            <a:r>
              <a:rPr lang="en-US" sz="1800" dirty="0">
                <a:latin typeface="+mj-lt"/>
              </a:rPr>
              <a:t> 120.7 (2012): 935-43. Web.</a:t>
            </a:r>
          </a:p>
          <a:p>
            <a:r>
              <a:rPr lang="en-US" sz="1800" baseline="30000" dirty="0">
                <a:latin typeface="+mj-lt"/>
              </a:rPr>
              <a:t>2</a:t>
            </a:r>
            <a:r>
              <a:rPr lang="en-US" sz="1800" dirty="0">
                <a:latin typeface="+mj-lt"/>
              </a:rPr>
              <a:t>Sun, </a:t>
            </a:r>
            <a:r>
              <a:rPr lang="en-US" sz="1800" dirty="0" err="1">
                <a:latin typeface="+mj-lt"/>
              </a:rPr>
              <a:t>Shudong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Jingyun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Hunag</a:t>
            </a:r>
            <a:r>
              <a:rPr lang="en-US" sz="1800" dirty="0">
                <a:latin typeface="+mj-lt"/>
              </a:rPr>
              <a:t>, and </a:t>
            </a:r>
            <a:r>
              <a:rPr lang="en-US" sz="1800" dirty="0" err="1">
                <a:latin typeface="+mj-lt"/>
              </a:rPr>
              <a:t>Changsheng</a:t>
            </a:r>
            <a:r>
              <a:rPr lang="en-US" sz="1800" dirty="0">
                <a:latin typeface="+mj-lt"/>
              </a:rPr>
              <a:t> Zhao. "Polymeric Particles for the Removal of Endocrine Disruptors." </a:t>
            </a:r>
            <a:r>
              <a:rPr lang="en-US" sz="1800" i="1" dirty="0">
                <a:latin typeface="+mj-lt"/>
              </a:rPr>
              <a:t>Separation &amp; Purification Reviews</a:t>
            </a:r>
            <a:r>
              <a:rPr lang="en-US" sz="1800" dirty="0">
                <a:latin typeface="+mj-lt"/>
              </a:rPr>
              <a:t> 40.4 (2011): 312-37. Web.</a:t>
            </a:r>
          </a:p>
          <a:p>
            <a:r>
              <a:rPr lang="en-US" sz="1800" baseline="30000" dirty="0">
                <a:latin typeface="+mj-lt"/>
              </a:rPr>
              <a:t>3 </a:t>
            </a:r>
            <a:r>
              <a:rPr lang="en-US" sz="1800" dirty="0" err="1">
                <a:latin typeface="+mj-lt"/>
              </a:rPr>
              <a:t>McAndrews</a:t>
            </a:r>
            <a:r>
              <a:rPr lang="en-US" sz="1800" dirty="0">
                <a:latin typeface="+mj-lt"/>
              </a:rPr>
              <a:t>, Joanne M., and Jacqueline Wu. "Introduction To The Endocrine System Part 2: Physiology." </a:t>
            </a:r>
            <a:r>
              <a:rPr lang="en-US" sz="1800" i="1" dirty="0">
                <a:latin typeface="+mj-lt"/>
              </a:rPr>
              <a:t>AMWA Journal: American Medical Writers Association Journal</a:t>
            </a:r>
            <a:r>
              <a:rPr lang="en-US" sz="1800" dirty="0">
                <a:latin typeface="+mj-lt"/>
              </a:rPr>
              <a:t> 28.2 (2013): 51-56. </a:t>
            </a:r>
            <a:r>
              <a:rPr lang="en-US" sz="1800" i="1" dirty="0">
                <a:latin typeface="+mj-lt"/>
              </a:rPr>
              <a:t>Academic Search Complete</a:t>
            </a:r>
            <a:r>
              <a:rPr lang="en-US" sz="1800" dirty="0">
                <a:latin typeface="+mj-lt"/>
              </a:rPr>
              <a:t>. Web. 23 Apr. 2014.</a:t>
            </a:r>
          </a:p>
          <a:p>
            <a:r>
              <a:rPr lang="en-US" sz="1800" baseline="30000" dirty="0">
                <a:latin typeface="+mj-lt"/>
              </a:rPr>
              <a:t>4</a:t>
            </a:r>
            <a:r>
              <a:rPr lang="en-US" sz="1800" dirty="0">
                <a:latin typeface="+mj-lt"/>
              </a:rPr>
              <a:t>Ünüvar, </a:t>
            </a:r>
            <a:r>
              <a:rPr lang="en-US" sz="1800" dirty="0" err="1">
                <a:latin typeface="+mj-lt"/>
              </a:rPr>
              <a:t>Tolga</a:t>
            </a:r>
            <a:r>
              <a:rPr lang="en-US" sz="1800" dirty="0">
                <a:latin typeface="+mj-lt"/>
              </a:rPr>
              <a:t>, and </a:t>
            </a:r>
            <a:r>
              <a:rPr lang="en-US" sz="1800" dirty="0" err="1">
                <a:latin typeface="+mj-lt"/>
              </a:rPr>
              <a:t>Atilla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Büyükgebiz</a:t>
            </a:r>
            <a:r>
              <a:rPr lang="en-US" sz="1800" dirty="0">
                <a:latin typeface="+mj-lt"/>
              </a:rPr>
              <a:t>. "Fetal And Neonatal Endocrine Disruptors." </a:t>
            </a:r>
            <a:r>
              <a:rPr lang="en-US" sz="1800" i="1" dirty="0">
                <a:latin typeface="+mj-lt"/>
              </a:rPr>
              <a:t>Journal Of Clinical Research In Pediatric Endocrinology</a:t>
            </a:r>
            <a:r>
              <a:rPr lang="en-US" sz="1800" dirty="0">
                <a:latin typeface="+mj-lt"/>
              </a:rPr>
              <a:t> 4.2 (2012): 51-60. </a:t>
            </a:r>
            <a:r>
              <a:rPr lang="en-US" sz="1800" i="1" dirty="0">
                <a:latin typeface="+mj-lt"/>
              </a:rPr>
              <a:t>Academic Search Complete</a:t>
            </a:r>
            <a:r>
              <a:rPr lang="en-US" sz="1800" dirty="0">
                <a:latin typeface="+mj-lt"/>
              </a:rPr>
              <a:t>. Web. 23 Apr. 2014.</a:t>
            </a:r>
          </a:p>
          <a:p>
            <a:r>
              <a:rPr lang="en-US" sz="1800" baseline="30000" dirty="0">
                <a:latin typeface="+mj-lt"/>
              </a:rPr>
              <a:t>5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Gosens</a:t>
            </a:r>
            <a:r>
              <a:rPr lang="en-US" sz="1800" dirty="0">
                <a:latin typeface="+mj-lt"/>
              </a:rPr>
              <a:t>, I., </a:t>
            </a:r>
            <a:r>
              <a:rPr lang="en-US" sz="1800" dirty="0" err="1">
                <a:latin typeface="+mj-lt"/>
              </a:rPr>
              <a:t>Delmaar</a:t>
            </a:r>
            <a:r>
              <a:rPr lang="en-US" sz="1800" dirty="0">
                <a:latin typeface="+mj-lt"/>
              </a:rPr>
              <a:t>, C. J. E., </a:t>
            </a:r>
            <a:r>
              <a:rPr lang="en-US" sz="1800" dirty="0" err="1">
                <a:latin typeface="+mj-lt"/>
              </a:rPr>
              <a:t>Ter</a:t>
            </a:r>
            <a:r>
              <a:rPr lang="en-US" sz="1800" dirty="0">
                <a:latin typeface="+mj-lt"/>
              </a:rPr>
              <a:t> Burg, W., De </a:t>
            </a:r>
            <a:r>
              <a:rPr lang="en-US" sz="1800" dirty="0" err="1">
                <a:latin typeface="+mj-lt"/>
              </a:rPr>
              <a:t>Heer</a:t>
            </a:r>
            <a:r>
              <a:rPr lang="en-US" sz="1800" dirty="0">
                <a:latin typeface="+mj-lt"/>
              </a:rPr>
              <a:t>, C., &amp; </a:t>
            </a:r>
            <a:r>
              <a:rPr lang="en-US" sz="1800" dirty="0" err="1">
                <a:latin typeface="+mj-lt"/>
              </a:rPr>
              <a:t>Schuur</a:t>
            </a:r>
            <a:r>
              <a:rPr lang="en-US" sz="1800" dirty="0">
                <a:latin typeface="+mj-lt"/>
              </a:rPr>
              <a:t>, A. G. (2014). Aggregate exposure approaches for </a:t>
            </a:r>
            <a:r>
              <a:rPr lang="en-US" sz="1800" dirty="0" err="1">
                <a:latin typeface="+mj-lt"/>
              </a:rPr>
              <a:t>parabens</a:t>
            </a:r>
            <a:r>
              <a:rPr lang="en-US" sz="1800" dirty="0">
                <a:latin typeface="+mj-lt"/>
              </a:rPr>
              <a:t> in personal care products: A case assessment for children between 0 and 3 years old.</a:t>
            </a:r>
            <a:r>
              <a:rPr lang="en-US" sz="1800" i="1" dirty="0">
                <a:latin typeface="+mj-lt"/>
              </a:rPr>
              <a:t> Journal of Exposure Science and Environmental Epidemiology, 24</a:t>
            </a:r>
            <a:r>
              <a:rPr lang="en-US" sz="1800" dirty="0">
                <a:latin typeface="+mj-lt"/>
              </a:rPr>
              <a:t>(2), 208-214</a:t>
            </a:r>
            <a:r>
              <a:rPr lang="en-US" sz="1800" dirty="0" smtClean="0">
                <a:latin typeface="+mj-lt"/>
              </a:rPr>
              <a:t>.</a:t>
            </a:r>
            <a:endParaRPr lang="en-US" sz="1800" dirty="0">
              <a:latin typeface="+mj-lt"/>
            </a:endParaRPr>
          </a:p>
          <a:p>
            <a:r>
              <a:rPr lang="en-US" sz="1800" baseline="30000" dirty="0">
                <a:latin typeface="+mj-lt"/>
              </a:rPr>
              <a:t>6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Guo</a:t>
            </a:r>
            <a:r>
              <a:rPr lang="en-US" sz="1800" dirty="0">
                <a:latin typeface="+mj-lt"/>
              </a:rPr>
              <a:t>, Y., &amp; </a:t>
            </a:r>
            <a:r>
              <a:rPr lang="en-US" sz="1800" dirty="0" err="1">
                <a:latin typeface="+mj-lt"/>
              </a:rPr>
              <a:t>Kannan</a:t>
            </a:r>
            <a:r>
              <a:rPr lang="en-US" sz="1800" dirty="0">
                <a:latin typeface="+mj-lt"/>
              </a:rPr>
              <a:t>, K. (2013). A survey of phthalates and </a:t>
            </a:r>
            <a:r>
              <a:rPr lang="en-US" sz="1800" dirty="0" err="1">
                <a:latin typeface="+mj-lt"/>
              </a:rPr>
              <a:t>parabens</a:t>
            </a:r>
            <a:r>
              <a:rPr lang="en-US" sz="1800" dirty="0">
                <a:latin typeface="+mj-lt"/>
              </a:rPr>
              <a:t> in personal care products from the united states and its implications for human exposure.</a:t>
            </a:r>
            <a:r>
              <a:rPr lang="en-US" sz="1800" i="1" dirty="0">
                <a:latin typeface="+mj-lt"/>
              </a:rPr>
              <a:t> Environmental Science and Technology, 47</a:t>
            </a:r>
            <a:r>
              <a:rPr lang="en-US" sz="1800" dirty="0">
                <a:latin typeface="+mj-lt"/>
              </a:rPr>
              <a:t>(24), 14442-14449. </a:t>
            </a:r>
            <a:endParaRPr lang="en-US" sz="1800" dirty="0" smtClean="0">
              <a:latin typeface="+mj-lt"/>
            </a:endParaRPr>
          </a:p>
          <a:p>
            <a:r>
              <a:rPr lang="en-US" sz="1800" baseline="30000" dirty="0" smtClean="0">
                <a:latin typeface="+mj-lt"/>
              </a:rPr>
              <a:t>7 </a:t>
            </a:r>
            <a:r>
              <a:rPr lang="en-US" sz="1800" dirty="0" err="1" smtClean="0">
                <a:latin typeface="+mj-lt"/>
              </a:rPr>
              <a:t>Llompart</a:t>
            </a:r>
            <a:r>
              <a:rPr lang="en-US" sz="1800" dirty="0" smtClean="0">
                <a:latin typeface="+mj-lt"/>
              </a:rPr>
              <a:t>, M., </a:t>
            </a:r>
            <a:r>
              <a:rPr lang="en-US" sz="1800" dirty="0" err="1" smtClean="0">
                <a:latin typeface="+mj-lt"/>
              </a:rPr>
              <a:t>Celeiro</a:t>
            </a:r>
            <a:r>
              <a:rPr lang="en-US" sz="1800" dirty="0" smtClean="0">
                <a:latin typeface="+mj-lt"/>
              </a:rPr>
              <a:t>, M., Pablo Lamas, J., Sanchez-Prado, L., </a:t>
            </a:r>
            <a:r>
              <a:rPr lang="en-US" sz="1800" dirty="0" err="1" smtClean="0">
                <a:latin typeface="+mj-lt"/>
              </a:rPr>
              <a:t>Lores</a:t>
            </a:r>
            <a:r>
              <a:rPr lang="en-US" sz="1800" dirty="0" smtClean="0">
                <a:latin typeface="+mj-lt"/>
              </a:rPr>
              <a:t>, M., &amp; Garcia-</a:t>
            </a:r>
            <a:r>
              <a:rPr lang="en-US" sz="1800" dirty="0" err="1" smtClean="0">
                <a:latin typeface="+mj-lt"/>
              </a:rPr>
              <a:t>Jares</a:t>
            </a:r>
            <a:r>
              <a:rPr lang="en-US" sz="1800" dirty="0" smtClean="0">
                <a:latin typeface="+mj-lt"/>
              </a:rPr>
              <a:t>, C. (2013). Analysis of plasticizers and synthetic </a:t>
            </a:r>
            <a:r>
              <a:rPr lang="en-US" sz="1800" dirty="0" err="1" smtClean="0">
                <a:latin typeface="+mj-lt"/>
              </a:rPr>
              <a:t>musks</a:t>
            </a:r>
            <a:r>
              <a:rPr lang="en-US" sz="1800" dirty="0" smtClean="0">
                <a:latin typeface="+mj-lt"/>
              </a:rPr>
              <a:t> in cosmetic and personal care products by matrix solid-phase dispersion gas chromatography-mass spectrometry.</a:t>
            </a:r>
            <a:r>
              <a:rPr lang="en-US" sz="1800" i="1" dirty="0" smtClean="0">
                <a:latin typeface="+mj-lt"/>
              </a:rPr>
              <a:t> Journal of Chromatography A, 1293</a:t>
            </a:r>
            <a:r>
              <a:rPr lang="en-US" sz="1800" dirty="0" smtClean="0">
                <a:latin typeface="+mj-lt"/>
              </a:rPr>
              <a:t>, 10-19. </a:t>
            </a:r>
          </a:p>
          <a:p>
            <a:r>
              <a:rPr lang="en-US" sz="1800" baseline="30000" dirty="0" smtClean="0">
                <a:latin typeface="+mj-lt"/>
              </a:rPr>
              <a:t>8 </a:t>
            </a:r>
            <a:r>
              <a:rPr lang="en-US" sz="1800" dirty="0">
                <a:latin typeface="+mj-lt"/>
              </a:rPr>
              <a:t>"Skin Deep® Cosmetics Database." </a:t>
            </a:r>
            <a:r>
              <a:rPr lang="en-US" sz="1800" i="1" dirty="0">
                <a:latin typeface="+mj-lt"/>
              </a:rPr>
              <a:t>Skin Deep Home Comments</a:t>
            </a:r>
            <a:r>
              <a:rPr lang="en-US" sz="1800" dirty="0">
                <a:latin typeface="+mj-lt"/>
              </a:rPr>
              <a:t>. Environmental Working Group, </a:t>
            </a:r>
            <a:r>
              <a:rPr lang="en-US" sz="1800" dirty="0" err="1">
                <a:latin typeface="+mj-lt"/>
              </a:rPr>
              <a:t>n.d.</a:t>
            </a:r>
            <a:r>
              <a:rPr lang="en-US" sz="1800" dirty="0">
                <a:latin typeface="+mj-lt"/>
              </a:rPr>
              <a:t> Web. 28 Apr. 2014.</a:t>
            </a:r>
          </a:p>
          <a:p>
            <a:r>
              <a:rPr lang="en-US" sz="1800" baseline="30000" dirty="0">
                <a:latin typeface="+mj-lt"/>
              </a:rPr>
              <a:t>9</a:t>
            </a:r>
            <a:r>
              <a:rPr lang="en-US" sz="1800" dirty="0">
                <a:latin typeface="+mj-lt"/>
              </a:rPr>
              <a:t>“U.S. Food and Drug Administration." </a:t>
            </a:r>
            <a:r>
              <a:rPr lang="en-US" sz="1800" i="1" dirty="0">
                <a:latin typeface="+mj-lt"/>
              </a:rPr>
              <a:t>Cosmetic Registration Program</a:t>
            </a:r>
            <a:r>
              <a:rPr lang="en-US" sz="1800" dirty="0">
                <a:latin typeface="+mj-lt"/>
              </a:rPr>
              <a:t>. </a:t>
            </a:r>
            <a:r>
              <a:rPr lang="en-US" sz="1800" dirty="0" err="1">
                <a:latin typeface="+mj-lt"/>
              </a:rPr>
              <a:t>N.p</a:t>
            </a:r>
            <a:r>
              <a:rPr lang="en-US" sz="1800" dirty="0">
                <a:latin typeface="+mj-lt"/>
              </a:rPr>
              <a:t>., </a:t>
            </a:r>
            <a:r>
              <a:rPr lang="en-US" sz="1800" dirty="0" err="1">
                <a:latin typeface="+mj-lt"/>
              </a:rPr>
              <a:t>n.d.</a:t>
            </a:r>
            <a:r>
              <a:rPr lang="en-US" sz="1800" dirty="0">
                <a:latin typeface="+mj-lt"/>
              </a:rPr>
              <a:t> Web. 23 Apr. 2014</a:t>
            </a:r>
            <a:r>
              <a:rPr lang="en-US" sz="1800" dirty="0" smtClean="0">
                <a:latin typeface="+mj-lt"/>
              </a:rPr>
              <a:t>.</a:t>
            </a:r>
            <a:endParaRPr lang="en-US" sz="1800" dirty="0">
              <a:latin typeface="+mj-lt"/>
            </a:endParaRPr>
          </a:p>
          <a:p>
            <a:r>
              <a:rPr lang="en-US" sz="1800" baseline="30000" dirty="0">
                <a:latin typeface="+mj-lt"/>
              </a:rPr>
              <a:t>10</a:t>
            </a:r>
            <a:r>
              <a:rPr lang="en-US" sz="1800" dirty="0">
                <a:latin typeface="+mj-lt"/>
              </a:rPr>
              <a:t>"REACH - Registration, Evaluation, </a:t>
            </a:r>
            <a:r>
              <a:rPr lang="en-US" sz="1800" dirty="0" err="1">
                <a:latin typeface="+mj-lt"/>
              </a:rPr>
              <a:t>Authorisation</a:t>
            </a:r>
            <a:r>
              <a:rPr lang="en-US" sz="1800" dirty="0">
                <a:latin typeface="+mj-lt"/>
              </a:rPr>
              <a:t> and Restriction of Chemicals." </a:t>
            </a:r>
            <a:r>
              <a:rPr lang="en-US" sz="1800" i="1" dirty="0">
                <a:latin typeface="+mj-lt"/>
              </a:rPr>
              <a:t>Chemicals</a:t>
            </a:r>
            <a:r>
              <a:rPr lang="en-US" sz="1800" dirty="0">
                <a:latin typeface="+mj-lt"/>
              </a:rPr>
              <a:t>. European Commission, </a:t>
            </a:r>
            <a:r>
              <a:rPr lang="en-US" sz="1800" dirty="0" err="1">
                <a:latin typeface="+mj-lt"/>
              </a:rPr>
              <a:t>n.d.</a:t>
            </a:r>
            <a:r>
              <a:rPr lang="en-US" sz="1800" dirty="0">
                <a:latin typeface="+mj-lt"/>
              </a:rPr>
              <a:t> Web. 28 Apr. 2014.</a:t>
            </a:r>
          </a:p>
          <a:p>
            <a:r>
              <a:rPr lang="en-US" sz="1800" baseline="30000" dirty="0">
                <a:latin typeface="+mj-lt"/>
              </a:rPr>
              <a:t>11</a:t>
            </a:r>
            <a:r>
              <a:rPr lang="en-US" sz="1800" i="1" dirty="0">
                <a:latin typeface="+mj-lt"/>
              </a:rPr>
              <a:t>Candidate List of Substances of Very High Concern for </a:t>
            </a:r>
            <a:r>
              <a:rPr lang="en-US" sz="1800" i="1" dirty="0" err="1">
                <a:latin typeface="+mj-lt"/>
              </a:rPr>
              <a:t>Authorisation</a:t>
            </a:r>
            <a:r>
              <a:rPr lang="en-US" sz="1800" dirty="0">
                <a:latin typeface="+mj-lt"/>
              </a:rPr>
              <a:t>. European Chemical Agency, </a:t>
            </a:r>
            <a:r>
              <a:rPr lang="en-US" sz="1800" dirty="0" err="1">
                <a:latin typeface="+mj-lt"/>
              </a:rPr>
              <a:t>n.d.</a:t>
            </a:r>
            <a:r>
              <a:rPr lang="en-US" sz="1800" dirty="0">
                <a:latin typeface="+mj-lt"/>
              </a:rPr>
              <a:t> Web. 28 Apr. 2014.</a:t>
            </a:r>
          </a:p>
          <a:p>
            <a:r>
              <a:rPr lang="en-US" sz="1800" baseline="30000" dirty="0">
                <a:latin typeface="+mj-lt"/>
              </a:rPr>
              <a:t>12</a:t>
            </a:r>
            <a:r>
              <a:rPr lang="en-US" sz="1800" dirty="0">
                <a:latin typeface="+mj-lt"/>
              </a:rPr>
              <a:t>"European Commission Cosmetics." </a:t>
            </a:r>
            <a:r>
              <a:rPr lang="en-US" sz="1800" i="1" dirty="0">
                <a:latin typeface="+mj-lt"/>
              </a:rPr>
              <a:t>Other Applicable EU Legislation</a:t>
            </a:r>
            <a:r>
              <a:rPr lang="en-US" sz="1800" dirty="0">
                <a:latin typeface="+mj-lt"/>
              </a:rPr>
              <a:t>. </a:t>
            </a:r>
            <a:r>
              <a:rPr lang="en-US" sz="1800" dirty="0" err="1">
                <a:latin typeface="+mj-lt"/>
              </a:rPr>
              <a:t>N.p</a:t>
            </a:r>
            <a:r>
              <a:rPr lang="en-US" sz="1800" dirty="0">
                <a:latin typeface="+mj-lt"/>
              </a:rPr>
              <a:t>., </a:t>
            </a:r>
            <a:r>
              <a:rPr lang="en-US" sz="1800" dirty="0" err="1">
                <a:latin typeface="+mj-lt"/>
              </a:rPr>
              <a:t>n.d.</a:t>
            </a:r>
            <a:r>
              <a:rPr lang="en-US" sz="1800" dirty="0">
                <a:latin typeface="+mj-lt"/>
              </a:rPr>
              <a:t> Web. 24 Apr. 2014.</a:t>
            </a:r>
          </a:p>
          <a:p>
            <a:r>
              <a:rPr lang="en-US" sz="2000" i="1" dirty="0">
                <a:latin typeface="+mj-lt"/>
              </a:rPr>
              <a:t> </a:t>
            </a:r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 </a:t>
            </a:r>
          </a:p>
          <a:p>
            <a:r>
              <a:rPr lang="en-US" sz="2000" dirty="0" smtClean="0">
                <a:latin typeface="+mj-lt"/>
              </a:rPr>
              <a:t> </a:t>
            </a:r>
            <a:endParaRPr lang="en-US" sz="2000" dirty="0"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108400" y="19202400"/>
            <a:ext cx="13716000" cy="1143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xc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9260800" y="19126200"/>
            <a:ext cx="13563600" cy="12526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+mj-lt"/>
                <a:cs typeface="Arial"/>
              </a:rPr>
              <a:t>Conclusions &amp; Further Action</a:t>
            </a:r>
          </a:p>
          <a:p>
            <a:pPr marL="457200" indent="-457200">
              <a:buFont typeface="Arial"/>
              <a:buChar char="•"/>
            </a:pPr>
            <a:r>
              <a:rPr lang="en-US" sz="3600" dirty="0" smtClean="0">
                <a:latin typeface="+mj-lt"/>
                <a:cs typeface="Arial"/>
              </a:rPr>
              <a:t>As illustrated by the health effects uncovered in our analysis, endocrine disruption is a pervasive and alarming public health hazard. Because endocrine disruptors are found in nearly all easily accessibly personal care products, the majority of Americans are exposed to them. </a:t>
            </a:r>
          </a:p>
          <a:p>
            <a:pPr marL="457200" indent="-457200">
              <a:buFont typeface="Arial"/>
              <a:buChar char="•"/>
            </a:pPr>
            <a:r>
              <a:rPr lang="en-US" sz="3600" dirty="0" smtClean="0">
                <a:latin typeface="+mj-lt"/>
                <a:cs typeface="Arial"/>
              </a:rPr>
              <a:t>Further action should include educating the general public about the hazards present in the cosmetics they use and trust on a daily basis. Consumer awareness can also be used to lobby industry to change ingredients in their products and provide accurate safety data.</a:t>
            </a:r>
          </a:p>
          <a:p>
            <a:pPr marL="457200" indent="-457200">
              <a:buFont typeface="Arial"/>
              <a:buChar char="•"/>
            </a:pPr>
            <a:r>
              <a:rPr lang="en-US" sz="3600" dirty="0" smtClean="0">
                <a:latin typeface="+mj-lt"/>
                <a:cs typeface="Arial"/>
              </a:rPr>
              <a:t>As most endocrine free products are more expensive than their common counterparts, alternative low cost yet safe technology should be developed to give all citizens access to healthy options. </a:t>
            </a:r>
          </a:p>
          <a:p>
            <a:pPr marL="457200" indent="-457200">
              <a:buFont typeface="Arial"/>
              <a:buChar char="•"/>
            </a:pPr>
            <a:r>
              <a:rPr lang="en-US" sz="3600" dirty="0" smtClean="0">
                <a:latin typeface="+mj-lt"/>
                <a:cs typeface="Arial"/>
              </a:rPr>
              <a:t>Furthermore, the US government needs to prioritize the health of its people above the interest of industry. Europe has done so relatively successfully through REACH and the Cosmetics Directive 7</a:t>
            </a:r>
            <a:r>
              <a:rPr lang="en-US" sz="3600" baseline="30000" dirty="0" smtClean="0">
                <a:latin typeface="+mj-lt"/>
                <a:cs typeface="Arial"/>
              </a:rPr>
              <a:t>Th</a:t>
            </a:r>
            <a:r>
              <a:rPr lang="en-US" sz="3600" dirty="0" smtClean="0">
                <a:latin typeface="+mj-lt"/>
                <a:cs typeface="Arial"/>
              </a:rPr>
              <a:t> Amendment which states, </a:t>
            </a:r>
            <a:r>
              <a:rPr lang="en-US" sz="3600" dirty="0">
                <a:latin typeface="+mj-lt"/>
                <a:cs typeface="Arial"/>
              </a:rPr>
              <a:t>“A cosmetic product put on the market within the Community must not cause damage to human health when applied under normal or reasonably foreseeable conditions of use...”</a:t>
            </a:r>
            <a:r>
              <a:rPr lang="en-US" sz="3600" dirty="0" smtClean="0">
                <a:latin typeface="+mj-lt"/>
                <a:cs typeface="Arial"/>
              </a:rPr>
              <a:t>.</a:t>
            </a:r>
            <a:r>
              <a:rPr lang="en-US" sz="3600" baseline="30000" dirty="0" smtClean="0">
                <a:latin typeface="+mj-lt"/>
                <a:cs typeface="Arial"/>
              </a:rPr>
              <a:t>12</a:t>
            </a:r>
            <a:endParaRPr lang="en-US" sz="3600" dirty="0" smtClean="0">
              <a:latin typeface="+mj-lt"/>
              <a:cs typeface="Arial"/>
            </a:endParaRPr>
          </a:p>
          <a:p>
            <a:pPr marL="457200" indent="-457200">
              <a:buFont typeface="Arial"/>
              <a:buChar char="•"/>
            </a:pPr>
            <a:endParaRPr lang="en-US" sz="3200" dirty="0" smtClean="0">
              <a:latin typeface="Arial"/>
              <a:cs typeface="Arial"/>
            </a:endParaRPr>
          </a:p>
          <a:p>
            <a:endParaRPr lang="en-US" sz="3200" dirty="0">
              <a:latin typeface="Arial"/>
              <a:cs typeface="Arial"/>
            </a:endParaRPr>
          </a:p>
        </p:txBody>
      </p:sp>
      <p:pic>
        <p:nvPicPr>
          <p:cNvPr id="17" name="Picture 16" descr="Screen Shot 2014-04-24 at 8.16.09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1544" y="7809238"/>
            <a:ext cx="11108113" cy="10210800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>
            <a:off x="15468600" y="24460200"/>
            <a:ext cx="13030200" cy="1303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5610826" y="24536400"/>
            <a:ext cx="12573000" cy="4893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+mj-lt"/>
                <a:cs typeface="Arial"/>
              </a:rPr>
              <a:t>Price Comparison</a:t>
            </a:r>
          </a:p>
          <a:p>
            <a:r>
              <a:rPr lang="en-US" sz="3600" dirty="0" smtClean="0">
                <a:latin typeface="+mj-lt"/>
                <a:cs typeface="Arial"/>
              </a:rPr>
              <a:t>We performed a price comparison on children’s personal care products that contain </a:t>
            </a:r>
            <a:r>
              <a:rPr lang="en-US" sz="3600" dirty="0" err="1">
                <a:latin typeface="+mj-lt"/>
                <a:cs typeface="Arial"/>
              </a:rPr>
              <a:t>p</a:t>
            </a:r>
            <a:r>
              <a:rPr lang="en-US" sz="3600" dirty="0" err="1" smtClean="0">
                <a:latin typeface="+mj-lt"/>
                <a:cs typeface="Arial"/>
              </a:rPr>
              <a:t>arabens</a:t>
            </a:r>
            <a:r>
              <a:rPr lang="en-US" sz="3600" dirty="0" smtClean="0">
                <a:latin typeface="+mj-lt"/>
                <a:cs typeface="Arial"/>
              </a:rPr>
              <a:t> and/or phthalates versus their counterparts that are free from endocrine disrupting chemicals. We found that cosmetics containing our EDs were an average of $10.30 less expensive than the chemical free product.</a:t>
            </a:r>
            <a:r>
              <a:rPr lang="en-US" sz="3600" baseline="30000" dirty="0" smtClean="0">
                <a:latin typeface="+mj-lt"/>
                <a:cs typeface="Arial"/>
              </a:rPr>
              <a:t>8 </a:t>
            </a:r>
            <a:r>
              <a:rPr lang="en-US" sz="3600" dirty="0" smtClean="0">
                <a:latin typeface="+mj-lt"/>
                <a:cs typeface="Arial"/>
              </a:rPr>
              <a:t>This begs the question: Who can afford to buy healthy products for their families? </a:t>
            </a:r>
            <a:endParaRPr lang="en-US" sz="3600" dirty="0">
              <a:latin typeface="+mj-lt"/>
              <a:cs typeface="Arial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716250" y="18141941"/>
            <a:ext cx="1280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Figure 2. Concentration of phthalates and parabens in personal care products from a study conducted in New York state (</a:t>
            </a:r>
            <a:r>
              <a:rPr lang="en-US" sz="2800" dirty="0" err="1">
                <a:latin typeface="+mj-lt"/>
                <a:cs typeface="Arial"/>
              </a:rPr>
              <a:t>Kannan</a:t>
            </a:r>
            <a:r>
              <a:rPr lang="en-US" sz="2800" dirty="0">
                <a:latin typeface="+mj-lt"/>
                <a:cs typeface="Arial"/>
              </a:rPr>
              <a:t>, K., </a:t>
            </a:r>
            <a:r>
              <a:rPr lang="en-US" sz="2800" dirty="0" err="1">
                <a:latin typeface="+mj-lt"/>
                <a:cs typeface="Arial"/>
              </a:rPr>
              <a:t>Guo</a:t>
            </a:r>
            <a:r>
              <a:rPr lang="en-US" sz="2800" dirty="0">
                <a:latin typeface="+mj-lt"/>
                <a:cs typeface="Arial"/>
              </a:rPr>
              <a:t>, Y., </a:t>
            </a:r>
            <a:r>
              <a:rPr lang="en-US" sz="2800" dirty="0" smtClean="0">
                <a:latin typeface="+mj-lt"/>
                <a:cs typeface="Arial"/>
              </a:rPr>
              <a:t>2013)</a:t>
            </a:r>
            <a:r>
              <a:rPr lang="en-US" sz="2800" baseline="30000" dirty="0" smtClean="0">
                <a:latin typeface="+mj-lt"/>
                <a:cs typeface="Arial"/>
              </a:rPr>
              <a:t>6</a:t>
            </a:r>
            <a:endParaRPr lang="en-US" sz="2800" dirty="0">
              <a:latin typeface="+mj-lt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371600" y="20726400"/>
            <a:ext cx="13258800" cy="1676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9108400" y="6248400"/>
            <a:ext cx="13716000" cy="1242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29337000" y="6400800"/>
            <a:ext cx="13411200" cy="13142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+mj-lt"/>
                <a:cs typeface="Arial"/>
              </a:rPr>
              <a:t>Current </a:t>
            </a:r>
            <a:r>
              <a:rPr lang="en-US" sz="6000" dirty="0" smtClean="0">
                <a:latin typeface="+mj-lt"/>
                <a:cs typeface="Arial"/>
              </a:rPr>
              <a:t>Policy</a:t>
            </a:r>
            <a:endParaRPr lang="en-US" sz="3600" dirty="0" smtClean="0">
              <a:latin typeface="+mj-lt"/>
              <a:cs typeface="Arial"/>
            </a:endParaRPr>
          </a:p>
          <a:p>
            <a:pPr marL="457200" lvl="0" indent="-457200">
              <a:buFont typeface="Arial"/>
              <a:buChar char="•"/>
            </a:pPr>
            <a:r>
              <a:rPr lang="en-US" sz="3600" dirty="0" smtClean="0">
                <a:latin typeface="+mj-lt"/>
                <a:cs typeface="Arial"/>
              </a:rPr>
              <a:t>Under </a:t>
            </a:r>
            <a:r>
              <a:rPr lang="en-US" sz="3600" dirty="0">
                <a:latin typeface="+mj-lt"/>
                <a:cs typeface="Arial"/>
              </a:rPr>
              <a:t>the Federal Food, Drug, and Cosmetic Act of 1938 (FFDCA), cosmetics do not need FDA approval before they are </a:t>
            </a:r>
            <a:r>
              <a:rPr lang="en-US" sz="3600" dirty="0" smtClean="0">
                <a:latin typeface="+mj-lt"/>
                <a:cs typeface="Arial"/>
              </a:rPr>
              <a:t>distributed.</a:t>
            </a:r>
            <a:r>
              <a:rPr lang="en-US" sz="3600" baseline="30000" dirty="0">
                <a:latin typeface="+mj-lt"/>
                <a:cs typeface="Arial"/>
              </a:rPr>
              <a:t>9</a:t>
            </a:r>
            <a:endParaRPr lang="en-US" sz="3600" dirty="0" smtClean="0">
              <a:latin typeface="+mj-lt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3600" dirty="0" smtClean="0">
                <a:latin typeface="+mj-lt"/>
                <a:cs typeface="Arial"/>
              </a:rPr>
              <a:t>The safety and proper labeling </a:t>
            </a:r>
            <a:r>
              <a:rPr lang="en-US" sz="3600" dirty="0">
                <a:latin typeface="+mj-lt"/>
                <a:cs typeface="Arial"/>
              </a:rPr>
              <a:t>of products is legally in the hands of the companies who market </a:t>
            </a:r>
            <a:r>
              <a:rPr lang="en-US" sz="3600" dirty="0" smtClean="0">
                <a:latin typeface="+mj-lt"/>
                <a:cs typeface="Arial"/>
              </a:rPr>
              <a:t>and distribute them.</a:t>
            </a:r>
            <a:r>
              <a:rPr lang="en-US" sz="3600" baseline="30000" dirty="0">
                <a:latin typeface="+mj-lt"/>
                <a:cs typeface="Arial"/>
              </a:rPr>
              <a:t>9</a:t>
            </a:r>
            <a:endParaRPr lang="en-US" sz="3600" dirty="0" smtClean="0">
              <a:latin typeface="+mj-lt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3600" dirty="0" smtClean="0">
                <a:latin typeface="+mj-lt"/>
                <a:cs typeface="Arial"/>
              </a:rPr>
              <a:t>The </a:t>
            </a:r>
            <a:r>
              <a:rPr lang="en-US" sz="3600" dirty="0">
                <a:latin typeface="+mj-lt"/>
                <a:cs typeface="Arial"/>
              </a:rPr>
              <a:t>Voluntary Cosmetic Registration Program is an FDA program that </a:t>
            </a:r>
            <a:r>
              <a:rPr lang="en-US" sz="3600" i="1" dirty="0">
                <a:latin typeface="+mj-lt"/>
                <a:cs typeface="Arial"/>
              </a:rPr>
              <a:t>encourages</a:t>
            </a:r>
            <a:r>
              <a:rPr lang="en-US" sz="3600" dirty="0">
                <a:latin typeface="+mj-lt"/>
                <a:cs typeface="Arial"/>
              </a:rPr>
              <a:t>, but does not </a:t>
            </a:r>
            <a:r>
              <a:rPr lang="en-US" sz="3600" i="1" dirty="0">
                <a:latin typeface="+mj-lt"/>
                <a:cs typeface="Arial"/>
              </a:rPr>
              <a:t>require</a:t>
            </a:r>
            <a:r>
              <a:rPr lang="en-US" sz="3600" dirty="0">
                <a:latin typeface="+mj-lt"/>
                <a:cs typeface="Arial"/>
              </a:rPr>
              <a:t>, companies to make their product information and safety data </a:t>
            </a:r>
            <a:r>
              <a:rPr lang="en-US" sz="3600" dirty="0" smtClean="0">
                <a:latin typeface="+mj-lt"/>
                <a:cs typeface="Arial"/>
              </a:rPr>
              <a:t>public.</a:t>
            </a:r>
            <a:r>
              <a:rPr lang="en-US" sz="3600" baseline="30000" dirty="0">
                <a:latin typeface="+mj-lt"/>
                <a:cs typeface="Arial"/>
              </a:rPr>
              <a:t>9</a:t>
            </a:r>
            <a:endParaRPr lang="en-US" sz="3600" dirty="0" smtClean="0">
              <a:latin typeface="+mj-lt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3600" dirty="0" smtClean="0">
                <a:latin typeface="+mj-lt"/>
                <a:cs typeface="Arial"/>
              </a:rPr>
              <a:t>The </a:t>
            </a:r>
            <a:r>
              <a:rPr lang="en-US" sz="3600" dirty="0">
                <a:latin typeface="+mj-lt"/>
                <a:cs typeface="Arial"/>
              </a:rPr>
              <a:t>FDA can conduct research on a product it there are reports of it being hazardous, but they </a:t>
            </a:r>
            <a:r>
              <a:rPr lang="en-US" sz="3600" dirty="0" smtClean="0">
                <a:latin typeface="+mj-lt"/>
                <a:cs typeface="Arial"/>
              </a:rPr>
              <a:t>cannot regulate </a:t>
            </a:r>
            <a:r>
              <a:rPr lang="en-US" sz="3600" dirty="0">
                <a:latin typeface="+mj-lt"/>
                <a:cs typeface="Arial"/>
              </a:rPr>
              <a:t>it. They can only use their research findings to inform the public of safety hazards, to provide data to support legal regulation, or to share data with </a:t>
            </a:r>
            <a:r>
              <a:rPr lang="en-US" sz="3600" dirty="0" smtClean="0">
                <a:latin typeface="+mj-lt"/>
                <a:cs typeface="Arial"/>
              </a:rPr>
              <a:t>industry.</a:t>
            </a:r>
            <a:r>
              <a:rPr lang="en-US" sz="3600" baseline="30000" dirty="0">
                <a:latin typeface="+mj-lt"/>
                <a:cs typeface="Arial"/>
              </a:rPr>
              <a:t> 9</a:t>
            </a:r>
            <a:endParaRPr lang="en-US" sz="3600" dirty="0" smtClean="0">
              <a:latin typeface="+mj-lt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3600" dirty="0" smtClean="0">
                <a:latin typeface="+mj-lt"/>
                <a:cs typeface="Arial"/>
              </a:rPr>
              <a:t>The </a:t>
            </a:r>
            <a:r>
              <a:rPr lang="en-US" sz="3600" dirty="0">
                <a:latin typeface="+mj-lt"/>
                <a:cs typeface="Arial"/>
              </a:rPr>
              <a:t>Cosmetic Ingredient Review (CIR) is an expert panel of industry specialists that evaluates the safety of personal care products. This </a:t>
            </a:r>
            <a:r>
              <a:rPr lang="en-US" sz="3600" dirty="0" smtClean="0">
                <a:latin typeface="+mj-lt"/>
                <a:cs typeface="Arial"/>
              </a:rPr>
              <a:t>review is entirely </a:t>
            </a:r>
            <a:r>
              <a:rPr lang="en-US" sz="3600" dirty="0">
                <a:latin typeface="+mj-lt"/>
                <a:cs typeface="Arial"/>
              </a:rPr>
              <a:t>funded by industry</a:t>
            </a:r>
            <a:r>
              <a:rPr lang="en-US" sz="3600" dirty="0" smtClean="0">
                <a:latin typeface="+mj-lt"/>
                <a:cs typeface="Arial"/>
              </a:rPr>
              <a:t>.</a:t>
            </a:r>
            <a:r>
              <a:rPr lang="en-US" sz="3600" baseline="30000" dirty="0">
                <a:latin typeface="+mj-lt"/>
                <a:cs typeface="Arial"/>
              </a:rPr>
              <a:t> 9</a:t>
            </a:r>
            <a:endParaRPr lang="en-US" sz="3600" baseline="30000" dirty="0" smtClean="0">
              <a:latin typeface="+mj-lt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3600" dirty="0" smtClean="0">
                <a:latin typeface="+mj-lt"/>
                <a:cs typeface="Arial"/>
              </a:rPr>
              <a:t>The EU’s Registration, Evaluation, Authorization, and Restriction of Chemicals (REACH) Regulation holds industry responsible for the safety of chemicals and assesses the risks of a chemical based on consumer safety rather than economic cost.</a:t>
            </a:r>
            <a:r>
              <a:rPr lang="en-US" sz="3600" baseline="30000" dirty="0" smtClean="0">
                <a:latin typeface="+mj-lt"/>
                <a:cs typeface="Arial"/>
              </a:rPr>
              <a:t>10</a:t>
            </a:r>
            <a:endParaRPr lang="en-US" sz="3600" dirty="0" smtClean="0">
              <a:latin typeface="+mj-lt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3600" dirty="0" smtClean="0">
                <a:latin typeface="+mj-lt"/>
                <a:cs typeface="Arial"/>
              </a:rPr>
              <a:t>REACH classifies phthalates on the Substances of Very High Concern list because of their carcinogenic and toxic reproductive effects.</a:t>
            </a:r>
            <a:r>
              <a:rPr lang="en-US" sz="3600" baseline="30000" dirty="0" smtClean="0">
                <a:latin typeface="+mj-lt"/>
                <a:cs typeface="Arial"/>
              </a:rPr>
              <a:t>11</a:t>
            </a:r>
            <a:endParaRPr lang="en-US" sz="3600" dirty="0" smtClean="0">
              <a:latin typeface="+mj-lt"/>
              <a:cs typeface="Arial"/>
            </a:endParaRPr>
          </a:p>
          <a:p>
            <a:pPr marL="457200" indent="-457200">
              <a:buFont typeface="Arial"/>
              <a:buChar char="•"/>
            </a:pPr>
            <a:endParaRPr lang="en-US" sz="3600" dirty="0">
              <a:latin typeface="+mj-lt"/>
              <a:cs typeface="Arial"/>
            </a:endParaRPr>
          </a:p>
          <a:p>
            <a:endParaRPr lang="en-US" sz="3200" dirty="0">
              <a:latin typeface="+mj-lt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792450" y="35158629"/>
            <a:ext cx="6324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Neutrogena sunscreen that contains phthalates for $8.39 versus its ED free counter part, Adorable Baby, for $24.99.</a:t>
            </a:r>
            <a:endParaRPr lang="en-US" sz="3200" dirty="0"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2326600" y="34912409"/>
            <a:ext cx="6172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Johnson’s Baby Moisture Care Baby Wash that contains parabens  for $1.97 versus the ED free counter part, Farm to Girl Organic Unscented Baby Lotion for $8.95.</a:t>
            </a:r>
            <a:endParaRPr lang="en-US" sz="32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748084" y="6553199"/>
            <a:ext cx="1286231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600" dirty="0" smtClean="0"/>
              <a:t>Parabens and Phthalates in Child Cosmetics</a:t>
            </a:r>
            <a:endParaRPr lang="en-US" sz="5600" dirty="0"/>
          </a:p>
        </p:txBody>
      </p:sp>
      <p:sp>
        <p:nvSpPr>
          <p:cNvPr id="32" name="TextBox 31"/>
          <p:cNvSpPr txBox="1"/>
          <p:nvPr/>
        </p:nvSpPr>
        <p:spPr>
          <a:xfrm>
            <a:off x="15887700" y="19275191"/>
            <a:ext cx="12268200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+mj-lt"/>
              </a:rPr>
              <a:t>It is apparent from this study that although the concentration of certain endocrine disrupting chemicals is smaller in baby care products compared to regular personal care products (DEP, DIBP, DNHP, BZBP, DEHP, </a:t>
            </a:r>
            <a:r>
              <a:rPr lang="en-US" sz="3600" dirty="0" err="1" smtClean="0">
                <a:latin typeface="+mj-lt"/>
              </a:rPr>
              <a:t>HeP</a:t>
            </a:r>
            <a:r>
              <a:rPr lang="en-US" sz="3600" dirty="0" smtClean="0">
                <a:latin typeface="+mj-lt"/>
              </a:rPr>
              <a:t>), there are also several chemicals that have a chemical concentration that falls within the range of adult cosmetic concentration. Furthermore, some of the baby care products have an even higher level of EDs than their adult counterparts (</a:t>
            </a:r>
            <a:r>
              <a:rPr lang="en-US" sz="3600" dirty="0" err="1" smtClean="0">
                <a:latin typeface="+mj-lt"/>
              </a:rPr>
              <a:t>EtP</a:t>
            </a:r>
            <a:r>
              <a:rPr lang="en-US" sz="3600" dirty="0" smtClean="0">
                <a:latin typeface="+mj-lt"/>
              </a:rPr>
              <a:t>, </a:t>
            </a:r>
            <a:r>
              <a:rPr lang="en-US" sz="3600" dirty="0" err="1" smtClean="0">
                <a:latin typeface="+mj-lt"/>
              </a:rPr>
              <a:t>PrP</a:t>
            </a:r>
            <a:r>
              <a:rPr lang="en-US" sz="3600" dirty="0" smtClean="0">
                <a:latin typeface="+mj-lt"/>
              </a:rPr>
              <a:t>, </a:t>
            </a:r>
            <a:r>
              <a:rPr lang="en-US" sz="3600" dirty="0" err="1" smtClean="0">
                <a:latin typeface="+mj-lt"/>
              </a:rPr>
              <a:t>BzP</a:t>
            </a:r>
            <a:r>
              <a:rPr lang="en-US" sz="3600" dirty="0" smtClean="0">
                <a:latin typeface="+mj-lt"/>
              </a:rPr>
              <a:t>). </a:t>
            </a:r>
            <a:endParaRPr lang="en-US" sz="3600" dirty="0">
              <a:latin typeface="+mj-lt"/>
            </a:endParaRPr>
          </a:p>
        </p:txBody>
      </p:sp>
      <p:pic>
        <p:nvPicPr>
          <p:cNvPr id="1026" name="Picture 2" descr="http://ecx.images-amazon.com/images/I/31jOBgYJ6oL._SL290_AA290_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6675" y="29411264"/>
            <a:ext cx="2762250" cy="276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50dd675bdbb79.img.gostorego.com/809E82/cdn/media/s5/0d/d6/75/bd/bb/79/catalog/product/cache/1/image/370x/9df78eab33525d08d6e5fb8d27136e95/b/a/baby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0733" y="32208236"/>
            <a:ext cx="2838192" cy="283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7" descr="http://ecx.images-amazon.com/images/I/81L24sZpGNL._SL290_AA290_.jpg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7396" y="29401526"/>
            <a:ext cx="3295650" cy="329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0" descr="http://ecx.images-amazon.com/images/I/41EVPfuQRgL._SL290_AA290_.jpg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8966" l="10000" r="924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0321" y="32912571"/>
            <a:ext cx="2209799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19293046" y="30330725"/>
            <a:ext cx="17636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$8.39</a:t>
            </a:r>
            <a:endParaRPr lang="en-US" sz="5400" dirty="0"/>
          </a:p>
        </p:txBody>
      </p:sp>
      <p:sp>
        <p:nvSpPr>
          <p:cNvPr id="60" name="TextBox 59"/>
          <p:cNvSpPr txBox="1"/>
          <p:nvPr/>
        </p:nvSpPr>
        <p:spPr>
          <a:xfrm>
            <a:off x="26087089" y="33094141"/>
            <a:ext cx="17636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$8.95</a:t>
            </a:r>
            <a:endParaRPr lang="en-US" sz="5400" dirty="0"/>
          </a:p>
        </p:txBody>
      </p:sp>
      <p:sp>
        <p:nvSpPr>
          <p:cNvPr id="61" name="TextBox 60"/>
          <p:cNvSpPr txBox="1"/>
          <p:nvPr/>
        </p:nvSpPr>
        <p:spPr>
          <a:xfrm>
            <a:off x="19325472" y="33337767"/>
            <a:ext cx="21146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$24.99</a:t>
            </a:r>
            <a:endParaRPr lang="en-US" sz="5400" dirty="0"/>
          </a:p>
        </p:txBody>
      </p:sp>
      <p:sp>
        <p:nvSpPr>
          <p:cNvPr id="62" name="TextBox 61"/>
          <p:cNvSpPr txBox="1"/>
          <p:nvPr/>
        </p:nvSpPr>
        <p:spPr>
          <a:xfrm>
            <a:off x="26071556" y="30246935"/>
            <a:ext cx="17636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$1.97</a:t>
            </a:r>
            <a:endParaRPr lang="en-US" sz="5400" dirty="0"/>
          </a:p>
        </p:txBody>
      </p:sp>
      <p:sp>
        <p:nvSpPr>
          <p:cNvPr id="53" name="Oval 52"/>
          <p:cNvSpPr/>
          <p:nvPr/>
        </p:nvSpPr>
        <p:spPr>
          <a:xfrm>
            <a:off x="19278600" y="17221200"/>
            <a:ext cx="609600" cy="550069"/>
          </a:xfrm>
          <a:prstGeom prst="ellipse">
            <a:avLst/>
          </a:prstGeom>
          <a:noFill/>
          <a:ln w="158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4612600" y="17221200"/>
            <a:ext cx="457200" cy="550069"/>
          </a:xfrm>
          <a:prstGeom prst="ellipse">
            <a:avLst/>
          </a:prstGeom>
          <a:noFill/>
          <a:ln w="158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4079200" y="17221200"/>
            <a:ext cx="533400" cy="550069"/>
          </a:xfrm>
          <a:prstGeom prst="ellipse">
            <a:avLst/>
          </a:prstGeom>
          <a:noFill/>
          <a:ln w="158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3469600" y="17221200"/>
            <a:ext cx="533400" cy="550069"/>
          </a:xfrm>
          <a:prstGeom prst="ellipse">
            <a:avLst/>
          </a:prstGeom>
          <a:noFill/>
          <a:ln w="158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20421600" y="17221200"/>
            <a:ext cx="609600" cy="550069"/>
          </a:xfrm>
          <a:prstGeom prst="ellipse">
            <a:avLst/>
          </a:prstGeom>
          <a:noFill/>
          <a:ln w="158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1488400" y="17221200"/>
            <a:ext cx="609600" cy="550069"/>
          </a:xfrm>
          <a:prstGeom prst="ellipse">
            <a:avLst/>
          </a:prstGeom>
          <a:noFill/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9888200" y="17221200"/>
            <a:ext cx="609600" cy="550069"/>
          </a:xfrm>
          <a:prstGeom prst="ellipse">
            <a:avLst/>
          </a:prstGeom>
          <a:noFill/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22098000" y="17221200"/>
            <a:ext cx="609600" cy="550069"/>
          </a:xfrm>
          <a:prstGeom prst="ellipse">
            <a:avLst/>
          </a:prstGeom>
          <a:noFill/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18592800" y="17221200"/>
            <a:ext cx="609600" cy="550069"/>
          </a:xfrm>
          <a:prstGeom prst="ellipse">
            <a:avLst/>
          </a:prstGeom>
          <a:noFill/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53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565</TotalTime>
  <Words>1517</Words>
  <Application>Microsoft Macintosh PowerPoint</Application>
  <PresentationFormat>Custom</PresentationFormat>
  <Paragraphs>63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Presence of Endocrine Disrupting Chemicals Found in Cosmetic and Personal Care Products for Children Marie Abrahams ‘14 and Molly Nash ’15  ES366: The Environment and Human Health Environmental Studies Program, Colby College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Colby College</dc:creator>
  <cp:lastModifiedBy>Molly Nash</cp:lastModifiedBy>
  <cp:revision>48</cp:revision>
  <dcterms:created xsi:type="dcterms:W3CDTF">2014-04-24T01:06:37Z</dcterms:created>
  <dcterms:modified xsi:type="dcterms:W3CDTF">2014-04-29T03:52:14Z</dcterms:modified>
</cp:coreProperties>
</file>