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43891200" cy="38404800"/>
  <p:notesSz cx="9144000" cy="6858000"/>
  <p:defaultTextStyle>
    <a:defPPr>
      <a:defRPr lang="en-US"/>
    </a:defPPr>
    <a:lvl1pPr marL="0" algn="l" defTabSz="2351288" rtl="0" eaLnBrk="1" latinLnBrk="0" hangingPunct="1">
      <a:defRPr sz="9300" kern="1200">
        <a:solidFill>
          <a:schemeClr val="tx1"/>
        </a:solidFill>
        <a:latin typeface="+mn-lt"/>
        <a:ea typeface="+mn-ea"/>
        <a:cs typeface="+mn-cs"/>
      </a:defRPr>
    </a:lvl1pPr>
    <a:lvl2pPr marL="2351288" algn="l" defTabSz="2351288" rtl="0" eaLnBrk="1" latinLnBrk="0" hangingPunct="1">
      <a:defRPr sz="9300" kern="1200">
        <a:solidFill>
          <a:schemeClr val="tx1"/>
        </a:solidFill>
        <a:latin typeface="+mn-lt"/>
        <a:ea typeface="+mn-ea"/>
        <a:cs typeface="+mn-cs"/>
      </a:defRPr>
    </a:lvl2pPr>
    <a:lvl3pPr marL="4702576" algn="l" defTabSz="2351288" rtl="0" eaLnBrk="1" latinLnBrk="0" hangingPunct="1">
      <a:defRPr sz="9300" kern="1200">
        <a:solidFill>
          <a:schemeClr val="tx1"/>
        </a:solidFill>
        <a:latin typeface="+mn-lt"/>
        <a:ea typeface="+mn-ea"/>
        <a:cs typeface="+mn-cs"/>
      </a:defRPr>
    </a:lvl3pPr>
    <a:lvl4pPr marL="7053864" algn="l" defTabSz="2351288" rtl="0" eaLnBrk="1" latinLnBrk="0" hangingPunct="1">
      <a:defRPr sz="9300" kern="1200">
        <a:solidFill>
          <a:schemeClr val="tx1"/>
        </a:solidFill>
        <a:latin typeface="+mn-lt"/>
        <a:ea typeface="+mn-ea"/>
        <a:cs typeface="+mn-cs"/>
      </a:defRPr>
    </a:lvl4pPr>
    <a:lvl5pPr marL="9405153" algn="l" defTabSz="2351288" rtl="0" eaLnBrk="1" latinLnBrk="0" hangingPunct="1">
      <a:defRPr sz="9300" kern="1200">
        <a:solidFill>
          <a:schemeClr val="tx1"/>
        </a:solidFill>
        <a:latin typeface="+mn-lt"/>
        <a:ea typeface="+mn-ea"/>
        <a:cs typeface="+mn-cs"/>
      </a:defRPr>
    </a:lvl5pPr>
    <a:lvl6pPr marL="11756441" algn="l" defTabSz="2351288" rtl="0" eaLnBrk="1" latinLnBrk="0" hangingPunct="1">
      <a:defRPr sz="9300" kern="1200">
        <a:solidFill>
          <a:schemeClr val="tx1"/>
        </a:solidFill>
        <a:latin typeface="+mn-lt"/>
        <a:ea typeface="+mn-ea"/>
        <a:cs typeface="+mn-cs"/>
      </a:defRPr>
    </a:lvl6pPr>
    <a:lvl7pPr marL="14107729" algn="l" defTabSz="2351288" rtl="0" eaLnBrk="1" latinLnBrk="0" hangingPunct="1">
      <a:defRPr sz="9300" kern="1200">
        <a:solidFill>
          <a:schemeClr val="tx1"/>
        </a:solidFill>
        <a:latin typeface="+mn-lt"/>
        <a:ea typeface="+mn-ea"/>
        <a:cs typeface="+mn-cs"/>
      </a:defRPr>
    </a:lvl7pPr>
    <a:lvl8pPr marL="16459017" algn="l" defTabSz="2351288" rtl="0" eaLnBrk="1" latinLnBrk="0" hangingPunct="1">
      <a:defRPr sz="9300" kern="1200">
        <a:solidFill>
          <a:schemeClr val="tx1"/>
        </a:solidFill>
        <a:latin typeface="+mn-lt"/>
        <a:ea typeface="+mn-ea"/>
        <a:cs typeface="+mn-cs"/>
      </a:defRPr>
    </a:lvl8pPr>
    <a:lvl9pPr marL="18810305" algn="l" defTabSz="2351288"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50" d="100"/>
          <a:sy n="50" d="100"/>
        </p:scale>
        <p:origin x="-80" y="-80"/>
      </p:cViewPr>
      <p:guideLst>
        <p:guide orient="horz" pos="12096"/>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F222EFB3-E317-0247-8CDF-C45B87CA9B1B}" type="datetimeFigureOut">
              <a:rPr lang="en-US" smtClean="0"/>
              <a:t>4/28/14</a:t>
            </a:fld>
            <a:endParaRPr lang="en-US"/>
          </a:p>
        </p:txBody>
      </p:sp>
      <p:sp>
        <p:nvSpPr>
          <p:cNvPr id="4" name="Slide Image Placeholder 3"/>
          <p:cNvSpPr>
            <a:spLocks noGrp="1" noRot="1" noChangeAspect="1"/>
          </p:cNvSpPr>
          <p:nvPr>
            <p:ph type="sldImg" idx="2"/>
          </p:nvPr>
        </p:nvSpPr>
        <p:spPr>
          <a:xfrm>
            <a:off x="3101975" y="514350"/>
            <a:ext cx="294005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A4A0C5E0-8017-9046-89EB-DC43F2C73F8E}" type="slidenum">
              <a:rPr lang="en-US" smtClean="0"/>
              <a:t>‹#›</a:t>
            </a:fld>
            <a:endParaRPr lang="en-US"/>
          </a:p>
        </p:txBody>
      </p:sp>
    </p:spTree>
    <p:extLst>
      <p:ext uri="{BB962C8B-B14F-4D97-AF65-F5344CB8AC3E}">
        <p14:creationId xmlns:p14="http://schemas.microsoft.com/office/powerpoint/2010/main" val="3103015309"/>
      </p:ext>
    </p:extLst>
  </p:cSld>
  <p:clrMap bg1="lt1" tx1="dk1" bg2="lt2" tx2="dk2" accent1="accent1" accent2="accent2" accent3="accent3" accent4="accent4" accent5="accent5" accent6="accent6" hlink="hlink" folHlink="folHlink"/>
  <p:notesStyle>
    <a:lvl1pPr marL="0" algn="l" defTabSz="2351288" rtl="0" eaLnBrk="1" latinLnBrk="0" hangingPunct="1">
      <a:defRPr sz="6200" kern="1200">
        <a:solidFill>
          <a:schemeClr val="tx1"/>
        </a:solidFill>
        <a:latin typeface="+mn-lt"/>
        <a:ea typeface="+mn-ea"/>
        <a:cs typeface="+mn-cs"/>
      </a:defRPr>
    </a:lvl1pPr>
    <a:lvl2pPr marL="2351288" algn="l" defTabSz="2351288" rtl="0" eaLnBrk="1" latinLnBrk="0" hangingPunct="1">
      <a:defRPr sz="6200" kern="1200">
        <a:solidFill>
          <a:schemeClr val="tx1"/>
        </a:solidFill>
        <a:latin typeface="+mn-lt"/>
        <a:ea typeface="+mn-ea"/>
        <a:cs typeface="+mn-cs"/>
      </a:defRPr>
    </a:lvl2pPr>
    <a:lvl3pPr marL="4702576" algn="l" defTabSz="2351288" rtl="0" eaLnBrk="1" latinLnBrk="0" hangingPunct="1">
      <a:defRPr sz="6200" kern="1200">
        <a:solidFill>
          <a:schemeClr val="tx1"/>
        </a:solidFill>
        <a:latin typeface="+mn-lt"/>
        <a:ea typeface="+mn-ea"/>
        <a:cs typeface="+mn-cs"/>
      </a:defRPr>
    </a:lvl3pPr>
    <a:lvl4pPr marL="7053864" algn="l" defTabSz="2351288" rtl="0" eaLnBrk="1" latinLnBrk="0" hangingPunct="1">
      <a:defRPr sz="6200" kern="1200">
        <a:solidFill>
          <a:schemeClr val="tx1"/>
        </a:solidFill>
        <a:latin typeface="+mn-lt"/>
        <a:ea typeface="+mn-ea"/>
        <a:cs typeface="+mn-cs"/>
      </a:defRPr>
    </a:lvl4pPr>
    <a:lvl5pPr marL="9405153" algn="l" defTabSz="2351288" rtl="0" eaLnBrk="1" latinLnBrk="0" hangingPunct="1">
      <a:defRPr sz="6200" kern="1200">
        <a:solidFill>
          <a:schemeClr val="tx1"/>
        </a:solidFill>
        <a:latin typeface="+mn-lt"/>
        <a:ea typeface="+mn-ea"/>
        <a:cs typeface="+mn-cs"/>
      </a:defRPr>
    </a:lvl5pPr>
    <a:lvl6pPr marL="11756441" algn="l" defTabSz="2351288" rtl="0" eaLnBrk="1" latinLnBrk="0" hangingPunct="1">
      <a:defRPr sz="6200" kern="1200">
        <a:solidFill>
          <a:schemeClr val="tx1"/>
        </a:solidFill>
        <a:latin typeface="+mn-lt"/>
        <a:ea typeface="+mn-ea"/>
        <a:cs typeface="+mn-cs"/>
      </a:defRPr>
    </a:lvl6pPr>
    <a:lvl7pPr marL="14107729" algn="l" defTabSz="2351288" rtl="0" eaLnBrk="1" latinLnBrk="0" hangingPunct="1">
      <a:defRPr sz="6200" kern="1200">
        <a:solidFill>
          <a:schemeClr val="tx1"/>
        </a:solidFill>
        <a:latin typeface="+mn-lt"/>
        <a:ea typeface="+mn-ea"/>
        <a:cs typeface="+mn-cs"/>
      </a:defRPr>
    </a:lvl7pPr>
    <a:lvl8pPr marL="16459017" algn="l" defTabSz="2351288" rtl="0" eaLnBrk="1" latinLnBrk="0" hangingPunct="1">
      <a:defRPr sz="6200" kern="1200">
        <a:solidFill>
          <a:schemeClr val="tx1"/>
        </a:solidFill>
        <a:latin typeface="+mn-lt"/>
        <a:ea typeface="+mn-ea"/>
        <a:cs typeface="+mn-cs"/>
      </a:defRPr>
    </a:lvl8pPr>
    <a:lvl9pPr marL="18810305" algn="l" defTabSz="2351288" rtl="0" eaLnBrk="1" latinLnBrk="0" hangingPunct="1">
      <a:defRPr sz="6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23129E5-7A31-6F40-834C-506E13F9C072}" type="datetimeFigureOut">
              <a:rPr lang="en-US" smtClean="0"/>
              <a:t>4/28/14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74FDA8-1FBF-3F49-BD35-2FCC4AF89878}" type="slidenum">
              <a:rPr lang="en-US" smtClean="0"/>
              <a:t>‹#›</a:t>
            </a:fld>
            <a:endParaRPr lang="en-US"/>
          </a:p>
        </p:txBody>
      </p:sp>
    </p:spTree>
    <p:extLst>
      <p:ext uri="{BB962C8B-B14F-4D97-AF65-F5344CB8AC3E}">
        <p14:creationId xmlns:p14="http://schemas.microsoft.com/office/powerpoint/2010/main" val="1979929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3129E5-7A31-6F40-834C-506E13F9C072}" type="datetimeFigureOut">
              <a:rPr lang="en-US" smtClean="0"/>
              <a:t>4/28/14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74FDA8-1FBF-3F49-BD35-2FCC4AF89878}" type="slidenum">
              <a:rPr lang="en-US" smtClean="0"/>
              <a:t>‹#›</a:t>
            </a:fld>
            <a:endParaRPr lang="en-US"/>
          </a:p>
        </p:txBody>
      </p:sp>
    </p:spTree>
    <p:extLst>
      <p:ext uri="{BB962C8B-B14F-4D97-AF65-F5344CB8AC3E}">
        <p14:creationId xmlns:p14="http://schemas.microsoft.com/office/powerpoint/2010/main" val="1202948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537975"/>
            <a:ext cx="9875520" cy="3276854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537975"/>
            <a:ext cx="28895040" cy="3276854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3129E5-7A31-6F40-834C-506E13F9C072}" type="datetimeFigureOut">
              <a:rPr lang="en-US" smtClean="0"/>
              <a:t>4/28/14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74FDA8-1FBF-3F49-BD35-2FCC4AF89878}" type="slidenum">
              <a:rPr lang="en-US" smtClean="0"/>
              <a:t>‹#›</a:t>
            </a:fld>
            <a:endParaRPr lang="en-US"/>
          </a:p>
        </p:txBody>
      </p:sp>
    </p:spTree>
    <p:extLst>
      <p:ext uri="{BB962C8B-B14F-4D97-AF65-F5344CB8AC3E}">
        <p14:creationId xmlns:p14="http://schemas.microsoft.com/office/powerpoint/2010/main" val="3477087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3129E5-7A31-6F40-834C-506E13F9C072}" type="datetimeFigureOut">
              <a:rPr lang="en-US" smtClean="0"/>
              <a:t>4/28/14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74FDA8-1FBF-3F49-BD35-2FCC4AF89878}" type="slidenum">
              <a:rPr lang="en-US" smtClean="0"/>
              <a:t>‹#›</a:t>
            </a:fld>
            <a:endParaRPr lang="en-US"/>
          </a:p>
        </p:txBody>
      </p:sp>
    </p:spTree>
    <p:extLst>
      <p:ext uri="{BB962C8B-B14F-4D97-AF65-F5344CB8AC3E}">
        <p14:creationId xmlns:p14="http://schemas.microsoft.com/office/powerpoint/2010/main" val="1829481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3"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3"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3129E5-7A31-6F40-834C-506E13F9C072}" type="datetimeFigureOut">
              <a:rPr lang="en-US" smtClean="0"/>
              <a:t>4/28/14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74FDA8-1FBF-3F49-BD35-2FCC4AF89878}" type="slidenum">
              <a:rPr lang="en-US" smtClean="0"/>
              <a:t>‹#›</a:t>
            </a:fld>
            <a:endParaRPr lang="en-US"/>
          </a:p>
        </p:txBody>
      </p:sp>
    </p:spTree>
    <p:extLst>
      <p:ext uri="{BB962C8B-B14F-4D97-AF65-F5344CB8AC3E}">
        <p14:creationId xmlns:p14="http://schemas.microsoft.com/office/powerpoint/2010/main" val="1083591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8961123"/>
            <a:ext cx="19385280" cy="25345393"/>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8961123"/>
            <a:ext cx="19385280" cy="25345393"/>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23129E5-7A31-6F40-834C-506E13F9C072}" type="datetimeFigureOut">
              <a:rPr lang="en-US" smtClean="0"/>
              <a:t>4/28/14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74FDA8-1FBF-3F49-BD35-2FCC4AF89878}" type="slidenum">
              <a:rPr lang="en-US" smtClean="0"/>
              <a:t>‹#›</a:t>
            </a:fld>
            <a:endParaRPr lang="en-US"/>
          </a:p>
        </p:txBody>
      </p:sp>
    </p:spTree>
    <p:extLst>
      <p:ext uri="{BB962C8B-B14F-4D97-AF65-F5344CB8AC3E}">
        <p14:creationId xmlns:p14="http://schemas.microsoft.com/office/powerpoint/2010/main" val="4046994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3"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3"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3"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3"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23129E5-7A31-6F40-834C-506E13F9C072}" type="datetimeFigureOut">
              <a:rPr lang="en-US" smtClean="0"/>
              <a:t>4/28/14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74FDA8-1FBF-3F49-BD35-2FCC4AF89878}" type="slidenum">
              <a:rPr lang="en-US" smtClean="0"/>
              <a:t>‹#›</a:t>
            </a:fld>
            <a:endParaRPr lang="en-US"/>
          </a:p>
        </p:txBody>
      </p:sp>
    </p:spTree>
    <p:extLst>
      <p:ext uri="{BB962C8B-B14F-4D97-AF65-F5344CB8AC3E}">
        <p14:creationId xmlns:p14="http://schemas.microsoft.com/office/powerpoint/2010/main" val="38141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23129E5-7A31-6F40-834C-506E13F9C072}" type="datetimeFigureOut">
              <a:rPr lang="en-US" smtClean="0"/>
              <a:t>4/28/14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74FDA8-1FBF-3F49-BD35-2FCC4AF89878}" type="slidenum">
              <a:rPr lang="en-US" smtClean="0"/>
              <a:t>‹#›</a:t>
            </a:fld>
            <a:endParaRPr lang="en-US"/>
          </a:p>
        </p:txBody>
      </p:sp>
    </p:spTree>
    <p:extLst>
      <p:ext uri="{BB962C8B-B14F-4D97-AF65-F5344CB8AC3E}">
        <p14:creationId xmlns:p14="http://schemas.microsoft.com/office/powerpoint/2010/main" val="291449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3129E5-7A31-6F40-834C-506E13F9C072}" type="datetimeFigureOut">
              <a:rPr lang="en-US" smtClean="0"/>
              <a:t>4/28/14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74FDA8-1FBF-3F49-BD35-2FCC4AF89878}" type="slidenum">
              <a:rPr lang="en-US" smtClean="0"/>
              <a:t>‹#›</a:t>
            </a:fld>
            <a:endParaRPr lang="en-US"/>
          </a:p>
        </p:txBody>
      </p:sp>
    </p:spTree>
    <p:extLst>
      <p:ext uri="{BB962C8B-B14F-4D97-AF65-F5344CB8AC3E}">
        <p14:creationId xmlns:p14="http://schemas.microsoft.com/office/powerpoint/2010/main" val="4150623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3"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3"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3129E5-7A31-6F40-834C-506E13F9C072}" type="datetimeFigureOut">
              <a:rPr lang="en-US" smtClean="0"/>
              <a:t>4/28/14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74FDA8-1FBF-3F49-BD35-2FCC4AF89878}" type="slidenum">
              <a:rPr lang="en-US" smtClean="0"/>
              <a:t>‹#›</a:t>
            </a:fld>
            <a:endParaRPr lang="en-US"/>
          </a:p>
        </p:txBody>
      </p:sp>
    </p:spTree>
    <p:extLst>
      <p:ext uri="{BB962C8B-B14F-4D97-AF65-F5344CB8AC3E}">
        <p14:creationId xmlns:p14="http://schemas.microsoft.com/office/powerpoint/2010/main" val="2685378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3"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3"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3"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3129E5-7A31-6F40-834C-506E13F9C072}" type="datetimeFigureOut">
              <a:rPr lang="en-US" smtClean="0"/>
              <a:t>4/28/14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74FDA8-1FBF-3F49-BD35-2FCC4AF89878}" type="slidenum">
              <a:rPr lang="en-US" smtClean="0"/>
              <a:t>‹#›</a:t>
            </a:fld>
            <a:endParaRPr lang="en-US"/>
          </a:p>
        </p:txBody>
      </p:sp>
    </p:spTree>
    <p:extLst>
      <p:ext uri="{BB962C8B-B14F-4D97-AF65-F5344CB8AC3E}">
        <p14:creationId xmlns:p14="http://schemas.microsoft.com/office/powerpoint/2010/main" val="24663799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C23129E5-7A31-6F40-834C-506E13F9C072}" type="datetimeFigureOut">
              <a:rPr lang="en-US" smtClean="0"/>
              <a:t>4/28/14</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7A74FDA8-1FBF-3F49-BD35-2FCC4AF89878}" type="slidenum">
              <a:rPr lang="en-US" smtClean="0"/>
              <a:t>‹#›</a:t>
            </a:fld>
            <a:endParaRPr lang="en-US"/>
          </a:p>
        </p:txBody>
      </p:sp>
    </p:spTree>
    <p:extLst>
      <p:ext uri="{BB962C8B-B14F-4D97-AF65-F5344CB8AC3E}">
        <p14:creationId xmlns:p14="http://schemas.microsoft.com/office/powerpoint/2010/main" val="17211741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351288"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2351288" rtl="0" eaLnBrk="1" latinLnBrk="0" hangingPunct="1">
        <a:spcBef>
          <a:spcPct val="20000"/>
        </a:spcBef>
        <a:buFont typeface="Arial"/>
        <a:buChar char="•"/>
        <a:defRPr sz="16500" kern="1200">
          <a:solidFill>
            <a:schemeClr val="tx1"/>
          </a:solidFill>
          <a:latin typeface="+mn-lt"/>
          <a:ea typeface="+mn-ea"/>
          <a:cs typeface="+mn-cs"/>
        </a:defRPr>
      </a:lvl1pPr>
      <a:lvl2pPr marL="3820843" indent="-1469555" algn="l" defTabSz="2351288" rtl="0" eaLnBrk="1" latinLnBrk="0" hangingPunct="1">
        <a:spcBef>
          <a:spcPct val="20000"/>
        </a:spcBef>
        <a:buFont typeface="Arial"/>
        <a:buChar char="–"/>
        <a:defRPr sz="14400" kern="1200">
          <a:solidFill>
            <a:schemeClr val="tx1"/>
          </a:solidFill>
          <a:latin typeface="+mn-lt"/>
          <a:ea typeface="+mn-ea"/>
          <a:cs typeface="+mn-cs"/>
        </a:defRPr>
      </a:lvl2pPr>
      <a:lvl3pPr marL="5878220" indent="-1175644" algn="l" defTabSz="2351288" rtl="0" eaLnBrk="1" latinLnBrk="0" hangingPunct="1">
        <a:spcBef>
          <a:spcPct val="20000"/>
        </a:spcBef>
        <a:buFont typeface="Arial"/>
        <a:buChar char="•"/>
        <a:defRPr sz="12300" kern="1200">
          <a:solidFill>
            <a:schemeClr val="tx1"/>
          </a:solidFill>
          <a:latin typeface="+mn-lt"/>
          <a:ea typeface="+mn-ea"/>
          <a:cs typeface="+mn-cs"/>
        </a:defRPr>
      </a:lvl3pPr>
      <a:lvl4pPr marL="8229509" indent="-1175644" algn="l" defTabSz="2351288" rtl="0" eaLnBrk="1" latinLnBrk="0" hangingPunct="1">
        <a:spcBef>
          <a:spcPct val="20000"/>
        </a:spcBef>
        <a:buFont typeface="Arial"/>
        <a:buChar char="–"/>
        <a:defRPr sz="10300" kern="1200">
          <a:solidFill>
            <a:schemeClr val="tx1"/>
          </a:solidFill>
          <a:latin typeface="+mn-lt"/>
          <a:ea typeface="+mn-ea"/>
          <a:cs typeface="+mn-cs"/>
        </a:defRPr>
      </a:lvl4pPr>
      <a:lvl5pPr marL="10580797" indent="-1175644" algn="l" defTabSz="2351288" rtl="0" eaLnBrk="1" latinLnBrk="0" hangingPunct="1">
        <a:spcBef>
          <a:spcPct val="20000"/>
        </a:spcBef>
        <a:buFont typeface="Arial"/>
        <a:buChar char="»"/>
        <a:defRPr sz="10300" kern="1200">
          <a:solidFill>
            <a:schemeClr val="tx1"/>
          </a:solidFill>
          <a:latin typeface="+mn-lt"/>
          <a:ea typeface="+mn-ea"/>
          <a:cs typeface="+mn-cs"/>
        </a:defRPr>
      </a:lvl5pPr>
      <a:lvl6pPr marL="12932085" indent="-1175644" algn="l" defTabSz="2351288" rtl="0" eaLnBrk="1" latinLnBrk="0" hangingPunct="1">
        <a:spcBef>
          <a:spcPct val="20000"/>
        </a:spcBef>
        <a:buFont typeface="Arial"/>
        <a:buChar char="•"/>
        <a:defRPr sz="10300" kern="1200">
          <a:solidFill>
            <a:schemeClr val="tx1"/>
          </a:solidFill>
          <a:latin typeface="+mn-lt"/>
          <a:ea typeface="+mn-ea"/>
          <a:cs typeface="+mn-cs"/>
        </a:defRPr>
      </a:lvl6pPr>
      <a:lvl7pPr marL="15283373" indent="-1175644" algn="l" defTabSz="2351288" rtl="0" eaLnBrk="1" latinLnBrk="0" hangingPunct="1">
        <a:spcBef>
          <a:spcPct val="20000"/>
        </a:spcBef>
        <a:buFont typeface="Arial"/>
        <a:buChar char="•"/>
        <a:defRPr sz="10300" kern="1200">
          <a:solidFill>
            <a:schemeClr val="tx1"/>
          </a:solidFill>
          <a:latin typeface="+mn-lt"/>
          <a:ea typeface="+mn-ea"/>
          <a:cs typeface="+mn-cs"/>
        </a:defRPr>
      </a:lvl7pPr>
      <a:lvl8pPr marL="17634661" indent="-1175644" algn="l" defTabSz="2351288" rtl="0" eaLnBrk="1" latinLnBrk="0" hangingPunct="1">
        <a:spcBef>
          <a:spcPct val="20000"/>
        </a:spcBef>
        <a:buFont typeface="Arial"/>
        <a:buChar char="•"/>
        <a:defRPr sz="10300" kern="1200">
          <a:solidFill>
            <a:schemeClr val="tx1"/>
          </a:solidFill>
          <a:latin typeface="+mn-lt"/>
          <a:ea typeface="+mn-ea"/>
          <a:cs typeface="+mn-cs"/>
        </a:defRPr>
      </a:lvl8pPr>
      <a:lvl9pPr marL="19985949" indent="-1175644" algn="l" defTabSz="2351288" rtl="0" eaLnBrk="1" latinLnBrk="0" hangingPunct="1">
        <a:spcBef>
          <a:spcPct val="20000"/>
        </a:spcBef>
        <a:buFont typeface="Arial"/>
        <a:buChar char="•"/>
        <a:defRPr sz="10300" kern="1200">
          <a:solidFill>
            <a:schemeClr val="tx1"/>
          </a:solidFill>
          <a:latin typeface="+mn-lt"/>
          <a:ea typeface="+mn-ea"/>
          <a:cs typeface="+mn-cs"/>
        </a:defRPr>
      </a:lvl9pPr>
    </p:bodyStyle>
    <p:otherStyle>
      <a:defPPr>
        <a:defRPr lang="en-US"/>
      </a:defPPr>
      <a:lvl1pPr marL="0" algn="l" defTabSz="2351288" rtl="0" eaLnBrk="1" latinLnBrk="0" hangingPunct="1">
        <a:defRPr sz="9300" kern="1200">
          <a:solidFill>
            <a:schemeClr val="tx1"/>
          </a:solidFill>
          <a:latin typeface="+mn-lt"/>
          <a:ea typeface="+mn-ea"/>
          <a:cs typeface="+mn-cs"/>
        </a:defRPr>
      </a:lvl1pPr>
      <a:lvl2pPr marL="2351288" algn="l" defTabSz="2351288" rtl="0" eaLnBrk="1" latinLnBrk="0" hangingPunct="1">
        <a:defRPr sz="9300" kern="1200">
          <a:solidFill>
            <a:schemeClr val="tx1"/>
          </a:solidFill>
          <a:latin typeface="+mn-lt"/>
          <a:ea typeface="+mn-ea"/>
          <a:cs typeface="+mn-cs"/>
        </a:defRPr>
      </a:lvl2pPr>
      <a:lvl3pPr marL="4702576" algn="l" defTabSz="2351288" rtl="0" eaLnBrk="1" latinLnBrk="0" hangingPunct="1">
        <a:defRPr sz="9300" kern="1200">
          <a:solidFill>
            <a:schemeClr val="tx1"/>
          </a:solidFill>
          <a:latin typeface="+mn-lt"/>
          <a:ea typeface="+mn-ea"/>
          <a:cs typeface="+mn-cs"/>
        </a:defRPr>
      </a:lvl3pPr>
      <a:lvl4pPr marL="7053864" algn="l" defTabSz="2351288" rtl="0" eaLnBrk="1" latinLnBrk="0" hangingPunct="1">
        <a:defRPr sz="9300" kern="1200">
          <a:solidFill>
            <a:schemeClr val="tx1"/>
          </a:solidFill>
          <a:latin typeface="+mn-lt"/>
          <a:ea typeface="+mn-ea"/>
          <a:cs typeface="+mn-cs"/>
        </a:defRPr>
      </a:lvl4pPr>
      <a:lvl5pPr marL="9405153" algn="l" defTabSz="2351288" rtl="0" eaLnBrk="1" latinLnBrk="0" hangingPunct="1">
        <a:defRPr sz="9300" kern="1200">
          <a:solidFill>
            <a:schemeClr val="tx1"/>
          </a:solidFill>
          <a:latin typeface="+mn-lt"/>
          <a:ea typeface="+mn-ea"/>
          <a:cs typeface="+mn-cs"/>
        </a:defRPr>
      </a:lvl5pPr>
      <a:lvl6pPr marL="11756441" algn="l" defTabSz="2351288" rtl="0" eaLnBrk="1" latinLnBrk="0" hangingPunct="1">
        <a:defRPr sz="9300" kern="1200">
          <a:solidFill>
            <a:schemeClr val="tx1"/>
          </a:solidFill>
          <a:latin typeface="+mn-lt"/>
          <a:ea typeface="+mn-ea"/>
          <a:cs typeface="+mn-cs"/>
        </a:defRPr>
      </a:lvl6pPr>
      <a:lvl7pPr marL="14107729" algn="l" defTabSz="2351288" rtl="0" eaLnBrk="1" latinLnBrk="0" hangingPunct="1">
        <a:defRPr sz="9300" kern="1200">
          <a:solidFill>
            <a:schemeClr val="tx1"/>
          </a:solidFill>
          <a:latin typeface="+mn-lt"/>
          <a:ea typeface="+mn-ea"/>
          <a:cs typeface="+mn-cs"/>
        </a:defRPr>
      </a:lvl7pPr>
      <a:lvl8pPr marL="16459017" algn="l" defTabSz="2351288" rtl="0" eaLnBrk="1" latinLnBrk="0" hangingPunct="1">
        <a:defRPr sz="9300" kern="1200">
          <a:solidFill>
            <a:schemeClr val="tx1"/>
          </a:solidFill>
          <a:latin typeface="+mn-lt"/>
          <a:ea typeface="+mn-ea"/>
          <a:cs typeface="+mn-cs"/>
        </a:defRPr>
      </a:lvl8pPr>
      <a:lvl9pPr marL="18810305" algn="l" defTabSz="2351288"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1" Type="http://schemas.openxmlformats.org/officeDocument/2006/relationships/slideLayout" Target="../slideLayouts/slideLayout7.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21792" y="319883"/>
            <a:ext cx="42210260" cy="2492990"/>
          </a:xfrm>
          <a:prstGeom prst="rect">
            <a:avLst/>
          </a:prstGeom>
          <a:no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6000" b="1" dirty="0" smtClean="0">
                <a:latin typeface="Arial"/>
                <a:cs typeface="Arial"/>
              </a:rPr>
              <a:t>Does </a:t>
            </a:r>
            <a:r>
              <a:rPr lang="en-US" sz="6000" b="1" dirty="0" err="1" smtClean="0">
                <a:latin typeface="Arial"/>
                <a:cs typeface="Arial"/>
              </a:rPr>
              <a:t>bisphenol</a:t>
            </a:r>
            <a:r>
              <a:rPr lang="en-US" sz="6000" b="1" dirty="0" smtClean="0">
                <a:latin typeface="Arial"/>
                <a:cs typeface="Arial"/>
              </a:rPr>
              <a:t>-A Cause </a:t>
            </a:r>
            <a:r>
              <a:rPr lang="en-US" sz="6000" b="1" dirty="0">
                <a:latin typeface="Arial"/>
                <a:cs typeface="Arial"/>
              </a:rPr>
              <a:t>O</a:t>
            </a:r>
            <a:r>
              <a:rPr lang="en-US" sz="6000" b="1" dirty="0" smtClean="0">
                <a:latin typeface="Arial"/>
                <a:cs typeface="Arial"/>
              </a:rPr>
              <a:t>besity in Humans?</a:t>
            </a:r>
          </a:p>
          <a:p>
            <a:pPr algn="ctr"/>
            <a:r>
              <a:rPr lang="en-US" sz="4800" dirty="0" smtClean="0">
                <a:latin typeface="Arial"/>
                <a:cs typeface="Arial"/>
              </a:rPr>
              <a:t>Xuan Du ‘16 and Lidia Henderson ‘16</a:t>
            </a:r>
          </a:p>
          <a:p>
            <a:pPr algn="ctr"/>
            <a:r>
              <a:rPr lang="en-US" sz="4800" dirty="0" smtClean="0">
                <a:latin typeface="Arial"/>
                <a:cs typeface="Arial"/>
              </a:rPr>
              <a:t>ES366: </a:t>
            </a:r>
            <a:r>
              <a:rPr lang="en-US" sz="4800" i="1" dirty="0" smtClean="0">
                <a:latin typeface="Arial"/>
                <a:cs typeface="Arial"/>
              </a:rPr>
              <a:t>The Environment and Human Health</a:t>
            </a:r>
            <a:r>
              <a:rPr lang="en-US" sz="4800" dirty="0" smtClean="0">
                <a:latin typeface="Arial"/>
                <a:cs typeface="Arial"/>
              </a:rPr>
              <a:t>, Environmental Studies Program, Colby College </a:t>
            </a:r>
            <a:endParaRPr lang="en-US" sz="4800" dirty="0">
              <a:latin typeface="Arial"/>
              <a:cs typeface="Arial"/>
            </a:endParaRPr>
          </a:p>
        </p:txBody>
      </p:sp>
      <p:pic>
        <p:nvPicPr>
          <p:cNvPr id="5" name="Picture 4"/>
          <p:cNvPicPr>
            <a:picLocks noChangeAspect="1"/>
          </p:cNvPicPr>
          <p:nvPr/>
        </p:nvPicPr>
        <p:blipFill>
          <a:blip r:embed="rId2"/>
          <a:stretch>
            <a:fillRect/>
          </a:stretch>
        </p:blipFill>
        <p:spPr>
          <a:xfrm>
            <a:off x="937245" y="416832"/>
            <a:ext cx="2333910" cy="2297605"/>
          </a:xfrm>
          <a:prstGeom prst="rect">
            <a:avLst/>
          </a:prstGeom>
        </p:spPr>
      </p:pic>
      <p:sp>
        <p:nvSpPr>
          <p:cNvPr id="6" name="TextBox 5"/>
          <p:cNvSpPr txBox="1"/>
          <p:nvPr/>
        </p:nvSpPr>
        <p:spPr>
          <a:xfrm>
            <a:off x="821792" y="3221289"/>
            <a:ext cx="14194601" cy="7725192"/>
          </a:xfrm>
          <a:prstGeom prst="rect">
            <a:avLst/>
          </a:prstGeom>
          <a:solidFill>
            <a:schemeClr val="accent3">
              <a:lumMod val="20000"/>
              <a:lumOff val="80000"/>
              <a:alpha val="46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4400" dirty="0" smtClean="0">
                <a:latin typeface="Arial"/>
                <a:cs typeface="Arial"/>
              </a:rPr>
              <a:t>Introduction</a:t>
            </a:r>
          </a:p>
          <a:p>
            <a:pPr algn="ctr"/>
            <a:endParaRPr lang="en-US" sz="3600" dirty="0" smtClean="0">
              <a:latin typeface="Arial"/>
              <a:cs typeface="Arial"/>
            </a:endParaRPr>
          </a:p>
          <a:p>
            <a:r>
              <a:rPr lang="en-US" sz="3200" dirty="0">
                <a:latin typeface="Arial"/>
                <a:cs typeface="Arial"/>
              </a:rPr>
              <a:t>Since the 1960s, </a:t>
            </a:r>
            <a:r>
              <a:rPr lang="en-US" sz="3200" dirty="0" err="1" smtClean="0">
                <a:latin typeface="Arial"/>
                <a:cs typeface="Arial"/>
              </a:rPr>
              <a:t>bisphenol</a:t>
            </a:r>
            <a:r>
              <a:rPr lang="en-US" sz="3200" dirty="0" smtClean="0">
                <a:latin typeface="Arial"/>
                <a:cs typeface="Arial"/>
              </a:rPr>
              <a:t>-A (BPA) has </a:t>
            </a:r>
            <a:r>
              <a:rPr lang="en-US" sz="3200" dirty="0">
                <a:latin typeface="Arial"/>
                <a:cs typeface="Arial"/>
              </a:rPr>
              <a:t>been used as an industrial chemical to make polycarbonate plastics and epoxy resins. Present in many food storage containers, water bottles, baby bottles, receipt paper, and the tops of jars and linings of cans, BPA can leach into </a:t>
            </a:r>
            <a:r>
              <a:rPr lang="en-US" sz="3200" dirty="0" smtClean="0">
                <a:latin typeface="Arial"/>
                <a:cs typeface="Arial"/>
              </a:rPr>
              <a:t>food</a:t>
            </a:r>
            <a:r>
              <a:rPr lang="en-US" sz="3200" dirty="0">
                <a:latin typeface="Arial"/>
                <a:cs typeface="Arial"/>
              </a:rPr>
              <a:t> </a:t>
            </a:r>
            <a:r>
              <a:rPr lang="en-US" sz="3200" dirty="0" smtClean="0">
                <a:latin typeface="Arial"/>
                <a:cs typeface="Arial"/>
              </a:rPr>
              <a:t>(1). Over </a:t>
            </a:r>
            <a:r>
              <a:rPr lang="en-US" sz="3200" dirty="0">
                <a:latin typeface="Arial"/>
                <a:cs typeface="Arial"/>
              </a:rPr>
              <a:t>eight billion pounds </a:t>
            </a:r>
            <a:r>
              <a:rPr lang="en-US" sz="3200" dirty="0" smtClean="0">
                <a:latin typeface="Arial"/>
                <a:cs typeface="Arial"/>
              </a:rPr>
              <a:t>of BPA are </a:t>
            </a:r>
            <a:r>
              <a:rPr lang="en-US" sz="3200" dirty="0">
                <a:latin typeface="Arial"/>
                <a:cs typeface="Arial"/>
              </a:rPr>
              <a:t>produced </a:t>
            </a:r>
            <a:r>
              <a:rPr lang="en-US" sz="3200" dirty="0" smtClean="0">
                <a:latin typeface="Arial"/>
                <a:cs typeface="Arial"/>
              </a:rPr>
              <a:t>annually</a:t>
            </a:r>
            <a:r>
              <a:rPr lang="en-US" sz="3200" dirty="0">
                <a:latin typeface="Arial"/>
                <a:cs typeface="Arial"/>
              </a:rPr>
              <a:t> </a:t>
            </a:r>
            <a:r>
              <a:rPr lang="en-US" sz="3200" dirty="0" smtClean="0">
                <a:latin typeface="Arial"/>
                <a:cs typeface="Arial"/>
              </a:rPr>
              <a:t>(2), and it is </a:t>
            </a:r>
            <a:r>
              <a:rPr lang="en-US" sz="3200" dirty="0">
                <a:latin typeface="Arial"/>
                <a:cs typeface="Arial"/>
              </a:rPr>
              <a:t>in the top two percent of high-production-volume chemicals in the </a:t>
            </a:r>
            <a:r>
              <a:rPr lang="en-US" sz="3200" dirty="0" smtClean="0">
                <a:latin typeface="Arial"/>
                <a:cs typeface="Arial"/>
              </a:rPr>
              <a:t>U.S.</a:t>
            </a:r>
            <a:r>
              <a:rPr lang="en-US" sz="3200" dirty="0">
                <a:latin typeface="Arial"/>
                <a:cs typeface="Arial"/>
              </a:rPr>
              <a:t> </a:t>
            </a:r>
            <a:r>
              <a:rPr lang="en-US" sz="3200" dirty="0" smtClean="0">
                <a:latin typeface="Arial"/>
                <a:cs typeface="Arial"/>
              </a:rPr>
              <a:t>(3). The </a:t>
            </a:r>
            <a:r>
              <a:rPr lang="en-US" sz="3200" dirty="0">
                <a:latin typeface="Arial"/>
                <a:cs typeface="Arial"/>
              </a:rPr>
              <a:t>primary path BPA enters the body is through ingestion, but people can also be exposed to the chemical via skin contact and inhalation. BPA acts as an endocrine disruptor by mimicking estrogen, and it has been linked to many serious health issues, including </a:t>
            </a:r>
            <a:r>
              <a:rPr lang="en-US" sz="3200" dirty="0" smtClean="0">
                <a:latin typeface="Arial"/>
                <a:cs typeface="Arial"/>
              </a:rPr>
              <a:t>obesity</a:t>
            </a:r>
            <a:r>
              <a:rPr lang="en-US" sz="3200" baseline="30000" dirty="0">
                <a:latin typeface="Arial"/>
                <a:cs typeface="Arial"/>
              </a:rPr>
              <a:t> </a:t>
            </a:r>
            <a:r>
              <a:rPr lang="en-US" sz="3200" dirty="0" smtClean="0">
                <a:latin typeface="Arial"/>
                <a:cs typeface="Arial"/>
              </a:rPr>
              <a:t>(2). Our </a:t>
            </a:r>
            <a:r>
              <a:rPr lang="en-US" sz="3200" dirty="0">
                <a:latin typeface="Arial"/>
                <a:cs typeface="Arial"/>
              </a:rPr>
              <a:t>project aims to analyze the relationship between BPA exposure and obesity by looking at toxicological and epidemiological </a:t>
            </a:r>
            <a:r>
              <a:rPr lang="en-US" sz="3200" dirty="0" smtClean="0">
                <a:latin typeface="Arial"/>
                <a:cs typeface="Arial"/>
              </a:rPr>
              <a:t>research. </a:t>
            </a:r>
            <a:r>
              <a:rPr lang="en-US" sz="3200" dirty="0">
                <a:latin typeface="Arial"/>
                <a:cs typeface="Arial"/>
              </a:rPr>
              <a:t> </a:t>
            </a:r>
            <a:r>
              <a:rPr lang="en-US" sz="3200" dirty="0" smtClean="0">
                <a:latin typeface="Arial"/>
                <a:cs typeface="Arial"/>
              </a:rPr>
              <a:t>                                   </a:t>
            </a:r>
          </a:p>
          <a:p>
            <a:r>
              <a:rPr lang="en-US" sz="3200" dirty="0">
                <a:latin typeface="Arial"/>
                <a:cs typeface="Arial"/>
              </a:rPr>
              <a:t>	</a:t>
            </a:r>
            <a:r>
              <a:rPr lang="en-US" sz="3200" dirty="0" smtClean="0">
                <a:latin typeface="Arial"/>
                <a:cs typeface="Arial"/>
              </a:rPr>
              <a:t>	             (See Data section to the right)</a:t>
            </a:r>
          </a:p>
        </p:txBody>
      </p:sp>
      <p:sp>
        <p:nvSpPr>
          <p:cNvPr id="8" name="TextBox 7"/>
          <p:cNvSpPr txBox="1"/>
          <p:nvPr/>
        </p:nvSpPr>
        <p:spPr>
          <a:xfrm>
            <a:off x="821792" y="11438347"/>
            <a:ext cx="14194601" cy="26376462"/>
          </a:xfrm>
          <a:prstGeom prst="rect">
            <a:avLst/>
          </a:prstGeom>
          <a:solidFill>
            <a:schemeClr val="accent3">
              <a:lumMod val="20000"/>
              <a:lumOff val="80000"/>
              <a:alpha val="45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4400" dirty="0" smtClean="0">
                <a:latin typeface="Arial"/>
                <a:cs typeface="Arial"/>
              </a:rPr>
              <a:t>Policy</a:t>
            </a:r>
            <a:endParaRPr lang="en-US" sz="4400" dirty="0">
              <a:latin typeface="Arial"/>
              <a:cs typeface="Arial"/>
            </a:endParaRPr>
          </a:p>
          <a:p>
            <a:endParaRPr lang="en-US" sz="3200" dirty="0" smtClean="0">
              <a:latin typeface="Times New Roman"/>
              <a:cs typeface="Times New Roman"/>
            </a:endParaRPr>
          </a:p>
          <a:p>
            <a:endParaRPr lang="en-US" sz="3200" dirty="0">
              <a:latin typeface="Times New Roman"/>
              <a:cs typeface="Times New Roman"/>
            </a:endParaRPr>
          </a:p>
          <a:p>
            <a:endParaRPr lang="en-US" sz="3200" dirty="0" smtClean="0">
              <a:latin typeface="Times New Roman"/>
              <a:cs typeface="Times New Roman"/>
            </a:endParaRPr>
          </a:p>
          <a:p>
            <a:endParaRPr lang="en-US" sz="3200" dirty="0">
              <a:latin typeface="Times New Roman"/>
              <a:cs typeface="Times New Roman"/>
            </a:endParaRPr>
          </a:p>
          <a:p>
            <a:endParaRPr lang="en-US" sz="3200" dirty="0" smtClean="0">
              <a:latin typeface="Times New Roman"/>
              <a:cs typeface="Times New Roman"/>
            </a:endParaRPr>
          </a:p>
          <a:p>
            <a:endParaRPr lang="en-US" sz="3200" dirty="0">
              <a:latin typeface="Times New Roman"/>
              <a:cs typeface="Times New Roman"/>
            </a:endParaRPr>
          </a:p>
          <a:p>
            <a:endParaRPr lang="en-US" sz="3200" dirty="0" smtClean="0">
              <a:latin typeface="Times New Roman"/>
              <a:cs typeface="Times New Roman"/>
            </a:endParaRPr>
          </a:p>
          <a:p>
            <a:endParaRPr lang="en-US" sz="3200" dirty="0" smtClean="0">
              <a:latin typeface="Times New Roman"/>
              <a:cs typeface="Times New Roman"/>
            </a:endParaRPr>
          </a:p>
          <a:p>
            <a:endParaRPr lang="en-US" sz="3200" dirty="0">
              <a:latin typeface="Times New Roman"/>
              <a:cs typeface="Times New Roman"/>
            </a:endParaRPr>
          </a:p>
          <a:p>
            <a:endParaRPr lang="en-US" sz="3200" dirty="0" smtClean="0">
              <a:latin typeface="Times New Roman"/>
              <a:cs typeface="Times New Roman"/>
            </a:endParaRPr>
          </a:p>
          <a:p>
            <a:endParaRPr lang="en-US" sz="3200" dirty="0">
              <a:latin typeface="Times New Roman"/>
              <a:cs typeface="Times New Roman"/>
            </a:endParaRPr>
          </a:p>
          <a:p>
            <a:endParaRPr lang="en-US" sz="3200" dirty="0" smtClean="0">
              <a:latin typeface="Times New Roman"/>
              <a:cs typeface="Times New Roman"/>
            </a:endParaRPr>
          </a:p>
          <a:p>
            <a:endParaRPr lang="en-US" sz="3200" dirty="0">
              <a:latin typeface="Times New Roman"/>
              <a:cs typeface="Times New Roman"/>
            </a:endParaRPr>
          </a:p>
          <a:p>
            <a:endParaRPr lang="en-US" sz="3200" dirty="0" smtClean="0">
              <a:latin typeface="Times New Roman"/>
              <a:cs typeface="Times New Roman"/>
            </a:endParaRPr>
          </a:p>
          <a:p>
            <a:endParaRPr lang="en-US" sz="3200" dirty="0">
              <a:latin typeface="Times New Roman"/>
              <a:cs typeface="Times New Roman"/>
            </a:endParaRPr>
          </a:p>
          <a:p>
            <a:endParaRPr lang="en-US" sz="3200" dirty="0" smtClean="0">
              <a:latin typeface="Times New Roman"/>
              <a:cs typeface="Times New Roman"/>
            </a:endParaRPr>
          </a:p>
          <a:p>
            <a:endParaRPr lang="en-US" sz="3200" dirty="0">
              <a:latin typeface="Times New Roman"/>
              <a:cs typeface="Times New Roman"/>
            </a:endParaRPr>
          </a:p>
          <a:p>
            <a:endParaRPr lang="en-US" sz="3200" dirty="0" smtClean="0">
              <a:latin typeface="Times New Roman"/>
              <a:cs typeface="Times New Roman"/>
            </a:endParaRPr>
          </a:p>
          <a:p>
            <a:endParaRPr lang="en-US" sz="3200" dirty="0">
              <a:latin typeface="Times New Roman"/>
              <a:cs typeface="Times New Roman"/>
            </a:endParaRPr>
          </a:p>
          <a:p>
            <a:endParaRPr lang="en-US" sz="3200" dirty="0" smtClean="0">
              <a:latin typeface="Times New Roman"/>
              <a:cs typeface="Times New Roman"/>
            </a:endParaRPr>
          </a:p>
          <a:p>
            <a:endParaRPr lang="en-US" sz="3200" dirty="0">
              <a:latin typeface="Times New Roman"/>
              <a:cs typeface="Times New Roman"/>
            </a:endParaRPr>
          </a:p>
          <a:p>
            <a:endParaRPr lang="en-US" sz="3200" dirty="0" smtClean="0">
              <a:latin typeface="Times New Roman"/>
              <a:cs typeface="Times New Roman"/>
            </a:endParaRPr>
          </a:p>
          <a:p>
            <a:endParaRPr lang="en-US" sz="3200" dirty="0">
              <a:latin typeface="Times New Roman"/>
              <a:cs typeface="Times New Roman"/>
            </a:endParaRPr>
          </a:p>
          <a:p>
            <a:endParaRPr lang="en-US" sz="3200" dirty="0" smtClean="0">
              <a:latin typeface="Times New Roman"/>
              <a:cs typeface="Times New Roman"/>
            </a:endParaRPr>
          </a:p>
          <a:p>
            <a:endParaRPr lang="en-US" sz="3200" dirty="0">
              <a:latin typeface="Times New Roman"/>
              <a:cs typeface="Times New Roman"/>
            </a:endParaRPr>
          </a:p>
          <a:p>
            <a:endParaRPr lang="en-US" sz="3200" dirty="0" smtClean="0">
              <a:latin typeface="Times New Roman"/>
              <a:cs typeface="Times New Roman"/>
            </a:endParaRPr>
          </a:p>
          <a:p>
            <a:endParaRPr lang="en-US" sz="3200" dirty="0">
              <a:latin typeface="Times New Roman"/>
              <a:cs typeface="Times New Roman"/>
            </a:endParaRPr>
          </a:p>
          <a:p>
            <a:endParaRPr lang="en-US" sz="3200" dirty="0" smtClean="0">
              <a:latin typeface="Times New Roman"/>
              <a:cs typeface="Times New Roman"/>
            </a:endParaRPr>
          </a:p>
          <a:p>
            <a:endParaRPr lang="en-US" sz="3200" dirty="0">
              <a:latin typeface="Times New Roman"/>
              <a:cs typeface="Times New Roman"/>
            </a:endParaRPr>
          </a:p>
          <a:p>
            <a:endParaRPr lang="en-US" sz="3200" dirty="0" smtClean="0">
              <a:latin typeface="Times New Roman"/>
              <a:cs typeface="Times New Roman"/>
            </a:endParaRPr>
          </a:p>
          <a:p>
            <a:endParaRPr lang="en-US" sz="3200" dirty="0" smtClean="0">
              <a:latin typeface="Arial"/>
              <a:cs typeface="Arial"/>
            </a:endParaRPr>
          </a:p>
          <a:p>
            <a:endParaRPr lang="en-US" sz="3200" dirty="0">
              <a:latin typeface="Arial"/>
              <a:cs typeface="Arial"/>
            </a:endParaRPr>
          </a:p>
          <a:p>
            <a:endParaRPr lang="en-US" sz="3200" dirty="0" smtClean="0">
              <a:latin typeface="Arial"/>
              <a:cs typeface="Arial"/>
            </a:endParaRPr>
          </a:p>
          <a:p>
            <a:endParaRPr lang="en-US" sz="3200" dirty="0">
              <a:latin typeface="Arial"/>
              <a:cs typeface="Arial"/>
            </a:endParaRPr>
          </a:p>
          <a:p>
            <a:endParaRPr lang="en-US" sz="3200" dirty="0" smtClean="0">
              <a:latin typeface="Arial"/>
              <a:cs typeface="Arial"/>
            </a:endParaRPr>
          </a:p>
          <a:p>
            <a:endParaRPr lang="en-US" sz="3200" dirty="0">
              <a:latin typeface="Arial"/>
              <a:cs typeface="Arial"/>
            </a:endParaRPr>
          </a:p>
          <a:p>
            <a:endParaRPr lang="en-US" sz="3200" dirty="0" smtClean="0">
              <a:latin typeface="Arial"/>
              <a:cs typeface="Arial"/>
            </a:endParaRPr>
          </a:p>
          <a:p>
            <a:endParaRPr lang="en-US" sz="3200" dirty="0">
              <a:latin typeface="Arial"/>
              <a:cs typeface="Arial"/>
            </a:endParaRPr>
          </a:p>
          <a:p>
            <a:endParaRPr lang="en-US" sz="3200" dirty="0" smtClean="0">
              <a:latin typeface="Arial"/>
              <a:cs typeface="Arial"/>
            </a:endParaRPr>
          </a:p>
          <a:p>
            <a:endParaRPr lang="en-US" sz="3200" dirty="0">
              <a:latin typeface="Arial"/>
              <a:cs typeface="Arial"/>
            </a:endParaRPr>
          </a:p>
          <a:p>
            <a:endParaRPr lang="en-US" sz="3200" dirty="0" smtClean="0">
              <a:latin typeface="Arial"/>
              <a:cs typeface="Arial"/>
            </a:endParaRPr>
          </a:p>
          <a:p>
            <a:endParaRPr lang="en-US" sz="3200" dirty="0">
              <a:latin typeface="Arial"/>
              <a:cs typeface="Arial"/>
            </a:endParaRPr>
          </a:p>
          <a:p>
            <a:endParaRPr lang="en-US" sz="3200" dirty="0" smtClean="0">
              <a:latin typeface="Arial"/>
              <a:cs typeface="Arial"/>
            </a:endParaRPr>
          </a:p>
          <a:p>
            <a:endParaRPr lang="en-US" sz="3200" dirty="0">
              <a:latin typeface="Arial"/>
              <a:cs typeface="Arial"/>
            </a:endParaRPr>
          </a:p>
          <a:p>
            <a:endParaRPr lang="en-US" sz="3200" dirty="0">
              <a:latin typeface="Arial"/>
              <a:cs typeface="Arial"/>
            </a:endParaRPr>
          </a:p>
          <a:p>
            <a:endParaRPr lang="en-US" sz="3200" i="1" dirty="0" smtClean="0">
              <a:latin typeface="Arial"/>
              <a:cs typeface="Arial"/>
            </a:endParaRPr>
          </a:p>
          <a:p>
            <a:r>
              <a:rPr lang="en-US" sz="3200" i="1" dirty="0" smtClean="0">
                <a:latin typeface="Arial"/>
                <a:cs typeface="Arial"/>
              </a:rPr>
              <a:t>Table 1.</a:t>
            </a:r>
            <a:r>
              <a:rPr lang="en-US" sz="3200" dirty="0" smtClean="0">
                <a:latin typeface="Arial"/>
                <a:cs typeface="Arial"/>
              </a:rPr>
              <a:t> Proposed and passed </a:t>
            </a:r>
            <a:r>
              <a:rPr lang="en-US" sz="3200" dirty="0">
                <a:latin typeface="Arial"/>
                <a:cs typeface="Arial"/>
              </a:rPr>
              <a:t>f</a:t>
            </a:r>
            <a:r>
              <a:rPr lang="en-US" sz="3200" dirty="0" smtClean="0">
                <a:latin typeface="Arial"/>
                <a:cs typeface="Arial"/>
              </a:rPr>
              <a:t>ederal BPA policies (4).</a:t>
            </a:r>
            <a:endParaRPr lang="en-US" sz="3200" i="1" dirty="0" smtClean="0">
              <a:latin typeface="Arial"/>
              <a:cs typeface="Arial"/>
            </a:endParaRPr>
          </a:p>
          <a:p>
            <a:endParaRPr lang="en-US" sz="3200" dirty="0" smtClean="0">
              <a:latin typeface="Arial"/>
              <a:cs typeface="Arial"/>
            </a:endParaRPr>
          </a:p>
          <a:p>
            <a:r>
              <a:rPr lang="en-US" sz="3200" dirty="0" smtClean="0">
                <a:latin typeface="Arial"/>
                <a:cs typeface="Arial"/>
              </a:rPr>
              <a:t>States </a:t>
            </a:r>
            <a:r>
              <a:rPr lang="en-US" sz="3200" dirty="0">
                <a:latin typeface="Arial"/>
                <a:cs typeface="Arial"/>
              </a:rPr>
              <a:t>are more proactive and lead the way for more comprehensive BPA </a:t>
            </a:r>
            <a:r>
              <a:rPr lang="en-US" sz="3200" dirty="0" smtClean="0">
                <a:latin typeface="Arial"/>
                <a:cs typeface="Arial"/>
              </a:rPr>
              <a:t>laws. Eleven </a:t>
            </a:r>
            <a:r>
              <a:rPr lang="en-US" sz="3200" dirty="0">
                <a:latin typeface="Arial"/>
                <a:cs typeface="Arial"/>
              </a:rPr>
              <a:t>states have passed BPA restrictions: California, Connecticut, Delaware, Maine, Maryland, Massachusetts, Minnesota, New York, Vermont, Washington, and </a:t>
            </a:r>
            <a:r>
              <a:rPr lang="en-US" sz="3200" dirty="0" smtClean="0">
                <a:latin typeface="Arial"/>
                <a:cs typeface="Arial"/>
              </a:rPr>
              <a:t>Wisconsin (5).</a:t>
            </a:r>
          </a:p>
        </p:txBody>
      </p:sp>
      <p:sp>
        <p:nvSpPr>
          <p:cNvPr id="9" name="TextBox 8"/>
          <p:cNvSpPr txBox="1"/>
          <p:nvPr/>
        </p:nvSpPr>
        <p:spPr>
          <a:xfrm>
            <a:off x="15356106" y="3216778"/>
            <a:ext cx="14642851" cy="34624863"/>
          </a:xfrm>
          <a:prstGeom prst="rect">
            <a:avLst/>
          </a:prstGeom>
          <a:solidFill>
            <a:schemeClr val="tx2">
              <a:lumMod val="20000"/>
              <a:lumOff val="80000"/>
              <a:alpha val="25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4400" dirty="0" smtClean="0">
                <a:latin typeface="Arial"/>
                <a:cs typeface="Arial"/>
              </a:rPr>
              <a:t>Data</a:t>
            </a:r>
          </a:p>
          <a:p>
            <a:r>
              <a:rPr lang="en-US" sz="4000" i="1" dirty="0" smtClean="0">
                <a:latin typeface="Arial"/>
                <a:cs typeface="Arial"/>
              </a:rPr>
              <a:t>Toxicological data</a:t>
            </a:r>
            <a:endParaRPr lang="en-US" sz="4000" dirty="0" smtClean="0">
              <a:latin typeface="Arial"/>
              <a:cs typeface="Arial"/>
            </a:endParaRPr>
          </a:p>
          <a:p>
            <a:r>
              <a:rPr lang="en-US" sz="3200" dirty="0" smtClean="0">
                <a:latin typeface="Arial"/>
                <a:cs typeface="Arial"/>
              </a:rPr>
              <a:t>In </a:t>
            </a:r>
            <a:r>
              <a:rPr lang="en-US" sz="3200" dirty="0" smtClean="0">
                <a:latin typeface="Arial"/>
                <a:cs typeface="Arial"/>
              </a:rPr>
              <a:t>one </a:t>
            </a:r>
            <a:r>
              <a:rPr lang="en-US" sz="3200" dirty="0" smtClean="0">
                <a:latin typeface="Arial"/>
                <a:cs typeface="Arial"/>
              </a:rPr>
              <a:t>study, pregnant </a:t>
            </a:r>
            <a:r>
              <a:rPr lang="en-US" sz="3200" dirty="0">
                <a:latin typeface="Arial"/>
                <a:cs typeface="Arial"/>
              </a:rPr>
              <a:t>CD-1 mice were fed BPA at doses ranging from 5-50,000 μg/kg/day, which is ten-fold below the currently estimated reference dose and </a:t>
            </a:r>
            <a:r>
              <a:rPr lang="en-US" sz="3200" dirty="0" smtClean="0">
                <a:latin typeface="Arial"/>
                <a:cs typeface="Arial"/>
              </a:rPr>
              <a:t>ten-</a:t>
            </a:r>
            <a:r>
              <a:rPr lang="en-US" sz="3200" dirty="0">
                <a:latin typeface="Arial"/>
                <a:cs typeface="Arial"/>
              </a:rPr>
              <a:t>fold above the estimated NOAEL. The male offspring were </a:t>
            </a:r>
            <a:r>
              <a:rPr lang="en-US" sz="3200" dirty="0" smtClean="0">
                <a:latin typeface="Arial"/>
                <a:cs typeface="Arial"/>
              </a:rPr>
              <a:t>studied and monitored </a:t>
            </a:r>
            <a:r>
              <a:rPr lang="en-US" sz="3200" dirty="0">
                <a:latin typeface="Arial"/>
                <a:cs typeface="Arial"/>
              </a:rPr>
              <a:t>every week from day of birth to week 19. </a:t>
            </a:r>
            <a:r>
              <a:rPr lang="en-US" sz="3200" dirty="0" smtClean="0">
                <a:latin typeface="Arial"/>
                <a:cs typeface="Arial"/>
              </a:rPr>
              <a:t>The </a:t>
            </a:r>
            <a:r>
              <a:rPr lang="en-US" sz="3200" dirty="0">
                <a:latin typeface="Arial"/>
                <a:cs typeface="Arial"/>
              </a:rPr>
              <a:t>BPA-500 males were heavier than the negative controls and significantly heavier than the BPA-50,000 </a:t>
            </a:r>
            <a:r>
              <a:rPr lang="en-US" sz="3200" dirty="0" smtClean="0">
                <a:latin typeface="Arial"/>
                <a:cs typeface="Arial"/>
              </a:rPr>
              <a:t>males. When </a:t>
            </a:r>
            <a:r>
              <a:rPr lang="en-US" sz="3200" dirty="0">
                <a:latin typeface="Arial"/>
                <a:cs typeface="Arial"/>
              </a:rPr>
              <a:t>exposed to BPA doses at or below the estimated NOAEL (5000 μg/kg/day), male mice experienced a significant increase in postnatal body weight gain, adipocyte number and volume, and total amount of abdominal fat. In comparison, male offspring with fetal exposure to high BPA doses had minimal metabolic disruption. These outcomes occurred at BPA doses at or below the NOAEL, which </a:t>
            </a:r>
            <a:r>
              <a:rPr lang="en-US" sz="3200" dirty="0" smtClean="0">
                <a:latin typeface="Arial"/>
                <a:cs typeface="Arial"/>
              </a:rPr>
              <a:t>suggests that </a:t>
            </a:r>
            <a:r>
              <a:rPr lang="en-US" sz="3200" dirty="0">
                <a:latin typeface="Arial"/>
                <a:cs typeface="Arial"/>
              </a:rPr>
              <a:t>“the dose does NOT make the poison</a:t>
            </a:r>
            <a:r>
              <a:rPr lang="en-US" sz="3200" dirty="0" smtClean="0">
                <a:latin typeface="Arial"/>
                <a:cs typeface="Arial"/>
              </a:rPr>
              <a:t>” (6). </a:t>
            </a:r>
            <a:r>
              <a:rPr lang="en-US" sz="3800" dirty="0" smtClean="0">
                <a:latin typeface="Arial"/>
                <a:cs typeface="Arial"/>
              </a:rPr>
              <a:t>				</a:t>
            </a:r>
          </a:p>
          <a:p>
            <a:endParaRPr lang="en-US" sz="3800" dirty="0">
              <a:latin typeface="Arial"/>
              <a:cs typeface="Arial"/>
            </a:endParaRPr>
          </a:p>
          <a:p>
            <a:endParaRPr lang="en-US" sz="3800" dirty="0" smtClean="0">
              <a:latin typeface="Arial"/>
              <a:cs typeface="Arial"/>
            </a:endParaRPr>
          </a:p>
          <a:p>
            <a:endParaRPr lang="en-US" sz="3800" dirty="0">
              <a:latin typeface="Arial"/>
              <a:cs typeface="Arial"/>
            </a:endParaRPr>
          </a:p>
          <a:p>
            <a:endParaRPr lang="en-US" sz="3800" dirty="0" smtClean="0">
              <a:latin typeface="Arial"/>
              <a:cs typeface="Arial"/>
            </a:endParaRPr>
          </a:p>
          <a:p>
            <a:endParaRPr lang="en-US" sz="3800" dirty="0">
              <a:latin typeface="Arial"/>
              <a:cs typeface="Arial"/>
            </a:endParaRPr>
          </a:p>
          <a:p>
            <a:endParaRPr lang="en-US" sz="3800" dirty="0" smtClean="0">
              <a:latin typeface="Arial"/>
              <a:cs typeface="Arial"/>
            </a:endParaRPr>
          </a:p>
          <a:p>
            <a:endParaRPr lang="en-US" sz="2800" dirty="0">
              <a:latin typeface="Arial"/>
              <a:cs typeface="Arial"/>
            </a:endParaRPr>
          </a:p>
          <a:p>
            <a:endParaRPr lang="en-US" sz="3800" dirty="0">
              <a:latin typeface="Arial"/>
              <a:cs typeface="Arial"/>
            </a:endParaRPr>
          </a:p>
          <a:p>
            <a:endParaRPr lang="en-US" sz="3800" dirty="0" smtClean="0">
              <a:latin typeface="Arial"/>
              <a:cs typeface="Arial"/>
            </a:endParaRPr>
          </a:p>
          <a:p>
            <a:endParaRPr lang="en-US" sz="3800" dirty="0" smtClean="0">
              <a:latin typeface="Arial"/>
              <a:cs typeface="Arial"/>
            </a:endParaRPr>
          </a:p>
          <a:p>
            <a:endParaRPr lang="en-US" sz="3200" i="1" dirty="0" smtClean="0">
              <a:latin typeface="Arial"/>
              <a:cs typeface="Arial"/>
            </a:endParaRPr>
          </a:p>
          <a:p>
            <a:r>
              <a:rPr lang="en-US" sz="3200" i="1" dirty="0" smtClean="0">
                <a:latin typeface="Arial"/>
                <a:cs typeface="Arial"/>
              </a:rPr>
              <a:t>Figure 1 </a:t>
            </a:r>
            <a:r>
              <a:rPr lang="en-US" sz="3200" dirty="0" smtClean="0">
                <a:latin typeface="Arial"/>
                <a:cs typeface="Arial"/>
              </a:rPr>
              <a:t>illustrates </a:t>
            </a:r>
            <a:r>
              <a:rPr lang="en-US" sz="3200" dirty="0">
                <a:latin typeface="Arial"/>
                <a:cs typeface="Arial"/>
              </a:rPr>
              <a:t>body mass increase in mice fed with </a:t>
            </a:r>
            <a:r>
              <a:rPr lang="en-US" sz="3200" dirty="0" err="1">
                <a:latin typeface="Arial"/>
                <a:cs typeface="Arial"/>
              </a:rPr>
              <a:t>tocopherol</a:t>
            </a:r>
            <a:r>
              <a:rPr lang="en-US" sz="3200" dirty="0">
                <a:latin typeface="Arial"/>
                <a:cs typeface="Arial"/>
              </a:rPr>
              <a:t>-stripped corn oil that contained dissolved BPA, administered subcutaneously on days 9-16 of gestation. This study found that three months after delivery, BPA treated mice showed an increase in body weight. After four months, the mice continued to gain weight even though there was no measured difference in food intake. Lower doses of BPA had considerable effects on glucose homeostasis and </a:t>
            </a:r>
            <a:r>
              <a:rPr lang="en-US" sz="3200" dirty="0" smtClean="0">
                <a:latin typeface="Arial"/>
                <a:cs typeface="Arial"/>
              </a:rPr>
              <a:t>altered </a:t>
            </a:r>
            <a:r>
              <a:rPr lang="en-US" sz="3200" dirty="0">
                <a:latin typeface="Arial"/>
                <a:cs typeface="Arial"/>
              </a:rPr>
              <a:t>nutrient metabolism in the mice, </a:t>
            </a:r>
            <a:r>
              <a:rPr lang="en-US" sz="3200" dirty="0" smtClean="0">
                <a:latin typeface="Arial"/>
                <a:cs typeface="Arial"/>
              </a:rPr>
              <a:t>which are both </a:t>
            </a:r>
            <a:r>
              <a:rPr lang="en-US" sz="3200" dirty="0">
                <a:latin typeface="Arial"/>
                <a:cs typeface="Arial"/>
              </a:rPr>
              <a:t>metabolic functions associated with obesity and weight gain. To test the </a:t>
            </a:r>
            <a:r>
              <a:rPr lang="en-US" sz="3200" i="1" dirty="0">
                <a:latin typeface="Arial"/>
                <a:cs typeface="Arial"/>
              </a:rPr>
              <a:t>in utero </a:t>
            </a:r>
            <a:r>
              <a:rPr lang="en-US" sz="3200" dirty="0">
                <a:latin typeface="Arial"/>
                <a:cs typeface="Arial"/>
              </a:rPr>
              <a:t>effects, the offspring of all mice groups were studied and it was found that BPA offspring measured 3% heavier at birth and 7% heavier at </a:t>
            </a:r>
            <a:r>
              <a:rPr lang="en-US" sz="3200" dirty="0" smtClean="0">
                <a:latin typeface="Arial"/>
                <a:cs typeface="Arial"/>
              </a:rPr>
              <a:t>weaning (7). </a:t>
            </a:r>
            <a:r>
              <a:rPr lang="en-US" sz="3200" dirty="0">
                <a:latin typeface="Arial"/>
                <a:cs typeface="Arial"/>
              </a:rPr>
              <a:t>	</a:t>
            </a:r>
            <a:r>
              <a:rPr lang="en-US" sz="3200" dirty="0" smtClean="0">
                <a:latin typeface="Arial"/>
                <a:cs typeface="Arial"/>
              </a:rPr>
              <a:t>		</a:t>
            </a:r>
          </a:p>
          <a:p>
            <a:endParaRPr lang="en-US" sz="3200" i="1" dirty="0">
              <a:latin typeface="Arial"/>
              <a:cs typeface="Arial"/>
            </a:endParaRPr>
          </a:p>
          <a:p>
            <a:endParaRPr lang="en-US" sz="3200" i="1" dirty="0" smtClean="0">
              <a:latin typeface="Arial"/>
              <a:cs typeface="Arial"/>
            </a:endParaRPr>
          </a:p>
          <a:p>
            <a:endParaRPr lang="en-US" sz="3200" i="1" dirty="0">
              <a:latin typeface="Arial"/>
              <a:cs typeface="Arial"/>
            </a:endParaRPr>
          </a:p>
          <a:p>
            <a:endParaRPr lang="en-US" sz="3200" i="1" dirty="0" smtClean="0">
              <a:latin typeface="Arial"/>
              <a:cs typeface="Arial"/>
            </a:endParaRPr>
          </a:p>
          <a:p>
            <a:endParaRPr lang="en-US" sz="3200" i="1" dirty="0">
              <a:latin typeface="Arial"/>
              <a:cs typeface="Arial"/>
            </a:endParaRPr>
          </a:p>
          <a:p>
            <a:endParaRPr lang="en-US" sz="3200" i="1" dirty="0" smtClean="0">
              <a:latin typeface="Arial"/>
              <a:cs typeface="Arial"/>
            </a:endParaRPr>
          </a:p>
          <a:p>
            <a:endParaRPr lang="en-US" sz="3200" i="1" dirty="0">
              <a:latin typeface="Arial"/>
              <a:cs typeface="Arial"/>
            </a:endParaRPr>
          </a:p>
          <a:p>
            <a:endParaRPr lang="en-US" sz="3200" i="1" dirty="0" smtClean="0">
              <a:latin typeface="Arial"/>
              <a:cs typeface="Arial"/>
            </a:endParaRPr>
          </a:p>
          <a:p>
            <a:endParaRPr lang="en-US" sz="3200" i="1" dirty="0">
              <a:latin typeface="Arial"/>
              <a:cs typeface="Arial"/>
            </a:endParaRPr>
          </a:p>
          <a:p>
            <a:endParaRPr lang="en-US" sz="3200" i="1" dirty="0" smtClean="0">
              <a:latin typeface="Arial"/>
              <a:cs typeface="Arial"/>
            </a:endParaRPr>
          </a:p>
          <a:p>
            <a:endParaRPr lang="en-US" sz="3200" i="1" dirty="0">
              <a:latin typeface="Arial"/>
              <a:cs typeface="Arial"/>
            </a:endParaRPr>
          </a:p>
          <a:p>
            <a:endParaRPr lang="en-US" sz="3200" i="1" dirty="0" smtClean="0">
              <a:latin typeface="Arial"/>
              <a:cs typeface="Arial"/>
            </a:endParaRPr>
          </a:p>
          <a:p>
            <a:endParaRPr lang="en-US" sz="3200" i="1" dirty="0">
              <a:latin typeface="Arial"/>
              <a:cs typeface="Arial"/>
            </a:endParaRPr>
          </a:p>
          <a:p>
            <a:endParaRPr lang="en-US" sz="3200" i="1" dirty="0" smtClean="0">
              <a:latin typeface="Arial"/>
              <a:cs typeface="Arial"/>
            </a:endParaRPr>
          </a:p>
          <a:p>
            <a:endParaRPr lang="en-US" sz="3200" i="1" dirty="0">
              <a:latin typeface="Arial"/>
              <a:cs typeface="Arial"/>
            </a:endParaRPr>
          </a:p>
          <a:p>
            <a:endParaRPr lang="en-US" sz="3200" i="1" dirty="0" smtClean="0">
              <a:latin typeface="Arial"/>
              <a:cs typeface="Arial"/>
            </a:endParaRPr>
          </a:p>
          <a:p>
            <a:endParaRPr lang="en-US" sz="2800" i="1" dirty="0" smtClean="0">
              <a:latin typeface="Arial"/>
              <a:cs typeface="Arial"/>
            </a:endParaRPr>
          </a:p>
          <a:p>
            <a:r>
              <a:rPr lang="en-US" sz="2800" i="1" dirty="0" smtClean="0">
                <a:latin typeface="Arial"/>
                <a:cs typeface="Arial"/>
              </a:rPr>
              <a:t>  </a:t>
            </a:r>
          </a:p>
          <a:p>
            <a:r>
              <a:rPr lang="en-US" sz="2800" i="1" dirty="0" smtClean="0">
                <a:latin typeface="Arial"/>
                <a:cs typeface="Arial"/>
              </a:rPr>
              <a:t> </a:t>
            </a:r>
          </a:p>
          <a:p>
            <a:endParaRPr lang="en-US" sz="2800" i="1" dirty="0" smtClean="0">
              <a:latin typeface="Arial"/>
              <a:cs typeface="Arial"/>
            </a:endParaRPr>
          </a:p>
          <a:p>
            <a:endParaRPr lang="en-US" sz="2800" i="1" dirty="0">
              <a:latin typeface="Arial"/>
              <a:cs typeface="Arial"/>
            </a:endParaRPr>
          </a:p>
          <a:p>
            <a:endParaRPr lang="en-US" sz="2800" i="1" dirty="0" smtClean="0">
              <a:latin typeface="Arial"/>
              <a:cs typeface="Arial"/>
            </a:endParaRPr>
          </a:p>
          <a:p>
            <a:endParaRPr lang="en-US" sz="3600" i="1" dirty="0" smtClean="0">
              <a:latin typeface="Arial"/>
              <a:cs typeface="Arial"/>
            </a:endParaRPr>
          </a:p>
          <a:p>
            <a:endParaRPr lang="en-US" sz="3600" i="1" dirty="0">
              <a:latin typeface="Arial"/>
              <a:cs typeface="Arial"/>
            </a:endParaRPr>
          </a:p>
          <a:p>
            <a:r>
              <a:rPr lang="en-US" sz="3600" i="1" dirty="0" smtClean="0">
                <a:latin typeface="Arial"/>
                <a:cs typeface="Arial"/>
              </a:rPr>
              <a:t>Epidemiologica</a:t>
            </a:r>
            <a:r>
              <a:rPr lang="en-US" sz="4000" i="1" dirty="0" smtClean="0">
                <a:latin typeface="Arial"/>
                <a:cs typeface="Arial"/>
              </a:rPr>
              <a:t>l data</a:t>
            </a:r>
            <a:endParaRPr lang="en-US" sz="3200" i="1" dirty="0" smtClean="0">
              <a:latin typeface="Arial"/>
              <a:cs typeface="Arial"/>
            </a:endParaRPr>
          </a:p>
          <a:p>
            <a:r>
              <a:rPr lang="en-US" sz="3200" dirty="0" smtClean="0">
                <a:latin typeface="Arial"/>
                <a:cs typeface="Arial"/>
              </a:rPr>
              <a:t>An epidemiological study used </a:t>
            </a:r>
            <a:r>
              <a:rPr lang="en-US" sz="3200" dirty="0">
                <a:latin typeface="Arial"/>
                <a:cs typeface="Arial"/>
              </a:rPr>
              <a:t>cross-sectional analysis to show that higher BPA exposure (measured by urinary BPA concentrations) is associated with obesity (measured by both BMI and waist circumference) among adults in the U.S. Six years of NHANES data (2003-2008) were used to examine the association between urinary BPA levels and obesity. The association between BPA levels and obesity was present in both genders and across all major U.S. racial/ethnic groups. The association was not affected by other factors such as age, education, drinking, smoking, and physical </a:t>
            </a:r>
            <a:r>
              <a:rPr lang="en-US" sz="3200" dirty="0" smtClean="0">
                <a:latin typeface="Arial"/>
                <a:cs typeface="Arial"/>
              </a:rPr>
              <a:t>activity</a:t>
            </a:r>
            <a:r>
              <a:rPr lang="en-US" sz="3200" dirty="0">
                <a:latin typeface="Arial"/>
                <a:cs typeface="Arial"/>
              </a:rPr>
              <a:t> </a:t>
            </a:r>
            <a:r>
              <a:rPr lang="en-US" sz="3200" dirty="0" smtClean="0">
                <a:latin typeface="Arial"/>
                <a:cs typeface="Arial"/>
              </a:rPr>
              <a:t>(9).</a:t>
            </a:r>
          </a:p>
        </p:txBody>
      </p:sp>
      <p:sp>
        <p:nvSpPr>
          <p:cNvPr id="10" name="TextBox 9"/>
          <p:cNvSpPr txBox="1"/>
          <p:nvPr/>
        </p:nvSpPr>
        <p:spPr>
          <a:xfrm>
            <a:off x="30406328" y="14449438"/>
            <a:ext cx="12625724" cy="8217635"/>
          </a:xfrm>
          <a:prstGeom prst="rect">
            <a:avLst/>
          </a:prstGeom>
          <a:solidFill>
            <a:schemeClr val="accent3">
              <a:lumMod val="20000"/>
              <a:lumOff val="80000"/>
              <a:alpha val="46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4400" dirty="0" smtClean="0">
                <a:latin typeface="Arial"/>
                <a:cs typeface="Arial"/>
              </a:rPr>
              <a:t>Conclusions</a:t>
            </a:r>
          </a:p>
          <a:p>
            <a:pPr algn="ctr"/>
            <a:endParaRPr lang="en-US" sz="3200" dirty="0" smtClean="0">
              <a:latin typeface="Arial"/>
              <a:cs typeface="Arial"/>
            </a:endParaRPr>
          </a:p>
          <a:p>
            <a:r>
              <a:rPr lang="en-US" sz="3200" dirty="0">
                <a:latin typeface="Arial"/>
                <a:cs typeface="Arial"/>
              </a:rPr>
              <a:t>Detectable levels of BPA are found in 93% of Americans over the age of five </a:t>
            </a:r>
            <a:r>
              <a:rPr lang="en-US" sz="3200" dirty="0" smtClean="0">
                <a:latin typeface="Arial"/>
                <a:cs typeface="Arial"/>
              </a:rPr>
              <a:t>(1). BPA is an ubiquitous chemical that is linked to many health concerns, including heart disease, diabetes, cancer, and obesity. The studies summarized in this project strongly suggest that BPA exposure causes obesity. The FDA claims that there are no low dose effects of BPA, but research shows otherwise (13). </a:t>
            </a:r>
            <a:r>
              <a:rPr lang="en-US" sz="3200" dirty="0">
                <a:latin typeface="Arial"/>
                <a:cs typeface="Arial"/>
              </a:rPr>
              <a:t>It is particularly concerning that exposure to low BPA doses may have a greater effect on weight gain than exposure to high BPA </a:t>
            </a:r>
            <a:r>
              <a:rPr lang="en-US" sz="3200" dirty="0" smtClean="0">
                <a:latin typeface="Arial"/>
                <a:cs typeface="Arial"/>
              </a:rPr>
              <a:t>doses, especially when so many people are exposed to the chemical in minute doses. </a:t>
            </a:r>
            <a:r>
              <a:rPr lang="en-US" sz="3200" dirty="0">
                <a:latin typeface="Arial"/>
                <a:cs typeface="Arial"/>
              </a:rPr>
              <a:t>Also</a:t>
            </a:r>
            <a:r>
              <a:rPr lang="en-US" sz="3200" dirty="0" smtClean="0">
                <a:latin typeface="Arial"/>
                <a:cs typeface="Arial"/>
              </a:rPr>
              <a:t>, with </a:t>
            </a:r>
            <a:r>
              <a:rPr lang="en-US" sz="3200" dirty="0">
                <a:latin typeface="Arial"/>
                <a:cs typeface="Arial"/>
              </a:rPr>
              <a:t>the prevalent issue of childhood obesity in the U.S. and worldwide, increased </a:t>
            </a:r>
            <a:r>
              <a:rPr lang="en-US" sz="3200" dirty="0" err="1" smtClean="0">
                <a:latin typeface="Arial"/>
                <a:cs typeface="Arial"/>
              </a:rPr>
              <a:t>adipogenesis</a:t>
            </a:r>
            <a:r>
              <a:rPr lang="en-US" sz="3200" dirty="0" smtClean="0">
                <a:latin typeface="Arial"/>
                <a:cs typeface="Arial"/>
              </a:rPr>
              <a:t> and adipose </a:t>
            </a:r>
            <a:r>
              <a:rPr lang="en-US" sz="3200" dirty="0">
                <a:latin typeface="Arial"/>
                <a:cs typeface="Arial"/>
              </a:rPr>
              <a:t>storage due to perinatal BPA exposure </a:t>
            </a:r>
            <a:r>
              <a:rPr lang="en-US" sz="3200" dirty="0" smtClean="0">
                <a:latin typeface="Arial"/>
                <a:cs typeface="Arial"/>
              </a:rPr>
              <a:t>is worrisome. If BPA is programming cells to be fat cells, this has many implications for future generations.</a:t>
            </a:r>
            <a:endParaRPr lang="en-US" sz="3600" dirty="0" smtClean="0">
              <a:latin typeface="Arial"/>
              <a:cs typeface="Arial"/>
            </a:endParaRPr>
          </a:p>
        </p:txBody>
      </p:sp>
      <p:sp>
        <p:nvSpPr>
          <p:cNvPr id="11" name="TextBox 10"/>
          <p:cNvSpPr txBox="1"/>
          <p:nvPr/>
        </p:nvSpPr>
        <p:spPr>
          <a:xfrm>
            <a:off x="30406328" y="25442751"/>
            <a:ext cx="12625724" cy="12280288"/>
          </a:xfrm>
          <a:prstGeom prst="rect">
            <a:avLst/>
          </a:prstGeom>
          <a:solidFill>
            <a:srgbClr val="EBF1DE">
              <a:alpha val="41000"/>
            </a:srgb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4400" dirty="0" smtClean="0">
                <a:latin typeface="Arial"/>
                <a:cs typeface="Arial"/>
              </a:rPr>
              <a:t>Future Research and Action</a:t>
            </a:r>
          </a:p>
          <a:p>
            <a:pPr algn="ctr"/>
            <a:endParaRPr lang="en-US" sz="4400" dirty="0" smtClean="0">
              <a:latin typeface="Arial"/>
              <a:cs typeface="Arial"/>
            </a:endParaRPr>
          </a:p>
          <a:p>
            <a:r>
              <a:rPr lang="en-US" sz="3200" dirty="0">
                <a:latin typeface="Arial"/>
                <a:cs typeface="Arial"/>
              </a:rPr>
              <a:t>Both </a:t>
            </a:r>
            <a:r>
              <a:rPr lang="en-US" sz="3200" i="1" dirty="0">
                <a:latin typeface="Arial"/>
                <a:cs typeface="Arial"/>
              </a:rPr>
              <a:t>in vivo </a:t>
            </a:r>
            <a:r>
              <a:rPr lang="en-US" sz="3200" dirty="0">
                <a:latin typeface="Arial"/>
                <a:cs typeface="Arial"/>
              </a:rPr>
              <a:t>and </a:t>
            </a:r>
            <a:r>
              <a:rPr lang="en-US" sz="3200" i="1" dirty="0">
                <a:latin typeface="Arial"/>
                <a:cs typeface="Arial"/>
              </a:rPr>
              <a:t>in vitro</a:t>
            </a:r>
            <a:r>
              <a:rPr lang="en-US" sz="3200" dirty="0">
                <a:latin typeface="Arial"/>
                <a:cs typeface="Arial"/>
              </a:rPr>
              <a:t> data are important for understanding the mechanism linking BPA exposure to obesity. </a:t>
            </a:r>
            <a:r>
              <a:rPr lang="en-US" sz="3200" dirty="0" smtClean="0">
                <a:latin typeface="Arial"/>
                <a:cs typeface="Arial"/>
              </a:rPr>
              <a:t>Future studies </a:t>
            </a:r>
            <a:r>
              <a:rPr lang="en-US" sz="3200" dirty="0">
                <a:latin typeface="Arial"/>
                <a:cs typeface="Arial"/>
              </a:rPr>
              <a:t>should evaluate whether there are synergistic effects between type of diet and BPA exposure for obesity onset. The timing of BPA exposure and dose levels are also important for determining </a:t>
            </a:r>
            <a:r>
              <a:rPr lang="en-US" sz="3200" dirty="0" smtClean="0">
                <a:latin typeface="Arial"/>
                <a:cs typeface="Arial"/>
              </a:rPr>
              <a:t>its relationship to obesity. </a:t>
            </a:r>
            <a:r>
              <a:rPr lang="en-US" sz="3200" dirty="0">
                <a:latin typeface="Arial"/>
                <a:cs typeface="Arial"/>
              </a:rPr>
              <a:t>Furthermore, before BPA alternatives are introduced to the marketplace, they should be thoroughly tested for any health risks.</a:t>
            </a:r>
          </a:p>
          <a:p>
            <a:endParaRPr lang="en-US" sz="3200" dirty="0" smtClean="0">
              <a:latin typeface="Arial"/>
              <a:cs typeface="Arial"/>
            </a:endParaRPr>
          </a:p>
          <a:p>
            <a:r>
              <a:rPr lang="en-US" sz="3200" dirty="0" smtClean="0">
                <a:latin typeface="Arial"/>
                <a:cs typeface="Arial"/>
              </a:rPr>
              <a:t>More </a:t>
            </a:r>
            <a:r>
              <a:rPr lang="en-US" sz="3200" dirty="0">
                <a:latin typeface="Arial"/>
                <a:cs typeface="Arial"/>
              </a:rPr>
              <a:t>generally, the U.S. chemical regulation system needs an overhaul. Under TSCA, chemicals are presumed safe until proven otherwise, but with hazardous chemicals such as BPA and its unsafe alternatives, we cannot take that risk and need to adopt a precautionary approach. A main issue clouding BPA risk assessment is a matter of scientific credibility; industry-funded studies tend to promote their own self-interests. Thus, more independent scientists should be on EPA and FDA panels to limit industry’s influence on government and to ensure that regulatory decisions on BPA are unbiased. It is important for policymakers to keep the consumers’ interests before industry’s interests. The plastics and chemical industries have a lot of money and thus political sway, but as shown by numerous scientific studies, BPA is a public health concern and needs to be properly regulated. </a:t>
            </a:r>
          </a:p>
        </p:txBody>
      </p:sp>
      <p:sp>
        <p:nvSpPr>
          <p:cNvPr id="12" name="TextBox 11"/>
          <p:cNvSpPr txBox="1"/>
          <p:nvPr/>
        </p:nvSpPr>
        <p:spPr>
          <a:xfrm>
            <a:off x="30406328" y="3216778"/>
            <a:ext cx="12625724" cy="10741403"/>
          </a:xfrm>
          <a:prstGeom prst="rect">
            <a:avLst/>
          </a:prstGeom>
          <a:solidFill>
            <a:schemeClr val="accent3">
              <a:lumMod val="20000"/>
              <a:lumOff val="80000"/>
              <a:alpha val="52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4400" dirty="0" smtClean="0">
                <a:solidFill>
                  <a:schemeClr val="tx1"/>
                </a:solidFill>
                <a:latin typeface="Arial"/>
                <a:cs typeface="Arial"/>
              </a:rPr>
              <a:t>BPA Alternatives</a:t>
            </a:r>
          </a:p>
          <a:p>
            <a:pPr algn="ctr"/>
            <a:endParaRPr lang="en-US" sz="4400" dirty="0" smtClean="0">
              <a:solidFill>
                <a:schemeClr val="tx1"/>
              </a:solidFill>
              <a:latin typeface="Arial"/>
              <a:cs typeface="Arial"/>
            </a:endParaRPr>
          </a:p>
          <a:p>
            <a:r>
              <a:rPr lang="en-US" sz="3200" dirty="0">
                <a:latin typeface="Arial"/>
                <a:cs typeface="Arial"/>
              </a:rPr>
              <a:t>Does a BPA-free label guarantee a safer product? Not necessarily. Some of the alternative chemicals are just as bad, or worse, than BPA. Under the Toxic Substances Control Act, the U.S.’s chemical regulation law, chemicals are assumed to be safe until proven otherwise, and companies are rarely required to collect or </a:t>
            </a:r>
            <a:r>
              <a:rPr lang="en-US" sz="3200" dirty="0" smtClean="0">
                <a:latin typeface="Arial"/>
                <a:cs typeface="Arial"/>
              </a:rPr>
              <a:t>disclose </a:t>
            </a:r>
            <a:r>
              <a:rPr lang="en-US" sz="3200" dirty="0">
                <a:latin typeface="Arial"/>
                <a:cs typeface="Arial"/>
              </a:rPr>
              <a:t>chemical safety data. Here are two of many BPA alternatives that have not been thoroughly tested for health </a:t>
            </a:r>
            <a:r>
              <a:rPr lang="en-US" sz="3200" dirty="0" smtClean="0">
                <a:latin typeface="Arial"/>
                <a:cs typeface="Arial"/>
              </a:rPr>
              <a:t>risks (10):</a:t>
            </a:r>
            <a:endParaRPr lang="en-US" sz="3200" dirty="0">
              <a:latin typeface="Arial"/>
              <a:cs typeface="Arial"/>
            </a:endParaRPr>
          </a:p>
          <a:p>
            <a:pPr marL="571500" indent="-571500">
              <a:buFont typeface="Arial"/>
              <a:buChar char="•"/>
            </a:pPr>
            <a:r>
              <a:rPr lang="en-US" sz="3200" dirty="0" err="1">
                <a:latin typeface="Arial"/>
                <a:cs typeface="Arial"/>
              </a:rPr>
              <a:t>Tritan</a:t>
            </a:r>
            <a:r>
              <a:rPr lang="en-US" sz="3200" dirty="0">
                <a:latin typeface="Arial"/>
                <a:cs typeface="Arial"/>
              </a:rPr>
              <a:t>- heat-resistant plastic introduced in 2007; one of its ingredients, </a:t>
            </a:r>
            <a:r>
              <a:rPr lang="en-US" sz="3200" dirty="0" err="1">
                <a:latin typeface="Arial"/>
                <a:cs typeface="Arial"/>
              </a:rPr>
              <a:t>triphenyl</a:t>
            </a:r>
            <a:r>
              <a:rPr lang="en-US" sz="3200" dirty="0">
                <a:latin typeface="Arial"/>
                <a:cs typeface="Arial"/>
              </a:rPr>
              <a:t> phosphate, may even be more estrogenic than </a:t>
            </a:r>
            <a:r>
              <a:rPr lang="en-US" sz="3200" dirty="0" smtClean="0">
                <a:latin typeface="Arial"/>
                <a:cs typeface="Arial"/>
              </a:rPr>
              <a:t>BPA</a:t>
            </a:r>
          </a:p>
          <a:p>
            <a:pPr marL="571500" indent="-571500">
              <a:buFont typeface="Arial"/>
              <a:buChar char="•"/>
            </a:pPr>
            <a:r>
              <a:rPr lang="en-US" sz="3200" dirty="0" smtClean="0">
                <a:latin typeface="Arial"/>
                <a:cs typeface="Arial"/>
              </a:rPr>
              <a:t>BPS</a:t>
            </a:r>
            <a:r>
              <a:rPr lang="en-US" sz="3200" dirty="0">
                <a:latin typeface="Arial"/>
                <a:cs typeface="Arial"/>
              </a:rPr>
              <a:t>- chemical cousin of BPA with similar </a:t>
            </a:r>
            <a:r>
              <a:rPr lang="en-US" sz="3200" dirty="0" smtClean="0">
                <a:latin typeface="Arial"/>
                <a:cs typeface="Arial"/>
              </a:rPr>
              <a:t>effects (structure determines function); </a:t>
            </a:r>
            <a:r>
              <a:rPr lang="en-US" sz="3200" dirty="0">
                <a:latin typeface="Arial"/>
                <a:cs typeface="Arial"/>
              </a:rPr>
              <a:t>common uses include food service components, lighting fixtures, and medical </a:t>
            </a:r>
            <a:r>
              <a:rPr lang="en-US" sz="3200" dirty="0" smtClean="0">
                <a:latin typeface="Arial"/>
                <a:cs typeface="Arial"/>
              </a:rPr>
              <a:t>devices</a:t>
            </a:r>
          </a:p>
          <a:p>
            <a:pPr marL="571500" indent="-571500">
              <a:buFont typeface="Arial"/>
              <a:buChar char="•"/>
            </a:pPr>
            <a:endParaRPr lang="en-US" sz="3200" dirty="0" smtClean="0">
              <a:latin typeface="Arial"/>
              <a:cs typeface="Arial"/>
            </a:endParaRPr>
          </a:p>
          <a:p>
            <a:pPr marL="571500" indent="-571500">
              <a:buFont typeface="Arial"/>
              <a:buChar char="•"/>
            </a:pPr>
            <a:endParaRPr lang="en-US" sz="3200" dirty="0">
              <a:latin typeface="Arial"/>
              <a:cs typeface="Arial"/>
            </a:endParaRPr>
          </a:p>
          <a:p>
            <a:pPr marL="571500" indent="-571500">
              <a:buFont typeface="Arial"/>
              <a:buChar char="•"/>
            </a:pPr>
            <a:endParaRPr lang="en-US" sz="3200" dirty="0" smtClean="0">
              <a:latin typeface="Arial"/>
              <a:cs typeface="Arial"/>
            </a:endParaRPr>
          </a:p>
          <a:p>
            <a:pPr marL="571500" indent="-571500">
              <a:buFont typeface="Arial"/>
              <a:buChar char="•"/>
            </a:pPr>
            <a:endParaRPr lang="en-US" sz="3200" dirty="0">
              <a:latin typeface="Arial"/>
              <a:cs typeface="Arial"/>
            </a:endParaRPr>
          </a:p>
          <a:p>
            <a:endParaRPr lang="en-US" sz="3200" dirty="0" smtClean="0">
              <a:latin typeface="Arial"/>
              <a:cs typeface="Arial"/>
            </a:endParaRPr>
          </a:p>
          <a:p>
            <a:r>
              <a:rPr lang="en-US" sz="2800" i="1" dirty="0" smtClean="0">
                <a:solidFill>
                  <a:schemeClr val="tx1"/>
                </a:solidFill>
                <a:latin typeface="Arial"/>
                <a:cs typeface="Arial"/>
              </a:rPr>
              <a:t>   </a:t>
            </a:r>
            <a:r>
              <a:rPr lang="en-US" sz="2800" i="1" dirty="0" smtClean="0">
                <a:solidFill>
                  <a:schemeClr val="tx1"/>
                </a:solidFill>
                <a:latin typeface="Arial"/>
                <a:cs typeface="Arial"/>
              </a:rPr>
              <a:t>Figure </a:t>
            </a:r>
            <a:r>
              <a:rPr lang="en-US" sz="2800" i="1" dirty="0" smtClean="0">
                <a:solidFill>
                  <a:schemeClr val="tx1"/>
                </a:solidFill>
                <a:latin typeface="Arial"/>
                <a:cs typeface="Arial"/>
              </a:rPr>
              <a:t>3</a:t>
            </a:r>
            <a:r>
              <a:rPr lang="en-US" sz="2800" dirty="0" smtClean="0">
                <a:solidFill>
                  <a:schemeClr val="tx1"/>
                </a:solidFill>
                <a:latin typeface="Arial"/>
                <a:cs typeface="Arial"/>
              </a:rPr>
              <a:t>. Structure of BPA (11).           </a:t>
            </a:r>
            <a:r>
              <a:rPr lang="en-US" sz="2800" dirty="0" smtClean="0">
                <a:solidFill>
                  <a:schemeClr val="tx1"/>
                </a:solidFill>
                <a:latin typeface="Arial"/>
                <a:cs typeface="Arial"/>
              </a:rPr>
              <a:t>  </a:t>
            </a:r>
            <a:r>
              <a:rPr lang="en-US" sz="2800" i="1" dirty="0" smtClean="0">
                <a:solidFill>
                  <a:schemeClr val="tx1"/>
                </a:solidFill>
                <a:latin typeface="Arial"/>
                <a:cs typeface="Arial"/>
              </a:rPr>
              <a:t>Figure </a:t>
            </a:r>
            <a:r>
              <a:rPr lang="en-US" sz="2800" i="1" dirty="0" smtClean="0">
                <a:solidFill>
                  <a:schemeClr val="tx1"/>
                </a:solidFill>
                <a:latin typeface="Arial"/>
                <a:cs typeface="Arial"/>
              </a:rPr>
              <a:t>4. </a:t>
            </a:r>
            <a:r>
              <a:rPr lang="en-US" sz="2800" dirty="0" smtClean="0">
                <a:solidFill>
                  <a:schemeClr val="tx1"/>
                </a:solidFill>
                <a:latin typeface="Arial"/>
                <a:cs typeface="Arial"/>
              </a:rPr>
              <a:t>Structure of BPS (12).</a:t>
            </a:r>
            <a:endParaRPr lang="en-US" sz="2800" i="1" dirty="0">
              <a:solidFill>
                <a:schemeClr val="tx1"/>
              </a:solidFill>
              <a:latin typeface="Arial"/>
              <a:cs typeface="Arial"/>
            </a:endParaRPr>
          </a:p>
        </p:txBody>
      </p:sp>
      <p:pic>
        <p:nvPicPr>
          <p:cNvPr id="14" name="Picture 13" descr="http://www.ncbi.nlm.nih.gov/corecgi/tileshop/tileshop.fcgi?p=PMC3&amp;id=806191&amp;s=22&amp;r=1&amp;c=1"/>
          <p:cNvPicPr/>
          <p:nvPr/>
        </p:nvPicPr>
        <p:blipFill>
          <a:blip r:embed="rId3">
            <a:extLst>
              <a:ext uri="{28A0092B-C50C-407E-A947-70E740481C1C}">
                <a14:useLocalDpi xmlns:a14="http://schemas.microsoft.com/office/drawing/2010/main" val="0"/>
              </a:ext>
            </a:extLst>
          </a:blip>
          <a:srcRect/>
          <a:stretch>
            <a:fillRect/>
          </a:stretch>
        </p:blipFill>
        <p:spPr bwMode="auto">
          <a:xfrm>
            <a:off x="15739408" y="10608334"/>
            <a:ext cx="8789657" cy="5850866"/>
          </a:xfrm>
          <a:prstGeom prst="rect">
            <a:avLst/>
          </a:prstGeom>
          <a:noFill/>
          <a:ln>
            <a:solidFill>
              <a:schemeClr val="tx1"/>
            </a:solidFill>
          </a:ln>
        </p:spPr>
      </p:pic>
      <p:pic>
        <p:nvPicPr>
          <p:cNvPr id="3" name="Picture 2"/>
          <p:cNvPicPr>
            <a:picLocks noChangeAspect="1"/>
          </p:cNvPicPr>
          <p:nvPr/>
        </p:nvPicPr>
        <p:blipFill>
          <a:blip r:embed="rId4"/>
          <a:stretch>
            <a:fillRect/>
          </a:stretch>
        </p:blipFill>
        <p:spPr>
          <a:xfrm>
            <a:off x="30816334" y="11354392"/>
            <a:ext cx="5540771" cy="18276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9" name="Picture 18"/>
          <p:cNvPicPr>
            <a:picLocks noChangeAspect="1"/>
          </p:cNvPicPr>
          <p:nvPr/>
        </p:nvPicPr>
        <p:blipFill>
          <a:blip r:embed="rId5"/>
          <a:stretch>
            <a:fillRect/>
          </a:stretch>
        </p:blipFill>
        <p:spPr>
          <a:xfrm>
            <a:off x="15739408" y="21646712"/>
            <a:ext cx="7220461" cy="9755309"/>
          </a:xfrm>
          <a:prstGeom prst="rect">
            <a:avLst/>
          </a:prstGeom>
          <a:ln>
            <a:solidFill>
              <a:srgbClr val="000000"/>
            </a:solidFill>
          </a:ln>
        </p:spPr>
      </p:pic>
      <p:pic>
        <p:nvPicPr>
          <p:cNvPr id="21" name="Picture 20"/>
          <p:cNvPicPr>
            <a:picLocks noChangeAspect="1"/>
          </p:cNvPicPr>
          <p:nvPr/>
        </p:nvPicPr>
        <p:blipFill>
          <a:blip r:embed="rId6"/>
          <a:stretch>
            <a:fillRect/>
          </a:stretch>
        </p:blipFill>
        <p:spPr>
          <a:xfrm>
            <a:off x="40710043" y="493806"/>
            <a:ext cx="2161860" cy="2161860"/>
          </a:xfrm>
          <a:prstGeom prst="rect">
            <a:avLst/>
          </a:prstGeom>
        </p:spPr>
      </p:pic>
      <p:pic>
        <p:nvPicPr>
          <p:cNvPr id="7" name="Picture 6"/>
          <p:cNvPicPr>
            <a:picLocks noChangeAspect="1"/>
          </p:cNvPicPr>
          <p:nvPr/>
        </p:nvPicPr>
        <p:blipFill>
          <a:blip r:embed="rId7"/>
          <a:stretch>
            <a:fillRect/>
          </a:stretch>
        </p:blipFill>
        <p:spPr>
          <a:xfrm>
            <a:off x="36955717" y="11395091"/>
            <a:ext cx="5717341" cy="17869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20" name="Table 19"/>
          <p:cNvGraphicFramePr>
            <a:graphicFrameLocks noGrp="1"/>
          </p:cNvGraphicFramePr>
          <p:nvPr>
            <p:extLst>
              <p:ext uri="{D42A27DB-BD31-4B8C-83A1-F6EECF244321}">
                <p14:modId xmlns:p14="http://schemas.microsoft.com/office/powerpoint/2010/main" val="3429881158"/>
              </p:ext>
            </p:extLst>
          </p:nvPr>
        </p:nvGraphicFramePr>
        <p:xfrm>
          <a:off x="1022307" y="12268200"/>
          <a:ext cx="13874758" cy="22092919"/>
        </p:xfrm>
        <a:graphic>
          <a:graphicData uri="http://schemas.openxmlformats.org/drawingml/2006/table">
            <a:tbl>
              <a:tblPr firstRow="1" bandRow="1">
                <a:tableStyleId>{1FECB4D8-DB02-4DC6-A0A2-4F2EBAE1DC90}</a:tableStyleId>
              </a:tblPr>
              <a:tblGrid>
                <a:gridCol w="4722686"/>
                <a:gridCol w="9152072"/>
              </a:tblGrid>
              <a:tr h="389661">
                <a:tc>
                  <a:txBody>
                    <a:bodyPr/>
                    <a:lstStyle/>
                    <a:p>
                      <a:pPr algn="ctr"/>
                      <a:r>
                        <a:rPr lang="en-US" sz="3200" dirty="0" smtClean="0">
                          <a:solidFill>
                            <a:schemeClr val="tx1"/>
                          </a:solidFill>
                          <a:latin typeface="Arial"/>
                          <a:cs typeface="Arial"/>
                        </a:rPr>
                        <a:t>Policy</a:t>
                      </a:r>
                      <a:endParaRPr lang="en-US" sz="3200" b="0" dirty="0">
                        <a:solidFill>
                          <a:schemeClr val="tx1"/>
                        </a:solidFill>
                        <a:latin typeface="Arial"/>
                        <a:cs typeface="Arial"/>
                      </a:endParaRPr>
                    </a:p>
                  </a:txBody>
                  <a:tcPr/>
                </a:tc>
                <a:tc>
                  <a:txBody>
                    <a:bodyPr/>
                    <a:lstStyle/>
                    <a:p>
                      <a:pPr algn="ctr"/>
                      <a:r>
                        <a:rPr lang="en-US" sz="3200" dirty="0" smtClean="0">
                          <a:solidFill>
                            <a:schemeClr val="tx1"/>
                          </a:solidFill>
                          <a:latin typeface="Arial"/>
                          <a:cs typeface="Arial"/>
                        </a:rPr>
                        <a:t>Description</a:t>
                      </a:r>
                      <a:endParaRPr lang="en-US" sz="3200" dirty="0">
                        <a:solidFill>
                          <a:schemeClr val="tx1"/>
                        </a:solidFill>
                        <a:latin typeface="Arial"/>
                        <a:cs typeface="Arial"/>
                      </a:endParaRPr>
                    </a:p>
                  </a:txBody>
                  <a:tcPr/>
                </a:tc>
              </a:tr>
              <a:tr h="2662880">
                <a:tc>
                  <a:txBody>
                    <a:bodyPr/>
                    <a:lstStyle/>
                    <a:p>
                      <a:r>
                        <a:rPr lang="en-US" sz="3200" u="none" strike="noStrike" kern="1200" dirty="0" smtClean="0">
                          <a:effectLst/>
                          <a:latin typeface="Arial"/>
                          <a:cs typeface="Arial"/>
                        </a:rPr>
                        <a:t>BPA-Free Kids Act of 2008 (S.2928) </a:t>
                      </a:r>
                    </a:p>
                    <a:p>
                      <a:r>
                        <a:rPr lang="en-US" sz="3200" b="1" u="none" strike="noStrike" kern="1200" dirty="0" smtClean="0">
                          <a:solidFill>
                            <a:schemeClr val="accent2"/>
                          </a:solidFill>
                          <a:effectLst/>
                          <a:latin typeface="Arial"/>
                          <a:cs typeface="Arial"/>
                        </a:rPr>
                        <a:t>Not passed</a:t>
                      </a:r>
                      <a:endParaRPr lang="en-US" sz="3200" b="1" dirty="0">
                        <a:solidFill>
                          <a:schemeClr val="accent2"/>
                        </a:solidFill>
                        <a:latin typeface="Arial"/>
                        <a:cs typeface="Arial"/>
                      </a:endParaRPr>
                    </a:p>
                  </a:txBody>
                  <a:tcPr/>
                </a:tc>
                <a:tc>
                  <a:txBody>
                    <a:bodyPr/>
                    <a:lstStyle/>
                    <a:p>
                      <a:pPr marL="457200" indent="-457200">
                        <a:buFontTx/>
                        <a:buChar char="-"/>
                      </a:pPr>
                      <a:r>
                        <a:rPr lang="en-US" sz="3200" u="none" strike="noStrike" kern="1200" dirty="0" smtClean="0">
                          <a:effectLst/>
                          <a:latin typeface="Arial"/>
                          <a:cs typeface="Arial"/>
                        </a:rPr>
                        <a:t>Deemed hazardous any consumer product with a detectable amount of BPA that is used by children seven years old and younger</a:t>
                      </a:r>
                    </a:p>
                    <a:p>
                      <a:pPr marL="457200" indent="-457200">
                        <a:buFontTx/>
                        <a:buChar char="-"/>
                      </a:pPr>
                      <a:r>
                        <a:rPr lang="en-US" sz="3200" u="none" strike="noStrike" kern="1200" dirty="0" smtClean="0">
                          <a:effectLst/>
                          <a:latin typeface="Arial"/>
                          <a:cs typeface="Arial"/>
                        </a:rPr>
                        <a:t>Allowed state laws that provide equal or greater protection</a:t>
                      </a:r>
                      <a:endParaRPr lang="en-US" sz="3200" dirty="0">
                        <a:latin typeface="Arial"/>
                        <a:cs typeface="Arial"/>
                      </a:endParaRPr>
                    </a:p>
                  </a:txBody>
                  <a:tcPr/>
                </a:tc>
              </a:tr>
              <a:tr h="2137257">
                <a:tc>
                  <a:txBody>
                    <a:bodyPr/>
                    <a:lstStyle/>
                    <a:p>
                      <a:r>
                        <a:rPr lang="en-US" sz="3200" u="none" strike="noStrike" kern="1200" dirty="0" smtClean="0">
                          <a:effectLst/>
                          <a:latin typeface="Arial"/>
                          <a:cs typeface="Arial"/>
                        </a:rPr>
                        <a:t>BPA-Free Kids Act of 2009 (S.753/H.R.4456)</a:t>
                      </a:r>
                    </a:p>
                    <a:p>
                      <a:r>
                        <a:rPr lang="en-US" sz="3200" b="1" u="none" strike="noStrike" kern="1200" dirty="0" smtClean="0">
                          <a:solidFill>
                            <a:srgbClr val="C0504D"/>
                          </a:solidFill>
                          <a:effectLst/>
                          <a:latin typeface="Arial"/>
                          <a:cs typeface="Arial"/>
                        </a:rPr>
                        <a:t>Not passed</a:t>
                      </a:r>
                      <a:endParaRPr lang="en-US" sz="3200" b="1" dirty="0">
                        <a:solidFill>
                          <a:srgbClr val="C0504D"/>
                        </a:solidFill>
                        <a:latin typeface="Arial"/>
                        <a:cs typeface="Arial"/>
                      </a:endParaRPr>
                    </a:p>
                  </a:txBody>
                  <a:tcPr/>
                </a:tc>
                <a:tc>
                  <a:txBody>
                    <a:bodyPr/>
                    <a:lstStyle/>
                    <a:p>
                      <a:pPr marL="457200" indent="-457200">
                        <a:buFontTx/>
                        <a:buChar char="-"/>
                      </a:pPr>
                      <a:r>
                        <a:rPr lang="en-US" sz="3200" u="none" strike="noStrike" kern="1200" dirty="0" smtClean="0">
                          <a:effectLst/>
                          <a:latin typeface="Arial"/>
                          <a:cs typeface="Arial"/>
                        </a:rPr>
                        <a:t>Required any children’s food and drink container composed of BPA to be treated as a banned hazardous substance</a:t>
                      </a:r>
                    </a:p>
                    <a:p>
                      <a:pPr marL="457200" indent="-457200">
                        <a:buFontTx/>
                        <a:buChar char="-"/>
                      </a:pPr>
                      <a:r>
                        <a:rPr lang="en-US" sz="3200" u="none" strike="noStrike" kern="1200" dirty="0" smtClean="0">
                          <a:effectLst/>
                          <a:latin typeface="Arial"/>
                          <a:cs typeface="Arial"/>
                        </a:rPr>
                        <a:t>Required testing by manufacturers</a:t>
                      </a:r>
                      <a:endParaRPr lang="en-US" sz="3200" dirty="0">
                        <a:latin typeface="Arial"/>
                        <a:cs typeface="Arial"/>
                      </a:endParaRPr>
                    </a:p>
                  </a:txBody>
                  <a:tcPr/>
                </a:tc>
              </a:tr>
              <a:tr h="2607107">
                <a:tc>
                  <a:txBody>
                    <a:bodyPr/>
                    <a:lstStyle/>
                    <a:p>
                      <a:r>
                        <a:rPr lang="en-US" sz="3200" u="none" strike="noStrike" kern="1200" dirty="0" smtClean="0">
                          <a:effectLst/>
                          <a:latin typeface="Arial"/>
                          <a:cs typeface="Arial"/>
                        </a:rPr>
                        <a:t>BPA Consumer Information Act of 2009 (H.R.4341)</a:t>
                      </a:r>
                    </a:p>
                    <a:p>
                      <a:r>
                        <a:rPr lang="en-US" sz="3200" b="1" u="none" strike="noStrike" kern="1200" dirty="0" smtClean="0">
                          <a:solidFill>
                            <a:srgbClr val="C0504D"/>
                          </a:solidFill>
                          <a:effectLst/>
                          <a:latin typeface="Arial"/>
                          <a:cs typeface="Arial"/>
                        </a:rPr>
                        <a:t>Not passed</a:t>
                      </a:r>
                    </a:p>
                    <a:p>
                      <a:endParaRPr lang="en-US" sz="3200" b="0" dirty="0">
                        <a:latin typeface="Arial"/>
                        <a:cs typeface="Arial"/>
                      </a:endParaRPr>
                    </a:p>
                  </a:txBody>
                  <a:tcPr/>
                </a:tc>
                <a:tc>
                  <a:txBody>
                    <a:bodyPr/>
                    <a:lstStyle/>
                    <a:p>
                      <a:pPr marL="457200" indent="-457200">
                        <a:buFontTx/>
                        <a:buChar char="-"/>
                      </a:pPr>
                      <a:r>
                        <a:rPr lang="en-US" sz="3200" dirty="0" smtClean="0">
                          <a:latin typeface="Arial"/>
                          <a:cs typeface="Arial"/>
                        </a:rPr>
                        <a:t>Deemed a food</a:t>
                      </a:r>
                      <a:r>
                        <a:rPr lang="en-US" sz="3200" baseline="0" dirty="0" smtClean="0">
                          <a:latin typeface="Arial"/>
                          <a:cs typeface="Arial"/>
                        </a:rPr>
                        <a:t> to be misbranded if its container was composed of BPA, could leach BPA, or if container lacked proper warning labeling</a:t>
                      </a:r>
                    </a:p>
                  </a:txBody>
                  <a:tcPr/>
                </a:tc>
              </a:tr>
              <a:tr h="4886356">
                <a:tc>
                  <a:txBody>
                    <a:bodyPr/>
                    <a:lstStyle/>
                    <a:p>
                      <a:pPr marL="0" marR="0" indent="0" algn="l" defTabSz="2351288" rtl="0" eaLnBrk="1" fontAlgn="auto" latinLnBrk="0" hangingPunct="1">
                        <a:lnSpc>
                          <a:spcPct val="100000"/>
                        </a:lnSpc>
                        <a:spcBef>
                          <a:spcPts val="0"/>
                        </a:spcBef>
                        <a:spcAft>
                          <a:spcPts val="0"/>
                        </a:spcAft>
                        <a:buClrTx/>
                        <a:buSzTx/>
                        <a:buFontTx/>
                        <a:buNone/>
                        <a:tabLst/>
                        <a:defRPr/>
                      </a:pPr>
                      <a:r>
                        <a:rPr lang="en-US" sz="3200" kern="1200" dirty="0" smtClean="0">
                          <a:solidFill>
                            <a:schemeClr val="tx1"/>
                          </a:solidFill>
                          <a:effectLst/>
                          <a:latin typeface="Arial"/>
                          <a:ea typeface="+mn-ea"/>
                          <a:cs typeface="Arial"/>
                        </a:rPr>
                        <a:t>Ban Poisonous Additives Act of 2011 (S.136)</a:t>
                      </a:r>
                      <a:endParaRPr lang="en-US" sz="3200" u="none" strike="noStrike" kern="1200" dirty="0" smtClean="0">
                        <a:solidFill>
                          <a:schemeClr val="tx1"/>
                        </a:solidFill>
                        <a:effectLst/>
                        <a:latin typeface="Arial"/>
                        <a:ea typeface="+mn-ea"/>
                        <a:cs typeface="Arial"/>
                      </a:endParaRPr>
                    </a:p>
                    <a:p>
                      <a:pPr marL="0" marR="0" indent="0" algn="l" defTabSz="2351288" rtl="0" eaLnBrk="1" fontAlgn="auto" latinLnBrk="0" hangingPunct="1">
                        <a:lnSpc>
                          <a:spcPct val="100000"/>
                        </a:lnSpc>
                        <a:spcBef>
                          <a:spcPts val="0"/>
                        </a:spcBef>
                        <a:spcAft>
                          <a:spcPts val="0"/>
                        </a:spcAft>
                        <a:buClrTx/>
                        <a:buSzTx/>
                        <a:buFontTx/>
                        <a:buNone/>
                        <a:tabLst/>
                        <a:defRPr/>
                      </a:pPr>
                      <a:r>
                        <a:rPr lang="en-US" sz="3200" b="1" u="none" strike="noStrike" kern="1200" dirty="0" smtClean="0">
                          <a:solidFill>
                            <a:srgbClr val="C0504D"/>
                          </a:solidFill>
                          <a:effectLst/>
                          <a:latin typeface="Arial"/>
                          <a:cs typeface="Arial"/>
                        </a:rPr>
                        <a:t>Not passed</a:t>
                      </a:r>
                    </a:p>
                    <a:p>
                      <a:pPr marL="0" marR="0" indent="0" algn="l" defTabSz="2351288" rtl="0" eaLnBrk="1" fontAlgn="auto" latinLnBrk="0" hangingPunct="1">
                        <a:lnSpc>
                          <a:spcPct val="100000"/>
                        </a:lnSpc>
                        <a:spcBef>
                          <a:spcPts val="0"/>
                        </a:spcBef>
                        <a:spcAft>
                          <a:spcPts val="0"/>
                        </a:spcAft>
                        <a:buClrTx/>
                        <a:buSzTx/>
                        <a:buFontTx/>
                        <a:buNone/>
                        <a:tabLst/>
                        <a:defRPr/>
                      </a:pPr>
                      <a:endParaRPr lang="en-US" sz="3200" b="1" u="none" strike="noStrike" kern="1200" dirty="0" smtClean="0">
                        <a:solidFill>
                          <a:schemeClr val="tx1"/>
                        </a:solidFill>
                        <a:effectLst/>
                        <a:latin typeface="Arial"/>
                        <a:cs typeface="Arial"/>
                      </a:endParaRPr>
                    </a:p>
                  </a:txBody>
                  <a:tcPr/>
                </a:tc>
                <a:tc>
                  <a:txBody>
                    <a:bodyPr/>
                    <a:lstStyle/>
                    <a:p>
                      <a:pPr marL="457200" marR="0" indent="-457200" algn="l" defTabSz="2351288" rtl="0" eaLnBrk="1" fontAlgn="auto" latinLnBrk="0" hangingPunct="1">
                        <a:lnSpc>
                          <a:spcPct val="100000"/>
                        </a:lnSpc>
                        <a:spcBef>
                          <a:spcPts val="0"/>
                        </a:spcBef>
                        <a:spcAft>
                          <a:spcPts val="0"/>
                        </a:spcAft>
                        <a:buClrTx/>
                        <a:buSzTx/>
                        <a:buFontTx/>
                        <a:buChar char="-"/>
                        <a:tabLst/>
                        <a:defRPr/>
                      </a:pPr>
                      <a:r>
                        <a:rPr lang="en-US" sz="3200" kern="1200" dirty="0" smtClean="0">
                          <a:solidFill>
                            <a:schemeClr val="tx1"/>
                          </a:solidFill>
                          <a:effectLst/>
                          <a:latin typeface="Arial"/>
                          <a:ea typeface="+mn-ea"/>
                          <a:cs typeface="Arial"/>
                        </a:rPr>
                        <a:t>Deemed food containers for children younger than four, bottles for children younger than four, and containers of infant formula adulterated if came into contact with BPA</a:t>
                      </a:r>
                    </a:p>
                    <a:p>
                      <a:pPr marL="457200" marR="0" indent="-457200" algn="l" defTabSz="2351288" rtl="0" eaLnBrk="1" fontAlgn="auto" latinLnBrk="0" hangingPunct="1">
                        <a:lnSpc>
                          <a:spcPct val="100000"/>
                        </a:lnSpc>
                        <a:spcBef>
                          <a:spcPts val="0"/>
                        </a:spcBef>
                        <a:spcAft>
                          <a:spcPts val="0"/>
                        </a:spcAft>
                        <a:buClrTx/>
                        <a:buSzTx/>
                        <a:buFontTx/>
                        <a:buChar char="-"/>
                        <a:tabLst/>
                        <a:defRPr/>
                      </a:pPr>
                      <a:r>
                        <a:rPr lang="en-US" sz="3200" kern="1200" dirty="0" smtClean="0">
                          <a:solidFill>
                            <a:schemeClr val="tx1"/>
                          </a:solidFill>
                          <a:effectLst/>
                          <a:latin typeface="Arial"/>
                          <a:ea typeface="+mn-ea"/>
                          <a:cs typeface="Arial"/>
                        </a:rPr>
                        <a:t>Required the Secretary of Health and Human Services to produce a revised safety assessment for food containers that contain BPA and to determine, with relative certainty, that aggregate BPA exposure will not cause harm</a:t>
                      </a:r>
                      <a:r>
                        <a:rPr lang="en-US" sz="3200" dirty="0" smtClean="0">
                          <a:solidFill>
                            <a:schemeClr val="tx1"/>
                          </a:solidFill>
                          <a:effectLst/>
                          <a:latin typeface="Arial"/>
                          <a:cs typeface="Arial"/>
                        </a:rPr>
                        <a:t> </a:t>
                      </a:r>
                      <a:endParaRPr lang="en-US" sz="3200" u="none" strike="noStrike" kern="1200" dirty="0" smtClean="0">
                        <a:solidFill>
                          <a:schemeClr val="tx1"/>
                        </a:solidFill>
                        <a:effectLst/>
                        <a:latin typeface="Arial"/>
                        <a:cs typeface="Arial"/>
                      </a:endParaRPr>
                    </a:p>
                    <a:p>
                      <a:pPr marL="0" indent="0">
                        <a:buFontTx/>
                        <a:buNone/>
                      </a:pPr>
                      <a:endParaRPr lang="en-US" sz="3200" dirty="0">
                        <a:latin typeface="Arial"/>
                        <a:cs typeface="Arial"/>
                      </a:endParaRPr>
                    </a:p>
                  </a:txBody>
                  <a:tcPr/>
                </a:tc>
              </a:tr>
              <a:tr h="1233837">
                <a:tc>
                  <a:txBody>
                    <a:bodyPr/>
                    <a:lstStyle/>
                    <a:p>
                      <a:r>
                        <a:rPr lang="en-US" sz="3200" dirty="0" smtClean="0">
                          <a:latin typeface="Arial"/>
                          <a:cs typeface="Arial"/>
                        </a:rPr>
                        <a:t>FDA</a:t>
                      </a:r>
                      <a:r>
                        <a:rPr lang="en-US" sz="3200" baseline="0" dirty="0" smtClean="0">
                          <a:latin typeface="Arial"/>
                          <a:cs typeface="Arial"/>
                        </a:rPr>
                        <a:t> ban, 2012</a:t>
                      </a:r>
                    </a:p>
                    <a:p>
                      <a:r>
                        <a:rPr lang="en-US" sz="3200" b="1" baseline="0" dirty="0" smtClean="0">
                          <a:solidFill>
                            <a:schemeClr val="accent3"/>
                          </a:solidFill>
                          <a:latin typeface="Arial"/>
                          <a:cs typeface="Arial"/>
                        </a:rPr>
                        <a:t>Passed</a:t>
                      </a:r>
                    </a:p>
                    <a:p>
                      <a:endParaRPr lang="en-US" sz="3200" b="0" dirty="0">
                        <a:latin typeface="Arial"/>
                        <a:cs typeface="Arial"/>
                      </a:endParaRPr>
                    </a:p>
                  </a:txBody>
                  <a:tcPr/>
                </a:tc>
                <a:tc>
                  <a:txBody>
                    <a:bodyPr/>
                    <a:lstStyle/>
                    <a:p>
                      <a:pPr marL="457200" indent="-457200">
                        <a:buFontTx/>
                        <a:buChar char="-"/>
                      </a:pPr>
                      <a:r>
                        <a:rPr lang="en-US" sz="3200" dirty="0" smtClean="0">
                          <a:latin typeface="Arial"/>
                          <a:cs typeface="Arial"/>
                        </a:rPr>
                        <a:t>Banned</a:t>
                      </a:r>
                      <a:r>
                        <a:rPr lang="en-US" sz="3200" baseline="0" dirty="0" smtClean="0">
                          <a:latin typeface="Arial"/>
                          <a:cs typeface="Arial"/>
                        </a:rPr>
                        <a:t> BPA from baby bottles and </a:t>
                      </a:r>
                      <a:r>
                        <a:rPr lang="en-US" sz="3200" baseline="0" dirty="0" err="1" smtClean="0">
                          <a:latin typeface="Arial"/>
                          <a:cs typeface="Arial"/>
                        </a:rPr>
                        <a:t>sippy</a:t>
                      </a:r>
                      <a:r>
                        <a:rPr lang="en-US" sz="3200" baseline="0" dirty="0" smtClean="0">
                          <a:latin typeface="Arial"/>
                          <a:cs typeface="Arial"/>
                        </a:rPr>
                        <a:t> cups</a:t>
                      </a:r>
                      <a:endParaRPr lang="en-US" sz="3200" dirty="0" smtClean="0">
                        <a:latin typeface="Arial"/>
                        <a:cs typeface="Arial"/>
                      </a:endParaRPr>
                    </a:p>
                    <a:p>
                      <a:pPr marL="0" indent="0">
                        <a:buFontTx/>
                        <a:buNone/>
                      </a:pPr>
                      <a:endParaRPr lang="en-US" sz="3200" dirty="0" smtClean="0">
                        <a:latin typeface="Arial"/>
                        <a:cs typeface="Arial"/>
                      </a:endParaRPr>
                    </a:p>
                  </a:txBody>
                  <a:tcPr/>
                </a:tc>
              </a:tr>
              <a:tr h="2601856">
                <a:tc>
                  <a:txBody>
                    <a:bodyPr/>
                    <a:lstStyle/>
                    <a:p>
                      <a:r>
                        <a:rPr lang="en-US" sz="3200" u="none" strike="noStrike" kern="1200" dirty="0" smtClean="0">
                          <a:effectLst/>
                          <a:latin typeface="Arial"/>
                          <a:cs typeface="Arial"/>
                        </a:rPr>
                        <a:t>Food Packaging Right to Know Act, 2013 (S.1124) </a:t>
                      </a:r>
                    </a:p>
                    <a:p>
                      <a:r>
                        <a:rPr lang="en-US" sz="3200" b="1" u="none" strike="noStrike" kern="1200" dirty="0" smtClean="0">
                          <a:solidFill>
                            <a:srgbClr val="E4C915"/>
                          </a:solidFill>
                          <a:effectLst/>
                          <a:latin typeface="Arial"/>
                          <a:cs typeface="Arial"/>
                        </a:rPr>
                        <a:t>Proposed</a:t>
                      </a:r>
                      <a:endParaRPr lang="en-US" sz="3200" b="1" dirty="0">
                        <a:solidFill>
                          <a:srgbClr val="E4C915"/>
                        </a:solidFill>
                        <a:latin typeface="Arial"/>
                        <a:cs typeface="Arial"/>
                      </a:endParaRPr>
                    </a:p>
                  </a:txBody>
                  <a:tcPr/>
                </a:tc>
                <a:tc>
                  <a:txBody>
                    <a:bodyPr/>
                    <a:lstStyle/>
                    <a:p>
                      <a:pPr marL="457200" indent="-457200">
                        <a:buFontTx/>
                        <a:buChar char="-"/>
                      </a:pPr>
                      <a:r>
                        <a:rPr lang="en-US" sz="3200" u="none" strike="noStrike" kern="1200" baseline="0" dirty="0" smtClean="0">
                          <a:effectLst/>
                          <a:latin typeface="Arial"/>
                          <a:cs typeface="Arial"/>
                        </a:rPr>
                        <a:t>R</a:t>
                      </a:r>
                      <a:r>
                        <a:rPr lang="en-US" sz="3200" u="none" strike="noStrike" kern="1200" dirty="0" smtClean="0">
                          <a:effectLst/>
                          <a:latin typeface="Arial"/>
                          <a:cs typeface="Arial"/>
                        </a:rPr>
                        <a:t>equires the labeling of containers that contain BPA</a:t>
                      </a:r>
                    </a:p>
                    <a:p>
                      <a:pPr marL="457200" indent="-457200">
                        <a:buFontTx/>
                        <a:buChar char="-"/>
                      </a:pPr>
                      <a:r>
                        <a:rPr lang="en-US" sz="3200" u="none" strike="noStrike" kern="1200" dirty="0" smtClean="0">
                          <a:effectLst/>
                          <a:latin typeface="Arial"/>
                          <a:cs typeface="Arial"/>
                        </a:rPr>
                        <a:t>Requires the Secretary of Health and Human Services to determine</a:t>
                      </a:r>
                      <a:r>
                        <a:rPr lang="en-US" sz="3200" u="none" strike="noStrike" kern="1200" baseline="0" dirty="0" smtClean="0">
                          <a:effectLst/>
                          <a:latin typeface="Arial"/>
                          <a:cs typeface="Arial"/>
                        </a:rPr>
                        <a:t> </a:t>
                      </a:r>
                      <a:r>
                        <a:rPr lang="en-US" sz="3200" u="none" strike="noStrike" kern="1200" dirty="0" smtClean="0">
                          <a:effectLst/>
                          <a:latin typeface="Arial"/>
                          <a:cs typeface="Arial"/>
                        </a:rPr>
                        <a:t>that aggregate BPA exposure will not cause harm</a:t>
                      </a:r>
                      <a:endParaRPr lang="en-US" sz="3200" dirty="0">
                        <a:latin typeface="Arial"/>
                        <a:cs typeface="Arial"/>
                      </a:endParaRPr>
                    </a:p>
                  </a:txBody>
                  <a:tcPr/>
                </a:tc>
              </a:tr>
              <a:tr h="4494300">
                <a:tc>
                  <a:txBody>
                    <a:bodyPr/>
                    <a:lstStyle/>
                    <a:p>
                      <a:r>
                        <a:rPr lang="en-US" sz="3200" u="none" strike="noStrike" kern="1200" dirty="0" smtClean="0">
                          <a:effectLst/>
                          <a:latin typeface="Arial"/>
                          <a:cs typeface="Arial"/>
                        </a:rPr>
                        <a:t>Ban Poisonous Additives Act of 2013</a:t>
                      </a:r>
                      <a:r>
                        <a:rPr lang="en-US" sz="3200" u="none" strike="noStrike" kern="1200" baseline="0" dirty="0" smtClean="0">
                          <a:effectLst/>
                          <a:latin typeface="Arial"/>
                          <a:cs typeface="Arial"/>
                        </a:rPr>
                        <a:t> </a:t>
                      </a:r>
                      <a:r>
                        <a:rPr lang="en-US" sz="3200" u="none" strike="noStrike" kern="1200" dirty="0" smtClean="0">
                          <a:effectLst/>
                          <a:latin typeface="Arial"/>
                          <a:cs typeface="Arial"/>
                        </a:rPr>
                        <a:t>(H.R.2248)</a:t>
                      </a:r>
                    </a:p>
                    <a:p>
                      <a:r>
                        <a:rPr lang="en-US" sz="3200" b="1" u="none" strike="noStrike" kern="1200" dirty="0" smtClean="0">
                          <a:solidFill>
                            <a:srgbClr val="E4C915"/>
                          </a:solidFill>
                          <a:effectLst/>
                          <a:latin typeface="Arial"/>
                          <a:cs typeface="Arial"/>
                        </a:rPr>
                        <a:t>Proposed</a:t>
                      </a:r>
                      <a:endParaRPr lang="en-US" sz="3200" b="1" dirty="0" smtClean="0">
                        <a:solidFill>
                          <a:srgbClr val="E4C915"/>
                        </a:solidFill>
                        <a:latin typeface="Arial"/>
                        <a:cs typeface="Arial"/>
                      </a:endParaRPr>
                    </a:p>
                    <a:p>
                      <a:endParaRPr lang="en-US" sz="3200" b="1" dirty="0">
                        <a:solidFill>
                          <a:srgbClr val="E4C915"/>
                        </a:solidFill>
                        <a:latin typeface="Arial"/>
                        <a:cs typeface="Arial"/>
                      </a:endParaRPr>
                    </a:p>
                  </a:txBody>
                  <a:tcPr/>
                </a:tc>
                <a:tc>
                  <a:txBody>
                    <a:bodyPr/>
                    <a:lstStyle/>
                    <a:p>
                      <a:pPr marL="457200" indent="-457200">
                        <a:buFontTx/>
                        <a:buChar char="-"/>
                      </a:pPr>
                      <a:r>
                        <a:rPr lang="en-US" sz="3200" u="none" strike="noStrike" kern="1200" baseline="0" dirty="0" smtClean="0">
                          <a:effectLst/>
                          <a:latin typeface="Arial"/>
                          <a:cs typeface="Arial"/>
                        </a:rPr>
                        <a:t>D</a:t>
                      </a:r>
                      <a:r>
                        <a:rPr lang="en-US" sz="3200" u="none" strike="noStrike" kern="1200" dirty="0" smtClean="0">
                          <a:effectLst/>
                          <a:latin typeface="Arial"/>
                          <a:cs typeface="Arial"/>
                        </a:rPr>
                        <a:t>eems a food item to be contaminated if its container is composed of BPA or can leach BPA into food</a:t>
                      </a:r>
                    </a:p>
                    <a:p>
                      <a:pPr marL="457200" indent="-457200">
                        <a:buFontTx/>
                        <a:buChar char="-"/>
                      </a:pPr>
                      <a:r>
                        <a:rPr lang="en-US" sz="3200" u="none" strike="noStrike" kern="1200" dirty="0" smtClean="0">
                          <a:effectLst/>
                          <a:latin typeface="Arial"/>
                          <a:cs typeface="Arial"/>
                        </a:rPr>
                        <a:t>Requires the Secretary of Health and Human Services to review substances to determine</a:t>
                      </a:r>
                      <a:r>
                        <a:rPr lang="en-US" sz="3200" u="none" strike="noStrike" kern="1200" baseline="0" dirty="0" smtClean="0">
                          <a:effectLst/>
                          <a:latin typeface="Arial"/>
                          <a:cs typeface="Arial"/>
                        </a:rPr>
                        <a:t> </a:t>
                      </a:r>
                      <a:r>
                        <a:rPr lang="en-US" sz="3200" u="none" strike="noStrike" kern="1200" dirty="0" smtClean="0">
                          <a:effectLst/>
                          <a:latin typeface="Arial"/>
                          <a:cs typeface="Arial"/>
                        </a:rPr>
                        <a:t>that aggregate exposure will lead to no harm</a:t>
                      </a:r>
                    </a:p>
                    <a:p>
                      <a:pPr marL="457200" indent="-457200">
                        <a:buFontTx/>
                        <a:buChar char="-"/>
                      </a:pPr>
                      <a:r>
                        <a:rPr lang="en-US" sz="3200" u="none" strike="noStrike" kern="1200" dirty="0" smtClean="0">
                          <a:effectLst/>
                          <a:latin typeface="Arial"/>
                          <a:cs typeface="Arial"/>
                        </a:rPr>
                        <a:t>Requires</a:t>
                      </a:r>
                      <a:r>
                        <a:rPr lang="en-US" sz="3200" u="none" strike="noStrike" kern="1200" baseline="0" dirty="0" smtClean="0">
                          <a:effectLst/>
                          <a:latin typeface="Arial"/>
                          <a:cs typeface="Arial"/>
                        </a:rPr>
                        <a:t> </a:t>
                      </a:r>
                      <a:r>
                        <a:rPr lang="en-US" sz="3200" u="none" strike="noStrike" kern="1200" dirty="0" smtClean="0">
                          <a:effectLst/>
                          <a:latin typeface="Arial"/>
                          <a:cs typeface="Arial"/>
                        </a:rPr>
                        <a:t>manufacturers to determine that low-dose exposures to the substance do not cause adverse health effects</a:t>
                      </a:r>
                      <a:endParaRPr lang="en-US" sz="3200" dirty="0" smtClean="0">
                        <a:latin typeface="Arial"/>
                        <a:cs typeface="Arial"/>
                      </a:endParaRPr>
                    </a:p>
                  </a:txBody>
                  <a:tcPr/>
                </a:tc>
              </a:tr>
            </a:tbl>
          </a:graphicData>
        </a:graphic>
      </p:graphicFrame>
      <p:sp>
        <p:nvSpPr>
          <p:cNvPr id="2" name="Right Arrow 1"/>
          <p:cNvSpPr/>
          <p:nvPr/>
        </p:nvSpPr>
        <p:spPr>
          <a:xfrm>
            <a:off x="12720951" y="10282935"/>
            <a:ext cx="1922114" cy="65079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6" name="Picture 15" descr="Screen Shot 2014-04-28 at 12.37.31 A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3404265" y="22805695"/>
            <a:ext cx="7087787" cy="2598294"/>
          </a:xfrm>
          <a:prstGeom prst="rect">
            <a:avLst/>
          </a:prstGeom>
        </p:spPr>
      </p:pic>
      <p:sp>
        <p:nvSpPr>
          <p:cNvPr id="17" name="TextBox 16"/>
          <p:cNvSpPr txBox="1"/>
          <p:nvPr/>
        </p:nvSpPr>
        <p:spPr>
          <a:xfrm>
            <a:off x="25394499" y="10727024"/>
            <a:ext cx="1781667" cy="1523494"/>
          </a:xfrm>
          <a:prstGeom prst="rect">
            <a:avLst/>
          </a:prstGeom>
          <a:noFill/>
        </p:spPr>
        <p:txBody>
          <a:bodyPr wrap="square" rtlCol="0">
            <a:spAutoFit/>
          </a:bodyPr>
          <a:lstStyle/>
          <a:p>
            <a:endParaRPr lang="en-US" dirty="0"/>
          </a:p>
        </p:txBody>
      </p:sp>
      <p:sp>
        <p:nvSpPr>
          <p:cNvPr id="18" name="Rectangle 17"/>
          <p:cNvSpPr/>
          <p:nvPr/>
        </p:nvSpPr>
        <p:spPr>
          <a:xfrm>
            <a:off x="24942801" y="10946481"/>
            <a:ext cx="4851400" cy="4832093"/>
          </a:xfrm>
          <a:prstGeom prst="rect">
            <a:avLst/>
          </a:prstGeom>
        </p:spPr>
        <p:txBody>
          <a:bodyPr wrap="square">
            <a:spAutoFit/>
          </a:bodyPr>
          <a:lstStyle/>
          <a:p>
            <a:r>
              <a:rPr lang="en-US" sz="2800" i="1" dirty="0">
                <a:latin typeface="Arial"/>
                <a:cs typeface="Arial"/>
              </a:rPr>
              <a:t>Figure 1. </a:t>
            </a:r>
            <a:r>
              <a:rPr lang="en-US" sz="2800" dirty="0">
                <a:latin typeface="Arial"/>
                <a:cs typeface="Arial"/>
              </a:rPr>
              <a:t>Body weight of F1-C, F1-BPA10, and F1-BPA100 mice. Mean body weight (A) and percentage of control weight (B) from birth to weaning for males and females combined. (C, D) Mean body weight from weaning to adulthood (22 through 180 days of age) for males (C) and females (D). </a:t>
            </a:r>
          </a:p>
        </p:txBody>
      </p:sp>
      <p:sp>
        <p:nvSpPr>
          <p:cNvPr id="22" name="TextBox 21"/>
          <p:cNvSpPr txBox="1"/>
          <p:nvPr/>
        </p:nvSpPr>
        <p:spPr>
          <a:xfrm>
            <a:off x="24529065" y="23037800"/>
            <a:ext cx="1730867" cy="584776"/>
          </a:xfrm>
          <a:prstGeom prst="rect">
            <a:avLst/>
          </a:prstGeom>
          <a:noFill/>
        </p:spPr>
        <p:txBody>
          <a:bodyPr wrap="square" rtlCol="0">
            <a:spAutoFit/>
          </a:bodyPr>
          <a:lstStyle/>
          <a:p>
            <a:endParaRPr lang="en-US" sz="3200" dirty="0"/>
          </a:p>
        </p:txBody>
      </p:sp>
      <p:sp>
        <p:nvSpPr>
          <p:cNvPr id="23" name="Rectangle 22"/>
          <p:cNvSpPr/>
          <p:nvPr/>
        </p:nvSpPr>
        <p:spPr>
          <a:xfrm>
            <a:off x="23166407" y="21460836"/>
            <a:ext cx="6627794" cy="9941185"/>
          </a:xfrm>
          <a:prstGeom prst="rect">
            <a:avLst/>
          </a:prstGeom>
        </p:spPr>
        <p:txBody>
          <a:bodyPr wrap="square">
            <a:spAutoFit/>
          </a:bodyPr>
          <a:lstStyle/>
          <a:p>
            <a:r>
              <a:rPr lang="en-US" sz="3200" dirty="0">
                <a:latin typeface="Arial"/>
                <a:cs typeface="Arial"/>
              </a:rPr>
              <a:t>Another study examined the effects of perinatal exposure to BPA on </a:t>
            </a:r>
            <a:r>
              <a:rPr lang="en-US" sz="3200" dirty="0" err="1">
                <a:latin typeface="Arial"/>
                <a:cs typeface="Arial"/>
              </a:rPr>
              <a:t>adipogenesis</a:t>
            </a:r>
            <a:r>
              <a:rPr lang="en-US" sz="3200" dirty="0">
                <a:latin typeface="Arial"/>
                <a:cs typeface="Arial"/>
              </a:rPr>
              <a:t> and adipose storage at weaning. The rats were exposed to BPA via the placenta and milk, and both male and female offspring that were prenatally exposed to BPA had significantly higher body weights relative to the controls, as shown in </a:t>
            </a:r>
            <a:r>
              <a:rPr lang="en-US" sz="3200" i="1" dirty="0">
                <a:latin typeface="Arial"/>
                <a:cs typeface="Arial"/>
              </a:rPr>
              <a:t>Figure 2</a:t>
            </a:r>
            <a:r>
              <a:rPr lang="en-US" sz="3200" dirty="0">
                <a:latin typeface="Arial"/>
                <a:cs typeface="Arial"/>
              </a:rPr>
              <a:t>. At weaning, when the offspring were exposed to BPA via milk, the females continued to have higher body weights relative to the controls. Perinatal exposure to low doses of BPA increased </a:t>
            </a:r>
            <a:r>
              <a:rPr lang="en-US" sz="3200" dirty="0" err="1">
                <a:latin typeface="Arial"/>
                <a:cs typeface="Arial"/>
              </a:rPr>
              <a:t>adipogenesis</a:t>
            </a:r>
            <a:r>
              <a:rPr lang="en-US" sz="3200" dirty="0">
                <a:latin typeface="Arial"/>
                <a:cs typeface="Arial"/>
              </a:rPr>
              <a:t> and adipose storage in females at weaning. This study suggests that adult body weight may be programmed during early life (8).</a:t>
            </a:r>
          </a:p>
        </p:txBody>
      </p:sp>
      <p:sp>
        <p:nvSpPr>
          <p:cNvPr id="24" name="TextBox 23"/>
          <p:cNvSpPr txBox="1"/>
          <p:nvPr/>
        </p:nvSpPr>
        <p:spPr>
          <a:xfrm>
            <a:off x="15637808" y="31435042"/>
            <a:ext cx="8789657" cy="1815882"/>
          </a:xfrm>
          <a:prstGeom prst="rect">
            <a:avLst/>
          </a:prstGeom>
          <a:noFill/>
        </p:spPr>
        <p:txBody>
          <a:bodyPr wrap="square" rtlCol="0">
            <a:spAutoFit/>
          </a:bodyPr>
          <a:lstStyle/>
          <a:p>
            <a:r>
              <a:rPr lang="en-US" sz="2800" i="1" dirty="0">
                <a:latin typeface="Arial"/>
                <a:cs typeface="Arial"/>
              </a:rPr>
              <a:t>Figure 2. </a:t>
            </a:r>
            <a:r>
              <a:rPr lang="en-US" sz="2800" dirty="0">
                <a:latin typeface="Arial"/>
                <a:cs typeface="Arial"/>
              </a:rPr>
              <a:t>Effect of perinatal exposure to 1 mg/L </a:t>
            </a:r>
            <a:endParaRPr lang="en-US" sz="2800" dirty="0" smtClean="0">
              <a:latin typeface="Arial"/>
              <a:cs typeface="Arial"/>
            </a:endParaRPr>
          </a:p>
          <a:p>
            <a:r>
              <a:rPr lang="en-US" sz="2800" dirty="0" smtClean="0">
                <a:latin typeface="Arial"/>
                <a:cs typeface="Arial"/>
              </a:rPr>
              <a:t>BPA </a:t>
            </a:r>
            <a:r>
              <a:rPr lang="en-US" sz="2800" dirty="0">
                <a:latin typeface="Arial"/>
                <a:cs typeface="Arial"/>
              </a:rPr>
              <a:t>on body weight of rat pups at PND1 (A, males; </a:t>
            </a:r>
            <a:endParaRPr lang="en-US" sz="2800" dirty="0" smtClean="0">
              <a:latin typeface="Arial"/>
              <a:cs typeface="Arial"/>
            </a:endParaRPr>
          </a:p>
          <a:p>
            <a:r>
              <a:rPr lang="en-US" sz="2800" dirty="0" smtClean="0">
                <a:latin typeface="Arial"/>
                <a:cs typeface="Arial"/>
              </a:rPr>
              <a:t>B</a:t>
            </a:r>
            <a:r>
              <a:rPr lang="en-US" sz="2800" dirty="0">
                <a:latin typeface="Arial"/>
                <a:cs typeface="Arial"/>
              </a:rPr>
              <a:t>, females) and PND21 (C, males; D, females). </a:t>
            </a:r>
          </a:p>
          <a:p>
            <a:endParaRPr lang="en-US" sz="2800" dirty="0"/>
          </a:p>
        </p:txBody>
      </p:sp>
    </p:spTree>
    <p:extLst>
      <p:ext uri="{BB962C8B-B14F-4D97-AF65-F5344CB8AC3E}">
        <p14:creationId xmlns:p14="http://schemas.microsoft.com/office/powerpoint/2010/main" val="83360359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1158</TotalTime>
  <Words>1568</Words>
  <Application>Microsoft Macintosh PowerPoint</Application>
  <PresentationFormat>Custom</PresentationFormat>
  <Paragraphs>151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Xuan  Du</dc:creator>
  <cp:lastModifiedBy>Xuan  Du</cp:lastModifiedBy>
  <cp:revision>94</cp:revision>
  <dcterms:created xsi:type="dcterms:W3CDTF">2014-04-24T01:16:18Z</dcterms:created>
  <dcterms:modified xsi:type="dcterms:W3CDTF">2014-04-28T16:07:02Z</dcterms:modified>
</cp:coreProperties>
</file>