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tiff" ContentType="image/tif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6" r:id="rId1"/>
  </p:sldMasterIdLst>
  <p:notesMasterIdLst>
    <p:notesMasterId r:id="rId3"/>
  </p:notes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99"/>
    <a:srgbClr val="79EA74"/>
    <a:srgbClr val="49EA3D"/>
    <a:srgbClr val="3BBD31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>
      <p:cViewPr>
        <p:scale>
          <a:sx n="32" d="100"/>
          <a:sy n="32" d="100"/>
        </p:scale>
        <p:origin x="-2192" y="344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A53F5-E2E5-AE45-B772-10910D25AD8C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7A2AF-B8E2-1046-9875-827E57A029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70955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7A2AF-B8E2-1046-9875-827E57A0295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74754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0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0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70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60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50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39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3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2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07C0-ECBC-7241-A5E1-1875D976B25D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FE94-2D15-8A47-9FFF-9DA6A9C8A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236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07C0-ECBC-7241-A5E1-1875D976B25D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FE94-2D15-8A47-9FFF-9DA6A9C8A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5462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9" y="6324600"/>
            <a:ext cx="47404018" cy="134820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7" y="6324600"/>
            <a:ext cx="141480542" cy="134820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07C0-ECBC-7241-A5E1-1875D976B25D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FE94-2D15-8A47-9FFF-9DA6A9C8A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8466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07C0-ECBC-7241-A5E1-1875D976B25D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FE94-2D15-8A47-9FFF-9DA6A9C8A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9197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9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0005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001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70014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6001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5000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39995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300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200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07C0-ECBC-7241-A5E1-1875D976B25D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FE94-2D15-8A47-9FFF-9DA6A9C8A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318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07C0-ECBC-7241-A5E1-1875D976B25D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FE94-2D15-8A47-9FFF-9DA6A9C8A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611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0005" indent="0">
              <a:buNone/>
              <a:defRPr sz="9600" b="1"/>
            </a:lvl2pPr>
            <a:lvl3pPr marL="4380010" indent="0">
              <a:buNone/>
              <a:defRPr sz="8600" b="1"/>
            </a:lvl3pPr>
            <a:lvl4pPr marL="6570014" indent="0">
              <a:buNone/>
              <a:defRPr sz="7700" b="1"/>
            </a:lvl4pPr>
            <a:lvl5pPr marL="8760010" indent="0">
              <a:buNone/>
              <a:defRPr sz="7700" b="1"/>
            </a:lvl5pPr>
            <a:lvl6pPr marL="10950005" indent="0">
              <a:buNone/>
              <a:defRPr sz="7700" b="1"/>
            </a:lvl6pPr>
            <a:lvl7pPr marL="13139995" indent="0">
              <a:buNone/>
              <a:defRPr sz="7700" b="1"/>
            </a:lvl7pPr>
            <a:lvl8pPr marL="15330000" indent="0">
              <a:buNone/>
              <a:defRPr sz="7700" b="1"/>
            </a:lvl8pPr>
            <a:lvl9pPr marL="1752000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0005" indent="0">
              <a:buNone/>
              <a:defRPr sz="9600" b="1"/>
            </a:lvl2pPr>
            <a:lvl3pPr marL="4380010" indent="0">
              <a:buNone/>
              <a:defRPr sz="8600" b="1"/>
            </a:lvl3pPr>
            <a:lvl4pPr marL="6570014" indent="0">
              <a:buNone/>
              <a:defRPr sz="7700" b="1"/>
            </a:lvl4pPr>
            <a:lvl5pPr marL="8760010" indent="0">
              <a:buNone/>
              <a:defRPr sz="7700" b="1"/>
            </a:lvl5pPr>
            <a:lvl6pPr marL="10950005" indent="0">
              <a:buNone/>
              <a:defRPr sz="7700" b="1"/>
            </a:lvl6pPr>
            <a:lvl7pPr marL="13139995" indent="0">
              <a:buNone/>
              <a:defRPr sz="7700" b="1"/>
            </a:lvl7pPr>
            <a:lvl8pPr marL="15330000" indent="0">
              <a:buNone/>
              <a:defRPr sz="7700" b="1"/>
            </a:lvl8pPr>
            <a:lvl9pPr marL="1752000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07C0-ECBC-7241-A5E1-1875D976B25D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FE94-2D15-8A47-9FFF-9DA6A9C8A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4124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07C0-ECBC-7241-A5E1-1875D976B25D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FE94-2D15-8A47-9FFF-9DA6A9C8A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0018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07C0-ECBC-7241-A5E1-1875D976B25D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FE94-2D15-8A47-9FFF-9DA6A9C8A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92733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7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7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7" y="6888487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0005" indent="0">
              <a:buNone/>
              <a:defRPr sz="5800"/>
            </a:lvl2pPr>
            <a:lvl3pPr marL="4380010" indent="0">
              <a:buNone/>
              <a:defRPr sz="4800"/>
            </a:lvl3pPr>
            <a:lvl4pPr marL="6570014" indent="0">
              <a:buNone/>
              <a:defRPr sz="4300"/>
            </a:lvl4pPr>
            <a:lvl5pPr marL="8760010" indent="0">
              <a:buNone/>
              <a:defRPr sz="4300"/>
            </a:lvl5pPr>
            <a:lvl6pPr marL="10950005" indent="0">
              <a:buNone/>
              <a:defRPr sz="4300"/>
            </a:lvl6pPr>
            <a:lvl7pPr marL="13139995" indent="0">
              <a:buNone/>
              <a:defRPr sz="4300"/>
            </a:lvl7pPr>
            <a:lvl8pPr marL="15330000" indent="0">
              <a:buNone/>
              <a:defRPr sz="4300"/>
            </a:lvl8pPr>
            <a:lvl9pPr marL="1752000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07C0-ECBC-7241-A5E1-1875D976B25D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FE94-2D15-8A47-9FFF-9DA6A9C8A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786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0005" indent="0">
              <a:buNone/>
              <a:defRPr sz="13400"/>
            </a:lvl2pPr>
            <a:lvl3pPr marL="4380010" indent="0">
              <a:buNone/>
              <a:defRPr sz="11500"/>
            </a:lvl3pPr>
            <a:lvl4pPr marL="6570014" indent="0">
              <a:buNone/>
              <a:defRPr sz="9600"/>
            </a:lvl4pPr>
            <a:lvl5pPr marL="8760010" indent="0">
              <a:buNone/>
              <a:defRPr sz="9600"/>
            </a:lvl5pPr>
            <a:lvl6pPr marL="10950005" indent="0">
              <a:buNone/>
              <a:defRPr sz="9600"/>
            </a:lvl6pPr>
            <a:lvl7pPr marL="13139995" indent="0">
              <a:buNone/>
              <a:defRPr sz="9600"/>
            </a:lvl7pPr>
            <a:lvl8pPr marL="15330000" indent="0">
              <a:buNone/>
              <a:defRPr sz="9600"/>
            </a:lvl8pPr>
            <a:lvl9pPr marL="1752000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0005" indent="0">
              <a:buNone/>
              <a:defRPr sz="5800"/>
            </a:lvl2pPr>
            <a:lvl3pPr marL="4380010" indent="0">
              <a:buNone/>
              <a:defRPr sz="4800"/>
            </a:lvl3pPr>
            <a:lvl4pPr marL="6570014" indent="0">
              <a:buNone/>
              <a:defRPr sz="4300"/>
            </a:lvl4pPr>
            <a:lvl5pPr marL="8760010" indent="0">
              <a:buNone/>
              <a:defRPr sz="4300"/>
            </a:lvl5pPr>
            <a:lvl6pPr marL="10950005" indent="0">
              <a:buNone/>
              <a:defRPr sz="4300"/>
            </a:lvl6pPr>
            <a:lvl7pPr marL="13139995" indent="0">
              <a:buNone/>
              <a:defRPr sz="4300"/>
            </a:lvl7pPr>
            <a:lvl8pPr marL="15330000" indent="0">
              <a:buNone/>
              <a:defRPr sz="4300"/>
            </a:lvl8pPr>
            <a:lvl9pPr marL="1752000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D07C0-ECBC-7241-A5E1-1875D976B25D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9FE94-2D15-8A47-9FFF-9DA6A9C8A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7956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7976" tIns="219019" rIns="437976" bIns="21901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7"/>
            <a:ext cx="39502080" cy="21724622"/>
          </a:xfrm>
          <a:prstGeom prst="rect">
            <a:avLst/>
          </a:prstGeom>
        </p:spPr>
        <p:txBody>
          <a:bodyPr vert="horz" lIns="437976" tIns="219019" rIns="437976" bIns="21901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7976" tIns="219019" rIns="437976" bIns="219019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D07C0-ECBC-7241-A5E1-1875D976B25D}" type="datetimeFigureOut">
              <a:rPr lang="en-US" smtClean="0"/>
              <a:pPr/>
              <a:t>7/23/13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7976" tIns="219019" rIns="437976" bIns="219019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7976" tIns="219019" rIns="437976" bIns="219019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9FE94-2D15-8A47-9FFF-9DA6A9C8A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066047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38001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2488" indent="-1642488" algn="l" defTabSz="438001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8734" indent="-1368730" algn="l" defTabSz="4380010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74986" indent="-1094990" algn="l" defTabSz="4380010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64986" indent="-1094990" algn="l" defTabSz="438001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54995" indent="-1094990" algn="l" defTabSz="438001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44995" indent="-1094990" algn="l" defTabSz="438001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35000" indent="-1094990" algn="l" defTabSz="438001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24995" indent="-1094990" algn="l" defTabSz="438001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14990" indent="-1094990" algn="l" defTabSz="438001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001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0005" algn="l" defTabSz="438001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0010" algn="l" defTabSz="438001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70014" algn="l" defTabSz="438001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60010" algn="l" defTabSz="438001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50005" algn="l" defTabSz="438001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39995" algn="l" defTabSz="438001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30000" algn="l" defTabSz="438001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20000" algn="l" defTabSz="438001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5" Type="http://schemas.openxmlformats.org/officeDocument/2006/relationships/image" Target="../media/image3.tiff"/><Relationship Id="rId6" Type="http://schemas.openxmlformats.org/officeDocument/2006/relationships/image" Target="../media/image4.tiff"/><Relationship Id="rId7" Type="http://schemas.openxmlformats.org/officeDocument/2006/relationships/image" Target="../media/image5.tiff"/><Relationship Id="rId8" Type="http://schemas.openxmlformats.org/officeDocument/2006/relationships/image" Target="../media/image6.tiff"/><Relationship Id="rId9" Type="http://schemas.openxmlformats.org/officeDocument/2006/relationships/image" Target="../media/image7.tiff"/><Relationship Id="rId10" Type="http://schemas.openxmlformats.org/officeDocument/2006/relationships/image" Target="../media/image8.tiff"/><Relationship Id="rId11" Type="http://schemas.openxmlformats.org/officeDocument/2006/relationships/image" Target="../media/image9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1441" y="457062"/>
            <a:ext cx="32918400" cy="2400657"/>
          </a:xfrm>
          <a:prstGeom prst="rect">
            <a:avLst/>
          </a:prstGeom>
          <a:solidFill>
            <a:srgbClr val="79EA74">
              <a:alpha val="69804"/>
            </a:srgbClr>
          </a:solidFill>
          <a:ln w="57150" cmpd="sng"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1000" dirty="0" smtClean="0">
              <a:latin typeface="Times New Roman"/>
              <a:cs typeface="Times New Roman"/>
            </a:endParaRPr>
          </a:p>
          <a:p>
            <a:pPr algn="ctr"/>
            <a:r>
              <a:rPr lang="en-US" sz="6000" b="1" dirty="0" smtClean="0">
                <a:latin typeface="Times New Roman"/>
                <a:cs typeface="Times New Roman"/>
              </a:rPr>
              <a:t>Progress Towards the Synthesis and Characterization of a Copper(I)-Phenyl Complex</a:t>
            </a:r>
            <a:r>
              <a:rPr lang="en-US" sz="6000" dirty="0" smtClean="0">
                <a:latin typeface="Times New Roman"/>
                <a:cs typeface="Times New Roman"/>
              </a:rPr>
              <a:t/>
            </a:r>
            <a:br>
              <a:rPr lang="en-US" sz="6000" dirty="0" smtClean="0">
                <a:latin typeface="Times New Roman"/>
                <a:cs typeface="Times New Roman"/>
              </a:rPr>
            </a:br>
            <a:r>
              <a:rPr lang="en-US" sz="4000" dirty="0" smtClean="0">
                <a:latin typeface="Times New Roman"/>
                <a:cs typeface="Times New Roman"/>
              </a:rPr>
              <a:t>                </a:t>
            </a:r>
            <a:r>
              <a:rPr lang="en-US" sz="4000" u="sng" dirty="0" smtClean="0">
                <a:latin typeface="Times New Roman"/>
                <a:cs typeface="Times New Roman"/>
              </a:rPr>
              <a:t>Thabiso Kunene</a:t>
            </a:r>
            <a:r>
              <a:rPr lang="en-US" sz="4000" dirty="0" smtClean="0">
                <a:latin typeface="Times New Roman"/>
                <a:cs typeface="Times New Roman"/>
              </a:rPr>
              <a:t>; </a:t>
            </a:r>
            <a:r>
              <a:rPr lang="en-US" sz="4000" dirty="0" err="1" smtClean="0">
                <a:latin typeface="Times New Roman"/>
                <a:cs typeface="Times New Roman"/>
              </a:rPr>
              <a:t>Thora</a:t>
            </a:r>
            <a:r>
              <a:rPr lang="en-US" sz="4000" dirty="0" smtClean="0">
                <a:latin typeface="Times New Roman"/>
                <a:cs typeface="Times New Roman"/>
              </a:rPr>
              <a:t> </a:t>
            </a:r>
            <a:r>
              <a:rPr lang="en-US" sz="4000" dirty="0" err="1" smtClean="0">
                <a:latin typeface="Times New Roman"/>
                <a:cs typeface="Times New Roman"/>
              </a:rPr>
              <a:t>Maltais</a:t>
            </a:r>
            <a:r>
              <a:rPr lang="en-US" sz="4000" dirty="0" smtClean="0">
                <a:latin typeface="Times New Roman"/>
                <a:cs typeface="Times New Roman"/>
              </a:rPr>
              <a:t> (‘09), Mark Ziffer (’11), Rebecca </a:t>
            </a:r>
            <a:r>
              <a:rPr lang="en-US" sz="4000" dirty="0" err="1" smtClean="0">
                <a:latin typeface="Times New Roman"/>
                <a:cs typeface="Times New Roman"/>
              </a:rPr>
              <a:t>Conry</a:t>
            </a:r>
            <a:r>
              <a:rPr lang="en-US" sz="4000" dirty="0" smtClean="0">
                <a:latin typeface="Times New Roman"/>
                <a:cs typeface="Times New Roman"/>
              </a:rPr>
              <a:t/>
            </a:r>
            <a:br>
              <a:rPr lang="en-US" sz="4000" dirty="0" smtClean="0">
                <a:latin typeface="Times New Roman"/>
                <a:cs typeface="Times New Roman"/>
              </a:rPr>
            </a:br>
            <a:r>
              <a:rPr lang="en-US" sz="4000" dirty="0" smtClean="0">
                <a:latin typeface="Times New Roman"/>
                <a:cs typeface="Times New Roman"/>
              </a:rPr>
              <a:t>                Department of Chemistry, Colby College, Waterville, ME, USA</a:t>
            </a:r>
            <a:r>
              <a:rPr lang="en-US" sz="4000" dirty="0" smtClean="0">
                <a:effectLst/>
                <a:latin typeface="Times New Roman"/>
                <a:cs typeface="Times New Roman"/>
              </a:rPr>
              <a:t> 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099" y="4220721"/>
            <a:ext cx="11514296" cy="23237130"/>
          </a:xfrm>
          <a:prstGeom prst="rect">
            <a:avLst/>
          </a:prstGeom>
          <a:solidFill>
            <a:srgbClr val="FFFF99">
              <a:alpha val="80000"/>
            </a:srgbClr>
          </a:solidFill>
          <a:ln w="57150" cmpd="sng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complex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consists of 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central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metal, 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bonded to a surrounding group of molecules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or atoms called </a:t>
            </a: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ligands. </a:t>
            </a:r>
            <a:r>
              <a:rPr lang="en-US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ligands often bind the metal through atoms such as carbon, oxygen, or nitrogen. </a:t>
            </a:r>
          </a:p>
          <a:p>
            <a:pPr marL="571500" indent="-5715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Numerous complexes occur naturally, for instance 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hemocyanins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which are proteins that carry oxygen in the bodies of some invertebrate animals such as lobsters.</a:t>
            </a: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Organometallic complexes have metal-carbon bonds</a:t>
            </a:r>
          </a:p>
          <a:p>
            <a:pPr marL="571500" indent="-571500">
              <a:buFont typeface="Arial"/>
              <a:buChar char="•"/>
            </a:pP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O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rganometallic complexes of copper are some 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of the most widely used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reagents 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in synthetic organic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chemistry, such as for adding an 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alkyl group to an acid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chloride. 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 </a:t>
            </a:r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However, most 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organocopper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complexes are formed and used without being isolated so their chemistry is underdeveloped, including that for copper-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arene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complexes.</a:t>
            </a: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Only a few copper(I)-arene complexes have been reported, for most of these, the copper(I) ion only interacts with the arene in the solid state, not in solution.</a:t>
            </a:r>
          </a:p>
          <a:p>
            <a:pPr marL="571500" indent="-5715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We are continuing previous work in which the first                 Cu(I)-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naphthyl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complex (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Figure 1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) was synthesized, isolated, and shown to bind the arene group both in solution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and in the solid state.</a:t>
            </a:r>
          </a:p>
          <a:p>
            <a:pPr marL="571500" indent="-571500">
              <a:buFont typeface="Arial"/>
              <a:buChar char="•"/>
            </a:pPr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    </a:t>
            </a: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This 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project aims to synthesize and characterize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a Cu(I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)-phenyl complex in order to probe the factors that contribute to the strength and selectivity of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the copper-phenyl 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bond.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The target complex (Figure 2) requires five synthetic steps, four to make the ligand plus another to make the complex.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020690" y="5808284"/>
            <a:ext cx="12304493" cy="6494085"/>
          </a:xfrm>
          <a:prstGeom prst="rect">
            <a:avLst/>
          </a:prstGeom>
          <a:solidFill>
            <a:srgbClr val="FFFF99">
              <a:alpha val="80000"/>
            </a:srgbClr>
          </a:solidFill>
          <a:ln w="57150" cmpd="sng"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Compound 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1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is formed by substituting the three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H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in 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diethanolamine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with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Ts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from p-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toluenesulfonic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acid 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(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TsCl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)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. The resultant 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OTs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is a better leaving group than 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OH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to aid the synthesis of compound 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2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in step 2.</a:t>
            </a: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057236" y="21297198"/>
            <a:ext cx="15786490" cy="6001643"/>
          </a:xfrm>
          <a:prstGeom prst="rect">
            <a:avLst/>
          </a:prstGeom>
          <a:solidFill>
            <a:srgbClr val="FFFF99">
              <a:alpha val="80000"/>
            </a:srgbClr>
          </a:solidFill>
          <a:ln w="5715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Compounds </a:t>
            </a:r>
            <a:r>
              <a:rPr lang="en-US" sz="3200" b="1" dirty="0">
                <a:solidFill>
                  <a:schemeClr val="bg1"/>
                </a:solidFill>
                <a:latin typeface="Times New Roman"/>
                <a:cs typeface="Times New Roman"/>
              </a:rPr>
              <a:t>1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, 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2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and </a:t>
            </a:r>
            <a:r>
              <a:rPr lang="en-US" sz="3200" b="1" dirty="0">
                <a:solidFill>
                  <a:schemeClr val="bg1"/>
                </a:solidFill>
                <a:latin typeface="Times New Roman"/>
                <a:cs typeface="Times New Roman"/>
              </a:rPr>
              <a:t>3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 have been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synthesized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Our manipulative, analytical, chemical reasoning skills and understanding has greatly improved through handling and preparation of these compounds. </a:t>
            </a: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Upon synthesis of the Cu(I)-phenyl complex, nuclear magnetic resonance (NMR) will be used to study the Cu(I)-phenyl binding ability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and binding location.</a:t>
            </a:r>
          </a:p>
          <a:p>
            <a:pPr marL="571500" indent="-5715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An attempt to grow crystals of the Cu(I)-phenyl complex will be made so that X-ray crystallography can be used to study the Cu(I)-phenyl binding in the solid state. </a:t>
            </a:r>
          </a:p>
          <a:p>
            <a:pPr marL="571500" indent="-5715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The results will then be compared with those from Max Cushner’s work in order to better understand Cu(I)-arene complexes.</a:t>
            </a:r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571500" indent="-571500">
              <a:buFont typeface="Arial"/>
              <a:buChar char="•"/>
            </a:pPr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7963" y="29898393"/>
            <a:ext cx="25245453" cy="2062103"/>
          </a:xfrm>
          <a:prstGeom prst="rect">
            <a:avLst/>
          </a:prstGeom>
          <a:solidFill>
            <a:srgbClr val="FFFF99">
              <a:alpha val="80000"/>
            </a:srgbClr>
          </a:solidFill>
          <a:ln w="571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err="1">
                <a:solidFill>
                  <a:schemeClr val="bg1"/>
                </a:solidFill>
                <a:latin typeface="Times New Roman"/>
                <a:cs typeface="Times New Roman"/>
              </a:rPr>
              <a:t>Conry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, R. R.; </a:t>
            </a:r>
            <a:r>
              <a:rPr lang="en-US" sz="3200" dirty="0" err="1">
                <a:solidFill>
                  <a:schemeClr val="bg1"/>
                </a:solidFill>
                <a:latin typeface="Times New Roman"/>
                <a:cs typeface="Times New Roman"/>
              </a:rPr>
              <a:t>Striejewske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, W. S.; Tipton, A. A. </a:t>
            </a:r>
            <a:r>
              <a:rPr lang="en-US" sz="3200" i="1" dirty="0">
                <a:solidFill>
                  <a:schemeClr val="bg1"/>
                </a:solidFill>
                <a:latin typeface="Times New Roman"/>
                <a:cs typeface="Times New Roman"/>
              </a:rPr>
              <a:t>Inorganic Chemistry </a:t>
            </a:r>
            <a:r>
              <a:rPr lang="en-US" sz="3200" b="1" dirty="0">
                <a:solidFill>
                  <a:schemeClr val="bg1"/>
                </a:solidFill>
                <a:latin typeface="Times New Roman"/>
                <a:cs typeface="Times New Roman"/>
              </a:rPr>
              <a:t>1999</a:t>
            </a:r>
            <a:r>
              <a:rPr lang="en-US" sz="3200" i="1" dirty="0">
                <a:solidFill>
                  <a:schemeClr val="bg1"/>
                </a:solidFill>
                <a:latin typeface="Times New Roman"/>
                <a:cs typeface="Times New Roman"/>
              </a:rPr>
              <a:t>, 38,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2833-2843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Conry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R. R.; Tipton, A. A.; 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Striejewske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W. S.; 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Erkizia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E.; 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Malwitz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M. A.; 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Caffaratti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A.; 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Natkin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J. A. </a:t>
            </a:r>
            <a:r>
              <a:rPr lang="en-US" sz="3200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Organometallics 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2004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23, 5210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Chandrasekar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S.; 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McAuley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A. </a:t>
            </a:r>
            <a:r>
              <a:rPr lang="en-US" sz="3200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Inorganic. Chemistry. 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1992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</a:t>
            </a:r>
            <a:r>
              <a:rPr lang="en-US" sz="3200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31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2234-2240</a:t>
            </a: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14738" y="29982630"/>
            <a:ext cx="16428988" cy="2062103"/>
          </a:xfrm>
          <a:prstGeom prst="rect">
            <a:avLst/>
          </a:prstGeom>
          <a:solidFill>
            <a:srgbClr val="FFFF99">
              <a:alpha val="80000"/>
            </a:srgbClr>
          </a:solidFill>
          <a:ln w="571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Colby College and Colby College Science Division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Thora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Maltais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(‘09), Mark Ziffer (‘11), and Alex Tipton for previous results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Max Cushner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ACS-PRF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017824" y="21297198"/>
            <a:ext cx="12304493" cy="6001643"/>
          </a:xfrm>
          <a:prstGeom prst="rect">
            <a:avLst/>
          </a:prstGeom>
          <a:solidFill>
            <a:srgbClr val="FFFF99">
              <a:alpha val="80000"/>
            </a:srgbClr>
          </a:solidFill>
          <a:ln w="57150" cmpd="sng"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Compound </a:t>
            </a:r>
            <a:r>
              <a:rPr lang="en-US" sz="3200" b="1" dirty="0">
                <a:solidFill>
                  <a:schemeClr val="bg1"/>
                </a:solidFill>
                <a:latin typeface="Times New Roman"/>
                <a:cs typeface="Times New Roman"/>
              </a:rPr>
              <a:t>3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is formed upon exchanging 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the </a:t>
            </a:r>
            <a:r>
              <a:rPr lang="en-US" sz="3200" b="1" dirty="0" err="1">
                <a:solidFill>
                  <a:schemeClr val="bg1"/>
                </a:solidFill>
                <a:latin typeface="Times New Roman"/>
                <a:cs typeface="Times New Roman"/>
              </a:rPr>
              <a:t>Ts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 group with 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H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, so that the 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H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can be 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replaced with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an ethyl phenyl 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arm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in 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step 4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.</a:t>
            </a: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020690" y="13318834"/>
            <a:ext cx="12301627" cy="6547566"/>
          </a:xfrm>
          <a:prstGeom prst="rect">
            <a:avLst/>
          </a:prstGeom>
          <a:solidFill>
            <a:srgbClr val="FFFF99">
              <a:alpha val="80000"/>
            </a:srgbClr>
          </a:solidFill>
          <a:ln w="57150" cmpd="sng"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The 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cyclic compound </a:t>
            </a:r>
            <a:r>
              <a:rPr lang="en-US" sz="3200" b="1" dirty="0">
                <a:solidFill>
                  <a:schemeClr val="bg1"/>
                </a:solidFill>
                <a:latin typeface="Times New Roman"/>
                <a:cs typeface="Times New Roman"/>
              </a:rPr>
              <a:t>2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 is made by replacing the </a:t>
            </a:r>
            <a:r>
              <a:rPr lang="en-US" sz="3200" b="1" dirty="0">
                <a:solidFill>
                  <a:schemeClr val="bg1"/>
                </a:solidFill>
                <a:latin typeface="Times New Roman"/>
                <a:cs typeface="Times New Roman"/>
              </a:rPr>
              <a:t>OT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s groups 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with the sulfur groups from 1,3-propanedithiol to </a:t>
            </a:r>
            <a:r>
              <a:rPr lang="en-US" sz="3200" dirty="0">
                <a:solidFill>
                  <a:schemeClr val="bg1"/>
                </a:solidFill>
                <a:latin typeface="Times New Roman"/>
                <a:cs typeface="Times New Roman"/>
              </a:rPr>
              <a:t>form a ring. </a:t>
            </a: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6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6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6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6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6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6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6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020690" y="4235682"/>
            <a:ext cx="662303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MATERIALS and METHODS</a:t>
            </a:r>
            <a:endParaRPr lang="en-US" sz="3800" u="sng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057236" y="5717337"/>
            <a:ext cx="15786490" cy="6494085"/>
          </a:xfrm>
          <a:prstGeom prst="rect">
            <a:avLst/>
          </a:prstGeom>
          <a:solidFill>
            <a:srgbClr val="FFFF99">
              <a:alpha val="80000"/>
            </a:srgbClr>
          </a:solidFill>
          <a:ln w="5715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This step adds the ethyl phenyl arm</a:t>
            </a: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125269" y="13372315"/>
            <a:ext cx="15718457" cy="6494085"/>
          </a:xfrm>
          <a:prstGeom prst="rect">
            <a:avLst/>
          </a:prstGeom>
          <a:solidFill>
            <a:srgbClr val="FFFF99">
              <a:alpha val="80000"/>
            </a:srgbClr>
          </a:solidFill>
          <a:ln w="5715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Benzene copper </a:t>
            </a:r>
            <a:r>
              <a:rPr lang="en-US" sz="32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triflate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will be used as a source of Cu(I) to try to form the target Cu(I)-phenyl complex labeled 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5</a:t>
            </a:r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below. </a:t>
            </a: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en-US" sz="32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r>
              <a:rPr lang="en-US" sz="3200" u="sng" dirty="0" smtClean="0">
                <a:solidFill>
                  <a:schemeClr val="bg1"/>
                </a:solidFill>
                <a:latin typeface="Times New Roman"/>
                <a:cs typeface="Times New Roman"/>
              </a:rPr>
              <a:t>Note:</a:t>
            </a:r>
          </a:p>
          <a:p>
            <a:r>
              <a:rPr lang="en-US" sz="3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Even though a binding Cu-arene site is indicated, it has not yet been definitely determined.</a:t>
            </a:r>
          </a:p>
          <a:p>
            <a:endParaRPr lang="en-US" sz="32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512413" y="5397910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20690" y="5196590"/>
            <a:ext cx="42324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Ligand synthesis step 1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099" y="3508305"/>
            <a:ext cx="408637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INTRODUCTION</a:t>
            </a:r>
            <a:endParaRPr lang="en-US" sz="38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017824" y="12676457"/>
            <a:ext cx="42324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Ligand synthesis step 2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020690" y="20658442"/>
            <a:ext cx="464096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Ligand synthesis step 3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057236" y="5105521"/>
            <a:ext cx="4232449" cy="58477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lvl="0"/>
            <a:r>
              <a:rPr 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Ligand synthesis step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857262" y="20620090"/>
            <a:ext cx="861017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RESULTS and FUTURE DIRECTIONS</a:t>
            </a:r>
            <a:endParaRPr lang="en-US" sz="38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057236" y="12734058"/>
            <a:ext cx="38325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3200" b="1" dirty="0">
                <a:solidFill>
                  <a:srgbClr val="000000"/>
                </a:solidFill>
                <a:latin typeface="Times New Roman"/>
                <a:cs typeface="Times New Roman"/>
              </a:rPr>
              <a:t>Synthesis of </a:t>
            </a:r>
            <a:r>
              <a:rPr lang="en-US" sz="3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complex</a:t>
            </a:r>
            <a:endParaRPr lang="en-US" sz="32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27" name="Picture 26" descr="image 6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819429" y="20658442"/>
            <a:ext cx="3237487" cy="3414078"/>
          </a:xfrm>
          <a:prstGeom prst="rect">
            <a:avLst/>
          </a:prstGeom>
          <a:ln w="6350" cmpd="sng">
            <a:solidFill>
              <a:schemeClr val="bg1"/>
            </a:solidFill>
          </a:ln>
        </p:spPr>
      </p:pic>
      <p:pic>
        <p:nvPicPr>
          <p:cNvPr id="29" name="Picture 28" descr="image 7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247536" y="20658442"/>
            <a:ext cx="3208056" cy="3414078"/>
          </a:xfrm>
          <a:prstGeom prst="rect">
            <a:avLst/>
          </a:prstGeom>
          <a:ln w="6350" cmpd="sng">
            <a:solidFill>
              <a:schemeClr val="bg1"/>
            </a:solidFill>
          </a:ln>
        </p:spPr>
      </p:pic>
      <p:pic>
        <p:nvPicPr>
          <p:cNvPr id="30" name="Picture 29" descr="Image 2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341171" y="16252922"/>
            <a:ext cx="6802898" cy="205051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1" name="Picture 30" descr="image 3.t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747745" y="23560960"/>
            <a:ext cx="6802896" cy="249966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24" name="Picture 1023" descr="image 4.t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0877281" y="8308929"/>
            <a:ext cx="8214431" cy="1728036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25" name="Picture 1024" descr="image 5.t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9306522" y="15353368"/>
            <a:ext cx="11355950" cy="289107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30" name="TextBox 1029"/>
          <p:cNvSpPr txBox="1"/>
          <p:nvPr/>
        </p:nvSpPr>
        <p:spPr>
          <a:xfrm>
            <a:off x="395096" y="29262210"/>
            <a:ext cx="284866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CITATIONS</a:t>
            </a:r>
            <a:endParaRPr lang="en-US" sz="38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031" name="TextBox 1030"/>
          <p:cNvSpPr txBox="1"/>
          <p:nvPr/>
        </p:nvSpPr>
        <p:spPr>
          <a:xfrm>
            <a:off x="26342409" y="29262210"/>
            <a:ext cx="592822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ACKNOWLEDGEMENTS</a:t>
            </a:r>
            <a:endParaRPr lang="en-US" sz="3800" dirty="0">
              <a:latin typeface="Times New Roman"/>
              <a:cs typeface="Times New Roman"/>
            </a:endParaRPr>
          </a:p>
        </p:txBody>
      </p:sp>
      <p:cxnSp>
        <p:nvCxnSpPr>
          <p:cNvPr id="14" name="Straight Arrow Connector 13"/>
          <p:cNvCxnSpPr>
            <a:stCxn id="7" idx="2"/>
            <a:endCxn id="23" idx="0"/>
          </p:cNvCxnSpPr>
          <p:nvPr/>
        </p:nvCxnSpPr>
        <p:spPr>
          <a:xfrm flipH="1">
            <a:off x="19171504" y="12302369"/>
            <a:ext cx="1433" cy="1016465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23" idx="2"/>
            <a:endCxn id="20" idx="0"/>
          </p:cNvCxnSpPr>
          <p:nvPr/>
        </p:nvCxnSpPr>
        <p:spPr>
          <a:xfrm flipH="1">
            <a:off x="19170071" y="19866400"/>
            <a:ext cx="1433" cy="143079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4716493" y="12230154"/>
            <a:ext cx="0" cy="108868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E:\Research Images\organocuprate.t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603" y="13261233"/>
            <a:ext cx="10911287" cy="1680779"/>
          </a:xfrm>
          <a:prstGeom prst="rect">
            <a:avLst/>
          </a:prstGeom>
          <a:ln w="9525" cmpd="sng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Research Images\image 11.t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65497" y="8964379"/>
            <a:ext cx="8567391" cy="2066091"/>
          </a:xfrm>
          <a:prstGeom prst="rect">
            <a:avLst/>
          </a:prstGeom>
          <a:noFill/>
          <a:ln w="9525" cmpd="sng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E:\Research Images\Hemocyanin.t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2174" y="7625125"/>
            <a:ext cx="9692136" cy="3405345"/>
          </a:xfrm>
          <a:prstGeom prst="rect">
            <a:avLst/>
          </a:prstGeom>
          <a:noFill/>
          <a:ln w="9525" cmpd="sng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13397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1639</TotalTime>
  <Words>764</Words>
  <Application>Microsoft Macintosh PowerPoint</Application>
  <PresentationFormat>Custom</PresentationFormat>
  <Paragraphs>105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Colby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Thabiso Kunene</dc:creator>
  <cp:lastModifiedBy>labuser</cp:lastModifiedBy>
  <cp:revision>170</cp:revision>
  <dcterms:created xsi:type="dcterms:W3CDTF">2013-07-23T19:25:59Z</dcterms:created>
  <dcterms:modified xsi:type="dcterms:W3CDTF">2013-07-23T19:37:05Z</dcterms:modified>
</cp:coreProperties>
</file>