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6" r:id="rId1"/>
  </p:sldMasterIdLst>
  <p:sldIdLst>
    <p:sldId id="256" r:id="rId2"/>
  </p:sldIdLst>
  <p:sldSz cx="43891200" cy="38404800"/>
  <p:notesSz cx="7010400" cy="9236075"/>
  <p:defaultTextStyle>
    <a:defPPr>
      <a:defRPr lang="en-US"/>
    </a:defPPr>
    <a:lvl1pPr marL="0" algn="l" defTabSz="4702576" rtl="0" eaLnBrk="1" latinLnBrk="0" hangingPunct="1">
      <a:defRPr sz="9300" kern="1200">
        <a:solidFill>
          <a:schemeClr val="tx1"/>
        </a:solidFill>
        <a:latin typeface="+mn-lt"/>
        <a:ea typeface="+mn-ea"/>
        <a:cs typeface="+mn-cs"/>
      </a:defRPr>
    </a:lvl1pPr>
    <a:lvl2pPr marL="2351288" algn="l" defTabSz="4702576" rtl="0" eaLnBrk="1" latinLnBrk="0" hangingPunct="1">
      <a:defRPr sz="9300" kern="1200">
        <a:solidFill>
          <a:schemeClr val="tx1"/>
        </a:solidFill>
        <a:latin typeface="+mn-lt"/>
        <a:ea typeface="+mn-ea"/>
        <a:cs typeface="+mn-cs"/>
      </a:defRPr>
    </a:lvl2pPr>
    <a:lvl3pPr marL="4702576" algn="l" defTabSz="4702576" rtl="0" eaLnBrk="1" latinLnBrk="0" hangingPunct="1">
      <a:defRPr sz="9300" kern="1200">
        <a:solidFill>
          <a:schemeClr val="tx1"/>
        </a:solidFill>
        <a:latin typeface="+mn-lt"/>
        <a:ea typeface="+mn-ea"/>
        <a:cs typeface="+mn-cs"/>
      </a:defRPr>
    </a:lvl3pPr>
    <a:lvl4pPr marL="7053864" algn="l" defTabSz="4702576" rtl="0" eaLnBrk="1" latinLnBrk="0" hangingPunct="1">
      <a:defRPr sz="9300" kern="1200">
        <a:solidFill>
          <a:schemeClr val="tx1"/>
        </a:solidFill>
        <a:latin typeface="+mn-lt"/>
        <a:ea typeface="+mn-ea"/>
        <a:cs typeface="+mn-cs"/>
      </a:defRPr>
    </a:lvl4pPr>
    <a:lvl5pPr marL="9405153" algn="l" defTabSz="4702576" rtl="0" eaLnBrk="1" latinLnBrk="0" hangingPunct="1">
      <a:defRPr sz="9300" kern="1200">
        <a:solidFill>
          <a:schemeClr val="tx1"/>
        </a:solidFill>
        <a:latin typeface="+mn-lt"/>
        <a:ea typeface="+mn-ea"/>
        <a:cs typeface="+mn-cs"/>
      </a:defRPr>
    </a:lvl5pPr>
    <a:lvl6pPr marL="11756441" algn="l" defTabSz="4702576" rtl="0" eaLnBrk="1" latinLnBrk="0" hangingPunct="1">
      <a:defRPr sz="9300" kern="1200">
        <a:solidFill>
          <a:schemeClr val="tx1"/>
        </a:solidFill>
        <a:latin typeface="+mn-lt"/>
        <a:ea typeface="+mn-ea"/>
        <a:cs typeface="+mn-cs"/>
      </a:defRPr>
    </a:lvl6pPr>
    <a:lvl7pPr marL="14107729" algn="l" defTabSz="4702576" rtl="0" eaLnBrk="1" latinLnBrk="0" hangingPunct="1">
      <a:defRPr sz="9300" kern="1200">
        <a:solidFill>
          <a:schemeClr val="tx1"/>
        </a:solidFill>
        <a:latin typeface="+mn-lt"/>
        <a:ea typeface="+mn-ea"/>
        <a:cs typeface="+mn-cs"/>
      </a:defRPr>
    </a:lvl7pPr>
    <a:lvl8pPr marL="16459017" algn="l" defTabSz="4702576" rtl="0" eaLnBrk="1" latinLnBrk="0" hangingPunct="1">
      <a:defRPr sz="9300" kern="1200">
        <a:solidFill>
          <a:schemeClr val="tx1"/>
        </a:solidFill>
        <a:latin typeface="+mn-lt"/>
        <a:ea typeface="+mn-ea"/>
        <a:cs typeface="+mn-cs"/>
      </a:defRPr>
    </a:lvl8pPr>
    <a:lvl9pPr marL="18810305" algn="l" defTabSz="4702576" rtl="0" eaLnBrk="1" latinLnBrk="0" hangingPunct="1">
      <a:defRPr sz="93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6">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96" autoAdjust="0"/>
    <p:restoredTop sz="94660"/>
  </p:normalViewPr>
  <p:slideViewPr>
    <p:cSldViewPr>
      <p:cViewPr>
        <p:scale>
          <a:sx n="40" d="100"/>
          <a:sy n="40" d="100"/>
        </p:scale>
        <p:origin x="-3486" y="30"/>
      </p:cViewPr>
      <p:guideLst>
        <p:guide orient="horz" pos="12096"/>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Penile\Dropbox\Colby%20Classworks\Sophmore%20Year\BI451%20APPLIED%20ENV%20MICROBIO\Kefir%20Sequence%20Analysis%20Data.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84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dirty="0"/>
              <a:t>Bacterial </a:t>
            </a:r>
            <a:r>
              <a:rPr lang="en-US" dirty="0" smtClean="0"/>
              <a:t>Composition </a:t>
            </a:r>
            <a:r>
              <a:rPr lang="en-US" dirty="0"/>
              <a:t>Percentage</a:t>
            </a:r>
          </a:p>
        </c:rich>
      </c:tx>
      <c:layout/>
      <c:overlay val="0"/>
      <c:spPr>
        <a:noFill/>
        <a:ln>
          <a:noFill/>
        </a:ln>
        <a:effectLst/>
      </c:spPr>
      <c:txPr>
        <a:bodyPr rot="0" spcFirstLastPara="1" vertOverflow="ellipsis" vert="horz" wrap="square" anchor="ctr" anchorCtr="1"/>
        <a:lstStyle/>
        <a:p>
          <a:pPr>
            <a:defRPr sz="384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bar"/>
        <c:grouping val="stacked"/>
        <c:varyColors val="0"/>
        <c:ser>
          <c:idx val="0"/>
          <c:order val="0"/>
          <c:tx>
            <c:strRef>
              <c:f>Sheet1!$C$22</c:f>
              <c:strCache>
                <c:ptCount val="1"/>
                <c:pt idx="0">
                  <c:v>Percentage</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Sheet1!$B$23:$B$28</c:f>
              <c:strCache>
                <c:ptCount val="6"/>
                <c:pt idx="0">
                  <c:v>L. satsumensis</c:v>
                </c:pt>
                <c:pt idx="1">
                  <c:v>L. paracasei subsp. paracasei</c:v>
                </c:pt>
                <c:pt idx="2">
                  <c:v>L. rennanqilf7</c:v>
                </c:pt>
                <c:pt idx="3">
                  <c:v>L. ghanensis</c:v>
                </c:pt>
                <c:pt idx="4">
                  <c:v>L. JCM 7745 </c:v>
                </c:pt>
                <c:pt idx="5">
                  <c:v>L. hilgardii </c:v>
                </c:pt>
              </c:strCache>
            </c:strRef>
          </c:cat>
          <c:val>
            <c:numRef>
              <c:f>Sheet1!$C$23:$C$28</c:f>
              <c:numCache>
                <c:formatCode>0%</c:formatCode>
                <c:ptCount val="6"/>
                <c:pt idx="0">
                  <c:v>0.15384615384615399</c:v>
                </c:pt>
                <c:pt idx="1">
                  <c:v>0.30769230769230799</c:v>
                </c:pt>
                <c:pt idx="2">
                  <c:v>0.15384615384615399</c:v>
                </c:pt>
                <c:pt idx="3">
                  <c:v>0.230769230769231</c:v>
                </c:pt>
                <c:pt idx="4">
                  <c:v>7.69230769230769E-2</c:v>
                </c:pt>
                <c:pt idx="5">
                  <c:v>7.69230769230769E-2</c:v>
                </c:pt>
              </c:numCache>
            </c:numRef>
          </c:val>
        </c:ser>
        <c:dLbls>
          <c:showLegendKey val="0"/>
          <c:showVal val="0"/>
          <c:showCatName val="0"/>
          <c:showSerName val="0"/>
          <c:showPercent val="0"/>
          <c:showBubbleSize val="0"/>
        </c:dLbls>
        <c:gapWidth val="150"/>
        <c:overlap val="100"/>
        <c:axId val="92462896"/>
        <c:axId val="92462336"/>
      </c:barChart>
      <c:catAx>
        <c:axId val="92462896"/>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3200" b="0" i="1" u="none" strike="noStrike" kern="1200" baseline="0">
                <a:solidFill>
                  <a:schemeClr val="lt1">
                    <a:lumMod val="85000"/>
                  </a:schemeClr>
                </a:solidFill>
                <a:latin typeface="+mn-lt"/>
                <a:ea typeface="+mn-ea"/>
                <a:cs typeface="+mn-cs"/>
              </a:defRPr>
            </a:pPr>
            <a:endParaRPr lang="en-US"/>
          </a:p>
        </c:txPr>
        <c:crossAx val="92462336"/>
        <c:crosses val="autoZero"/>
        <c:auto val="1"/>
        <c:lblAlgn val="ctr"/>
        <c:lblOffset val="100"/>
        <c:noMultiLvlLbl val="0"/>
      </c:catAx>
      <c:valAx>
        <c:axId val="92462336"/>
        <c:scaling>
          <c:orientation val="minMax"/>
        </c:scaling>
        <c:delete val="0"/>
        <c:axPos val="b"/>
        <c:majorGridlines>
          <c:spPr>
            <a:ln w="9525" cap="flat" cmpd="sng" algn="ctr">
              <a:solidFill>
                <a:schemeClr val="lt1">
                  <a:lumMod val="95000"/>
                  <a:alpha val="10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2800" b="0" i="0" u="none" strike="noStrike" kern="1200" baseline="0">
                <a:solidFill>
                  <a:schemeClr val="lt1">
                    <a:lumMod val="85000"/>
                  </a:schemeClr>
                </a:solidFill>
                <a:latin typeface="+mn-lt"/>
                <a:ea typeface="+mn-ea"/>
                <a:cs typeface="+mn-cs"/>
              </a:defRPr>
            </a:pPr>
            <a:endParaRPr lang="en-US"/>
          </a:p>
        </c:txPr>
        <c:crossAx val="92462896"/>
        <c:crosses val="autoZero"/>
        <c:crossBetween val="between"/>
      </c:val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sz="32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4">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DA901D4-8867-40BC-8998-90E8C945E3F5}" type="doc">
      <dgm:prSet loTypeId="urn:microsoft.com/office/officeart/2005/8/layout/lProcess1" loCatId="hierarchy" qsTypeId="urn:microsoft.com/office/officeart/2005/8/quickstyle/simple4" qsCatId="simple" csTypeId="urn:microsoft.com/office/officeart/2005/8/colors/accent1_4" csCatId="accent1" phldr="1"/>
      <dgm:spPr/>
      <dgm:t>
        <a:bodyPr/>
        <a:lstStyle/>
        <a:p>
          <a:endParaRPr lang="en-US"/>
        </a:p>
      </dgm:t>
    </dgm:pt>
    <dgm:pt modelId="{8FA54DE2-3708-4370-8932-E9E9CBD1EF71}">
      <dgm:prSet phldrT="[Text]" custT="1"/>
      <dgm:spPr/>
      <dgm:t>
        <a:bodyPr/>
        <a:lstStyle/>
        <a:p>
          <a:pPr algn="ctr"/>
          <a:r>
            <a:rPr lang="en-US" sz="2600" b="1" dirty="0" smtClean="0"/>
            <a:t>Culture Independent Method</a:t>
          </a:r>
          <a:endParaRPr lang="en-US" sz="2600" b="1" dirty="0"/>
        </a:p>
      </dgm:t>
    </dgm:pt>
    <dgm:pt modelId="{7A52585F-8376-4F4A-97AB-DB5815A0BD6A}" type="parTrans" cxnId="{CC420967-4B54-4E5F-B166-581689528BB8}">
      <dgm:prSet/>
      <dgm:spPr/>
      <dgm:t>
        <a:bodyPr/>
        <a:lstStyle/>
        <a:p>
          <a:endParaRPr lang="en-US" sz="2600"/>
        </a:p>
      </dgm:t>
    </dgm:pt>
    <dgm:pt modelId="{08EE2112-CF7A-455B-904F-66A7111846E8}" type="sibTrans" cxnId="{CC420967-4B54-4E5F-B166-581689528BB8}">
      <dgm:prSet/>
      <dgm:spPr/>
      <dgm:t>
        <a:bodyPr/>
        <a:lstStyle/>
        <a:p>
          <a:endParaRPr lang="en-US" sz="2600"/>
        </a:p>
      </dgm:t>
    </dgm:pt>
    <dgm:pt modelId="{1FD33918-3996-4844-B825-A0BE668CD080}">
      <dgm:prSet phldrT="[Text]" custT="1"/>
      <dgm:spPr/>
      <dgm:t>
        <a:bodyPr/>
        <a:lstStyle/>
        <a:p>
          <a:pPr algn="ctr"/>
          <a:r>
            <a:rPr lang="en-US" sz="2600" b="1" dirty="0" smtClean="0"/>
            <a:t>Metagenomic Analysis</a:t>
          </a:r>
          <a:endParaRPr lang="en-US" sz="2600" b="1" dirty="0"/>
        </a:p>
      </dgm:t>
    </dgm:pt>
    <dgm:pt modelId="{021CC948-809E-4412-AABA-7E1DCB9D78D8}" type="parTrans" cxnId="{BA4B93CD-5E07-467E-9FA0-BE98E62A628E}">
      <dgm:prSet/>
      <dgm:spPr/>
      <dgm:t>
        <a:bodyPr/>
        <a:lstStyle/>
        <a:p>
          <a:pPr algn="ctr"/>
          <a:endParaRPr lang="en-US" sz="2800" b="1"/>
        </a:p>
      </dgm:t>
    </dgm:pt>
    <dgm:pt modelId="{C4E362D1-EE07-4A72-8546-604365DACA45}" type="sibTrans" cxnId="{BA4B93CD-5E07-467E-9FA0-BE98E62A628E}">
      <dgm:prSet/>
      <dgm:spPr/>
      <dgm:t>
        <a:bodyPr/>
        <a:lstStyle/>
        <a:p>
          <a:pPr algn="ctr"/>
          <a:endParaRPr lang="en-US" sz="2800" b="1"/>
        </a:p>
      </dgm:t>
    </dgm:pt>
    <dgm:pt modelId="{7C5A9CCF-2AE6-4688-865B-B3F9E0C0D471}">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pPr algn="ctr"/>
          <a:r>
            <a:rPr lang="en-US" sz="2600" b="1" dirty="0" smtClean="0"/>
            <a:t>Culture Dependent Method</a:t>
          </a:r>
          <a:endParaRPr lang="en-US" sz="2600" b="1" dirty="0"/>
        </a:p>
      </dgm:t>
    </dgm:pt>
    <dgm:pt modelId="{37AF4E74-6DC6-431B-88E9-65E437C34111}" type="parTrans" cxnId="{28BC6984-0888-4EA0-93F0-60E31C3EE3D4}">
      <dgm:prSet/>
      <dgm:spPr/>
      <dgm:t>
        <a:bodyPr/>
        <a:lstStyle/>
        <a:p>
          <a:endParaRPr lang="en-US" sz="2600"/>
        </a:p>
      </dgm:t>
    </dgm:pt>
    <dgm:pt modelId="{58C5AEDA-2F05-456E-92D0-36202135157B}" type="sibTrans" cxnId="{28BC6984-0888-4EA0-93F0-60E31C3EE3D4}">
      <dgm:prSet/>
      <dgm:spPr/>
      <dgm:t>
        <a:bodyPr/>
        <a:lstStyle/>
        <a:p>
          <a:endParaRPr lang="en-US" sz="2600"/>
        </a:p>
      </dgm:t>
    </dgm:pt>
    <dgm:pt modelId="{0C1E323E-8035-4845-AF95-7C40B8E2E961}">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pPr algn="ctr"/>
          <a:r>
            <a:rPr lang="en-US" sz="2600" b="1" dirty="0" smtClean="0"/>
            <a:t>Two Distinct Morphotypes</a:t>
          </a:r>
          <a:endParaRPr lang="en-US" sz="2600" b="1" dirty="0"/>
        </a:p>
      </dgm:t>
    </dgm:pt>
    <dgm:pt modelId="{F76C7FF0-7DA5-49B2-A609-422625F3E882}" type="parTrans" cxnId="{3AFDBCDF-AE2D-46E0-AE5F-D1745DC74E4D}">
      <dgm:prSet/>
      <dgm:spPr/>
      <dgm:t>
        <a:bodyPr/>
        <a:lstStyle/>
        <a:p>
          <a:pPr algn="ctr"/>
          <a:endParaRPr lang="en-US" sz="2800" b="1"/>
        </a:p>
      </dgm:t>
    </dgm:pt>
    <dgm:pt modelId="{FFDC32C0-3BC3-42E2-9D31-FBD77F96A1D8}" type="sibTrans" cxnId="{3AFDBCDF-AE2D-46E0-AE5F-D1745DC74E4D}">
      <dgm:prSet/>
      <dgm:spPr/>
      <dgm:t>
        <a:bodyPr/>
        <a:lstStyle/>
        <a:p>
          <a:pPr algn="ctr"/>
          <a:endParaRPr lang="en-US" sz="2800" b="1"/>
        </a:p>
      </dgm:t>
    </dgm:pt>
    <dgm:pt modelId="{174EC086-9EED-4309-9494-BEEA3A928C20}">
      <dgm:prSet custT="1">
        <dgm:style>
          <a:lnRef idx="2">
            <a:schemeClr val="accent2">
              <a:shade val="50000"/>
            </a:schemeClr>
          </a:lnRef>
          <a:fillRef idx="1">
            <a:schemeClr val="accent2"/>
          </a:fillRef>
          <a:effectRef idx="0">
            <a:schemeClr val="accent2"/>
          </a:effectRef>
          <a:fontRef idx="minor">
            <a:schemeClr val="lt1"/>
          </a:fontRef>
        </dgm:style>
      </dgm:prSet>
      <dgm:spPr/>
      <dgm:t>
        <a:bodyPr/>
        <a:lstStyle/>
        <a:p>
          <a:pPr algn="ctr"/>
          <a:r>
            <a:rPr lang="en-US" sz="2600" b="1" dirty="0" smtClean="0"/>
            <a:t>Microscopy</a:t>
          </a:r>
          <a:endParaRPr lang="en-US" sz="2600" b="1" dirty="0"/>
        </a:p>
      </dgm:t>
    </dgm:pt>
    <dgm:pt modelId="{106D9883-02AF-46C1-A476-D7452869BB72}" type="parTrans" cxnId="{8491C989-B77C-4A42-9726-72032F2E1F31}">
      <dgm:prSet/>
      <dgm:spPr/>
      <dgm:t>
        <a:bodyPr/>
        <a:lstStyle/>
        <a:p>
          <a:endParaRPr lang="en-US" sz="2600"/>
        </a:p>
      </dgm:t>
    </dgm:pt>
    <dgm:pt modelId="{B56137BC-19AD-4398-BB9B-4BB75B057082}" type="sibTrans" cxnId="{8491C989-B77C-4A42-9726-72032F2E1F31}">
      <dgm:prSet/>
      <dgm:spPr/>
      <dgm:t>
        <a:bodyPr/>
        <a:lstStyle/>
        <a:p>
          <a:endParaRPr lang="en-US" sz="2600"/>
        </a:p>
      </dgm:t>
    </dgm:pt>
    <dgm:pt modelId="{A22EB394-E553-4D9D-8887-CFBA0881C962}">
      <dgm:prSet custT="1"/>
      <dgm:spPr/>
      <dgm:t>
        <a:bodyPr/>
        <a:lstStyle/>
        <a:p>
          <a:pPr algn="ctr"/>
          <a:r>
            <a:rPr lang="en-US" sz="2600" b="1" dirty="0" smtClean="0"/>
            <a:t>Species Identification</a:t>
          </a:r>
          <a:endParaRPr lang="en-US" sz="2600" b="1" dirty="0"/>
        </a:p>
      </dgm:t>
    </dgm:pt>
    <dgm:pt modelId="{7960571A-FBE7-4E88-9F5D-B934D3A8F275}" type="parTrans" cxnId="{F8119583-8103-4FCD-BBC3-847F0AA7C688}">
      <dgm:prSet/>
      <dgm:spPr/>
      <dgm:t>
        <a:bodyPr/>
        <a:lstStyle/>
        <a:p>
          <a:endParaRPr lang="en-US" sz="2600"/>
        </a:p>
      </dgm:t>
    </dgm:pt>
    <dgm:pt modelId="{7A9BEAA0-9C7A-4259-9CC0-650DBF51A85C}" type="sibTrans" cxnId="{F8119583-8103-4FCD-BBC3-847F0AA7C688}">
      <dgm:prSet/>
      <dgm:spPr/>
      <dgm:t>
        <a:bodyPr/>
        <a:lstStyle/>
        <a:p>
          <a:endParaRPr lang="en-US" sz="2600"/>
        </a:p>
      </dgm:t>
    </dgm:pt>
    <dgm:pt modelId="{776DAB42-4880-9C48-9A69-2DBA02D5C5C5}" type="pres">
      <dgm:prSet presAssocID="{4DA901D4-8867-40BC-8998-90E8C945E3F5}" presName="Name0" presStyleCnt="0">
        <dgm:presLayoutVars>
          <dgm:dir/>
          <dgm:animLvl val="lvl"/>
          <dgm:resizeHandles val="exact"/>
        </dgm:presLayoutVars>
      </dgm:prSet>
      <dgm:spPr/>
      <dgm:t>
        <a:bodyPr/>
        <a:lstStyle/>
        <a:p>
          <a:endParaRPr lang="en-US"/>
        </a:p>
      </dgm:t>
    </dgm:pt>
    <dgm:pt modelId="{9A9F4AB0-20B0-AD46-9629-FF526D048FDD}" type="pres">
      <dgm:prSet presAssocID="{8FA54DE2-3708-4370-8932-E9E9CBD1EF71}" presName="vertFlow" presStyleCnt="0"/>
      <dgm:spPr/>
      <dgm:t>
        <a:bodyPr/>
        <a:lstStyle/>
        <a:p>
          <a:endParaRPr lang="en-US"/>
        </a:p>
      </dgm:t>
    </dgm:pt>
    <dgm:pt modelId="{04324CC3-395B-1044-B88D-DADF9A4BEB58}" type="pres">
      <dgm:prSet presAssocID="{8FA54DE2-3708-4370-8932-E9E9CBD1EF71}" presName="header" presStyleLbl="node1" presStyleIdx="0" presStyleCnt="2" custScaleY="144918"/>
      <dgm:spPr/>
      <dgm:t>
        <a:bodyPr/>
        <a:lstStyle/>
        <a:p>
          <a:endParaRPr lang="en-US"/>
        </a:p>
      </dgm:t>
    </dgm:pt>
    <dgm:pt modelId="{CA9372F8-2E69-1E4D-9DDE-0544AA910864}" type="pres">
      <dgm:prSet presAssocID="{021CC948-809E-4412-AABA-7E1DCB9D78D8}" presName="parTrans" presStyleLbl="sibTrans2D1" presStyleIdx="0" presStyleCnt="4" custScaleY="144917"/>
      <dgm:spPr/>
      <dgm:t>
        <a:bodyPr/>
        <a:lstStyle/>
        <a:p>
          <a:endParaRPr lang="en-US"/>
        </a:p>
      </dgm:t>
    </dgm:pt>
    <dgm:pt modelId="{62FB9C47-CD65-F34D-A583-50271099192A}" type="pres">
      <dgm:prSet presAssocID="{1FD33918-3996-4844-B825-A0BE668CD080}" presName="child" presStyleLbl="alignAccFollowNode1" presStyleIdx="0" presStyleCnt="4" custScaleY="144918">
        <dgm:presLayoutVars>
          <dgm:chMax val="0"/>
          <dgm:bulletEnabled val="1"/>
        </dgm:presLayoutVars>
      </dgm:prSet>
      <dgm:spPr/>
      <dgm:t>
        <a:bodyPr/>
        <a:lstStyle/>
        <a:p>
          <a:endParaRPr lang="en-US"/>
        </a:p>
      </dgm:t>
    </dgm:pt>
    <dgm:pt modelId="{57B0F771-CD29-6C44-88D0-39BF5C670D9C}" type="pres">
      <dgm:prSet presAssocID="{C4E362D1-EE07-4A72-8546-604365DACA45}" presName="sibTrans" presStyleLbl="sibTrans2D1" presStyleIdx="1" presStyleCnt="4" custScaleY="144917"/>
      <dgm:spPr/>
      <dgm:t>
        <a:bodyPr/>
        <a:lstStyle/>
        <a:p>
          <a:endParaRPr lang="en-US"/>
        </a:p>
      </dgm:t>
    </dgm:pt>
    <dgm:pt modelId="{8A32C07F-23C2-4745-B235-27040DB75951}" type="pres">
      <dgm:prSet presAssocID="{A22EB394-E553-4D9D-8887-CFBA0881C962}" presName="child" presStyleLbl="alignAccFollowNode1" presStyleIdx="1" presStyleCnt="4" custScaleY="144918">
        <dgm:presLayoutVars>
          <dgm:chMax val="0"/>
          <dgm:bulletEnabled val="1"/>
        </dgm:presLayoutVars>
      </dgm:prSet>
      <dgm:spPr/>
      <dgm:t>
        <a:bodyPr/>
        <a:lstStyle/>
        <a:p>
          <a:endParaRPr lang="en-US"/>
        </a:p>
      </dgm:t>
    </dgm:pt>
    <dgm:pt modelId="{6C0C1DFB-240A-0C4F-9D57-7D297426CAD3}" type="pres">
      <dgm:prSet presAssocID="{8FA54DE2-3708-4370-8932-E9E9CBD1EF71}" presName="hSp" presStyleCnt="0"/>
      <dgm:spPr/>
      <dgm:t>
        <a:bodyPr/>
        <a:lstStyle/>
        <a:p>
          <a:endParaRPr lang="en-US"/>
        </a:p>
      </dgm:t>
    </dgm:pt>
    <dgm:pt modelId="{3B899B82-F168-FF4B-86C0-B62E108185A7}" type="pres">
      <dgm:prSet presAssocID="{7C5A9CCF-2AE6-4688-865B-B3F9E0C0D471}" presName="vertFlow" presStyleCnt="0"/>
      <dgm:spPr/>
      <dgm:t>
        <a:bodyPr/>
        <a:lstStyle/>
        <a:p>
          <a:endParaRPr lang="en-US"/>
        </a:p>
      </dgm:t>
    </dgm:pt>
    <dgm:pt modelId="{BE62DF4E-138C-8E4B-9738-1E8CB7229A43}" type="pres">
      <dgm:prSet presAssocID="{7C5A9CCF-2AE6-4688-865B-B3F9E0C0D471}" presName="header" presStyleLbl="node1" presStyleIdx="1" presStyleCnt="2" custScaleY="144918"/>
      <dgm:spPr/>
      <dgm:t>
        <a:bodyPr/>
        <a:lstStyle/>
        <a:p>
          <a:endParaRPr lang="en-US"/>
        </a:p>
      </dgm:t>
    </dgm:pt>
    <dgm:pt modelId="{3F2D1DAA-E748-374C-BC15-474195525B17}" type="pres">
      <dgm:prSet presAssocID="{F76C7FF0-7DA5-49B2-A609-422625F3E882}" presName="parTrans" presStyleLbl="sibTrans2D1" presStyleIdx="2" presStyleCnt="4" custScaleY="144917"/>
      <dgm:spPr/>
      <dgm:t>
        <a:bodyPr/>
        <a:lstStyle/>
        <a:p>
          <a:endParaRPr lang="en-US"/>
        </a:p>
      </dgm:t>
    </dgm:pt>
    <dgm:pt modelId="{1D19B67F-D004-5842-B1F0-EAB0DDC42FE3}" type="pres">
      <dgm:prSet presAssocID="{0C1E323E-8035-4845-AF95-7C40B8E2E961}" presName="child" presStyleLbl="alignAccFollowNode1" presStyleIdx="2" presStyleCnt="4" custScaleY="144918">
        <dgm:presLayoutVars>
          <dgm:chMax val="0"/>
          <dgm:bulletEnabled val="1"/>
        </dgm:presLayoutVars>
      </dgm:prSet>
      <dgm:spPr/>
      <dgm:t>
        <a:bodyPr/>
        <a:lstStyle/>
        <a:p>
          <a:endParaRPr lang="en-US"/>
        </a:p>
      </dgm:t>
    </dgm:pt>
    <dgm:pt modelId="{BC2EEC1B-36BF-7F4B-B0EA-80A451BB6218}" type="pres">
      <dgm:prSet presAssocID="{FFDC32C0-3BC3-42E2-9D31-FBD77F96A1D8}" presName="sibTrans" presStyleLbl="sibTrans2D1" presStyleIdx="3" presStyleCnt="4" custScaleY="144917"/>
      <dgm:spPr/>
      <dgm:t>
        <a:bodyPr/>
        <a:lstStyle/>
        <a:p>
          <a:endParaRPr lang="en-US"/>
        </a:p>
      </dgm:t>
    </dgm:pt>
    <dgm:pt modelId="{A3DF5C9B-B931-EE46-B186-E133B37285D1}" type="pres">
      <dgm:prSet presAssocID="{174EC086-9EED-4309-9494-BEEA3A928C20}" presName="child" presStyleLbl="alignAccFollowNode1" presStyleIdx="3" presStyleCnt="4" custScaleY="144918">
        <dgm:presLayoutVars>
          <dgm:chMax val="0"/>
          <dgm:bulletEnabled val="1"/>
        </dgm:presLayoutVars>
      </dgm:prSet>
      <dgm:spPr/>
      <dgm:t>
        <a:bodyPr/>
        <a:lstStyle/>
        <a:p>
          <a:endParaRPr lang="en-US"/>
        </a:p>
      </dgm:t>
    </dgm:pt>
  </dgm:ptLst>
  <dgm:cxnLst>
    <dgm:cxn modelId="{CC420967-4B54-4E5F-B166-581689528BB8}" srcId="{4DA901D4-8867-40BC-8998-90E8C945E3F5}" destId="{8FA54DE2-3708-4370-8932-E9E9CBD1EF71}" srcOrd="0" destOrd="0" parTransId="{7A52585F-8376-4F4A-97AB-DB5815A0BD6A}" sibTransId="{08EE2112-CF7A-455B-904F-66A7111846E8}"/>
    <dgm:cxn modelId="{3AFDBCDF-AE2D-46E0-AE5F-D1745DC74E4D}" srcId="{7C5A9CCF-2AE6-4688-865B-B3F9E0C0D471}" destId="{0C1E323E-8035-4845-AF95-7C40B8E2E961}" srcOrd="0" destOrd="0" parTransId="{F76C7FF0-7DA5-49B2-A609-422625F3E882}" sibTransId="{FFDC32C0-3BC3-42E2-9D31-FBD77F96A1D8}"/>
    <dgm:cxn modelId="{23A0177D-8740-E941-BF16-269A0336FEF2}" type="presOf" srcId="{021CC948-809E-4412-AABA-7E1DCB9D78D8}" destId="{CA9372F8-2E69-1E4D-9DDE-0544AA910864}" srcOrd="0" destOrd="0" presId="urn:microsoft.com/office/officeart/2005/8/layout/lProcess1"/>
    <dgm:cxn modelId="{28BC6984-0888-4EA0-93F0-60E31C3EE3D4}" srcId="{4DA901D4-8867-40BC-8998-90E8C945E3F5}" destId="{7C5A9CCF-2AE6-4688-865B-B3F9E0C0D471}" srcOrd="1" destOrd="0" parTransId="{37AF4E74-6DC6-431B-88E9-65E437C34111}" sibTransId="{58C5AEDA-2F05-456E-92D0-36202135157B}"/>
    <dgm:cxn modelId="{BA4B93CD-5E07-467E-9FA0-BE98E62A628E}" srcId="{8FA54DE2-3708-4370-8932-E9E9CBD1EF71}" destId="{1FD33918-3996-4844-B825-A0BE668CD080}" srcOrd="0" destOrd="0" parTransId="{021CC948-809E-4412-AABA-7E1DCB9D78D8}" sibTransId="{C4E362D1-EE07-4A72-8546-604365DACA45}"/>
    <dgm:cxn modelId="{CB028ABA-3DD6-7A4D-B631-882602742713}" type="presOf" srcId="{4DA901D4-8867-40BC-8998-90E8C945E3F5}" destId="{776DAB42-4880-9C48-9A69-2DBA02D5C5C5}" srcOrd="0" destOrd="0" presId="urn:microsoft.com/office/officeart/2005/8/layout/lProcess1"/>
    <dgm:cxn modelId="{A3440F84-BB92-4545-8639-51FD59C6D9FA}" type="presOf" srcId="{0C1E323E-8035-4845-AF95-7C40B8E2E961}" destId="{1D19B67F-D004-5842-B1F0-EAB0DDC42FE3}" srcOrd="0" destOrd="0" presId="urn:microsoft.com/office/officeart/2005/8/layout/lProcess1"/>
    <dgm:cxn modelId="{DBF6EFBB-44C3-E24B-B78D-4EF46821CF56}" type="presOf" srcId="{F76C7FF0-7DA5-49B2-A609-422625F3E882}" destId="{3F2D1DAA-E748-374C-BC15-474195525B17}" srcOrd="0" destOrd="0" presId="urn:microsoft.com/office/officeart/2005/8/layout/lProcess1"/>
    <dgm:cxn modelId="{D9B0D35E-3B62-144F-BB5C-E8EBEBB66BC6}" type="presOf" srcId="{8FA54DE2-3708-4370-8932-E9E9CBD1EF71}" destId="{04324CC3-395B-1044-B88D-DADF9A4BEB58}" srcOrd="0" destOrd="0" presId="urn:microsoft.com/office/officeart/2005/8/layout/lProcess1"/>
    <dgm:cxn modelId="{D18D0FD1-F291-CA44-BE4C-BD573B986EE5}" type="presOf" srcId="{FFDC32C0-3BC3-42E2-9D31-FBD77F96A1D8}" destId="{BC2EEC1B-36BF-7F4B-B0EA-80A451BB6218}" srcOrd="0" destOrd="0" presId="urn:microsoft.com/office/officeart/2005/8/layout/lProcess1"/>
    <dgm:cxn modelId="{F8119583-8103-4FCD-BBC3-847F0AA7C688}" srcId="{8FA54DE2-3708-4370-8932-E9E9CBD1EF71}" destId="{A22EB394-E553-4D9D-8887-CFBA0881C962}" srcOrd="1" destOrd="0" parTransId="{7960571A-FBE7-4E88-9F5D-B934D3A8F275}" sibTransId="{7A9BEAA0-9C7A-4259-9CC0-650DBF51A85C}"/>
    <dgm:cxn modelId="{2BFB634F-E65E-CC43-BF0A-6921E7EA5027}" type="presOf" srcId="{C4E362D1-EE07-4A72-8546-604365DACA45}" destId="{57B0F771-CD29-6C44-88D0-39BF5C670D9C}" srcOrd="0" destOrd="0" presId="urn:microsoft.com/office/officeart/2005/8/layout/lProcess1"/>
    <dgm:cxn modelId="{1D0B911F-7316-7F4E-82D6-229AEA2C037A}" type="presOf" srcId="{1FD33918-3996-4844-B825-A0BE668CD080}" destId="{62FB9C47-CD65-F34D-A583-50271099192A}" srcOrd="0" destOrd="0" presId="urn:microsoft.com/office/officeart/2005/8/layout/lProcess1"/>
    <dgm:cxn modelId="{9782A15A-4D7F-CC41-AF34-5523D8C74C31}" type="presOf" srcId="{7C5A9CCF-2AE6-4688-865B-B3F9E0C0D471}" destId="{BE62DF4E-138C-8E4B-9738-1E8CB7229A43}" srcOrd="0" destOrd="0" presId="urn:microsoft.com/office/officeart/2005/8/layout/lProcess1"/>
    <dgm:cxn modelId="{8491C989-B77C-4A42-9726-72032F2E1F31}" srcId="{7C5A9CCF-2AE6-4688-865B-B3F9E0C0D471}" destId="{174EC086-9EED-4309-9494-BEEA3A928C20}" srcOrd="1" destOrd="0" parTransId="{106D9883-02AF-46C1-A476-D7452869BB72}" sibTransId="{B56137BC-19AD-4398-BB9B-4BB75B057082}"/>
    <dgm:cxn modelId="{90033349-7F0B-B740-A986-4216EB689A07}" type="presOf" srcId="{174EC086-9EED-4309-9494-BEEA3A928C20}" destId="{A3DF5C9B-B931-EE46-B186-E133B37285D1}" srcOrd="0" destOrd="0" presId="urn:microsoft.com/office/officeart/2005/8/layout/lProcess1"/>
    <dgm:cxn modelId="{44723A70-169C-344C-A1D0-07F81CC3D600}" type="presOf" srcId="{A22EB394-E553-4D9D-8887-CFBA0881C962}" destId="{8A32C07F-23C2-4745-B235-27040DB75951}" srcOrd="0" destOrd="0" presId="urn:microsoft.com/office/officeart/2005/8/layout/lProcess1"/>
    <dgm:cxn modelId="{099056BF-EF7E-A545-AE65-7B3C365B3A2E}" type="presParOf" srcId="{776DAB42-4880-9C48-9A69-2DBA02D5C5C5}" destId="{9A9F4AB0-20B0-AD46-9629-FF526D048FDD}" srcOrd="0" destOrd="0" presId="urn:microsoft.com/office/officeart/2005/8/layout/lProcess1"/>
    <dgm:cxn modelId="{AEACE273-D686-F248-90EC-6CD35DCF980A}" type="presParOf" srcId="{9A9F4AB0-20B0-AD46-9629-FF526D048FDD}" destId="{04324CC3-395B-1044-B88D-DADF9A4BEB58}" srcOrd="0" destOrd="0" presId="urn:microsoft.com/office/officeart/2005/8/layout/lProcess1"/>
    <dgm:cxn modelId="{1927E49A-9563-F44A-A2DD-5EF282E6B65F}" type="presParOf" srcId="{9A9F4AB0-20B0-AD46-9629-FF526D048FDD}" destId="{CA9372F8-2E69-1E4D-9DDE-0544AA910864}" srcOrd="1" destOrd="0" presId="urn:microsoft.com/office/officeart/2005/8/layout/lProcess1"/>
    <dgm:cxn modelId="{19311ADE-1DA3-AC4D-8480-C0C9D87CB5D5}" type="presParOf" srcId="{9A9F4AB0-20B0-AD46-9629-FF526D048FDD}" destId="{62FB9C47-CD65-F34D-A583-50271099192A}" srcOrd="2" destOrd="0" presId="urn:microsoft.com/office/officeart/2005/8/layout/lProcess1"/>
    <dgm:cxn modelId="{D817F840-8EBC-0341-808C-DBBE2C664C3D}" type="presParOf" srcId="{9A9F4AB0-20B0-AD46-9629-FF526D048FDD}" destId="{57B0F771-CD29-6C44-88D0-39BF5C670D9C}" srcOrd="3" destOrd="0" presId="urn:microsoft.com/office/officeart/2005/8/layout/lProcess1"/>
    <dgm:cxn modelId="{206D236F-DCE3-9D42-8372-A9DA8639891B}" type="presParOf" srcId="{9A9F4AB0-20B0-AD46-9629-FF526D048FDD}" destId="{8A32C07F-23C2-4745-B235-27040DB75951}" srcOrd="4" destOrd="0" presId="urn:microsoft.com/office/officeart/2005/8/layout/lProcess1"/>
    <dgm:cxn modelId="{CEDF5B63-67B9-4642-BF49-A3EE7E8FCC39}" type="presParOf" srcId="{776DAB42-4880-9C48-9A69-2DBA02D5C5C5}" destId="{6C0C1DFB-240A-0C4F-9D57-7D297426CAD3}" srcOrd="1" destOrd="0" presId="urn:microsoft.com/office/officeart/2005/8/layout/lProcess1"/>
    <dgm:cxn modelId="{75DFC804-2126-7247-BA98-CF5B0565FDA9}" type="presParOf" srcId="{776DAB42-4880-9C48-9A69-2DBA02D5C5C5}" destId="{3B899B82-F168-FF4B-86C0-B62E108185A7}" srcOrd="2" destOrd="0" presId="urn:microsoft.com/office/officeart/2005/8/layout/lProcess1"/>
    <dgm:cxn modelId="{8D324D91-5350-AD49-94EF-39263C5175F4}" type="presParOf" srcId="{3B899B82-F168-FF4B-86C0-B62E108185A7}" destId="{BE62DF4E-138C-8E4B-9738-1E8CB7229A43}" srcOrd="0" destOrd="0" presId="urn:microsoft.com/office/officeart/2005/8/layout/lProcess1"/>
    <dgm:cxn modelId="{43A6C2F3-C095-0D44-A8E9-09BE58280343}" type="presParOf" srcId="{3B899B82-F168-FF4B-86C0-B62E108185A7}" destId="{3F2D1DAA-E748-374C-BC15-474195525B17}" srcOrd="1" destOrd="0" presId="urn:microsoft.com/office/officeart/2005/8/layout/lProcess1"/>
    <dgm:cxn modelId="{3A1FB0B1-D265-E742-A69C-07E5E5C28201}" type="presParOf" srcId="{3B899B82-F168-FF4B-86C0-B62E108185A7}" destId="{1D19B67F-D004-5842-B1F0-EAB0DDC42FE3}" srcOrd="2" destOrd="0" presId="urn:microsoft.com/office/officeart/2005/8/layout/lProcess1"/>
    <dgm:cxn modelId="{33D19A33-976F-334F-9459-C27E46162B2E}" type="presParOf" srcId="{3B899B82-F168-FF4B-86C0-B62E108185A7}" destId="{BC2EEC1B-36BF-7F4B-B0EA-80A451BB6218}" srcOrd="3" destOrd="0" presId="urn:microsoft.com/office/officeart/2005/8/layout/lProcess1"/>
    <dgm:cxn modelId="{657D74F2-A1D2-664E-BF44-478964B1CA5D}" type="presParOf" srcId="{3B899B82-F168-FF4B-86C0-B62E108185A7}" destId="{A3DF5C9B-B931-EE46-B186-E133B37285D1}" srcOrd="4"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5B7F7EE-4AC0-6B43-AD33-845952B910CF}" type="doc">
      <dgm:prSet loTypeId="urn:microsoft.com/office/officeart/2005/8/layout/process1" loCatId="hierarchy" qsTypeId="urn:microsoft.com/office/officeart/2005/8/quickstyle/simple4" qsCatId="simple" csTypeId="urn:microsoft.com/office/officeart/2005/8/colors/accent1_2" csCatId="accent1" phldr="1"/>
      <dgm:spPr/>
    </dgm:pt>
    <dgm:pt modelId="{6C91F89F-E7CD-D147-8BE7-C69092E490F4}">
      <dgm:prSet phldrT="[Text]"/>
      <dgm:spPr/>
      <dgm:t>
        <a:bodyPr/>
        <a:lstStyle/>
        <a:p>
          <a:r>
            <a:rPr lang="en-US" dirty="0" smtClean="0"/>
            <a:t>Stock Kefir Culture</a:t>
          </a:r>
          <a:endParaRPr lang="en-US" dirty="0"/>
        </a:p>
      </dgm:t>
    </dgm:pt>
    <dgm:pt modelId="{47CE6C4A-620F-2341-91E3-1E5FDEFBD489}" type="parTrans" cxnId="{0396BE5A-7B0F-494B-975B-D1245D1919C6}">
      <dgm:prSet/>
      <dgm:spPr/>
      <dgm:t>
        <a:bodyPr/>
        <a:lstStyle/>
        <a:p>
          <a:endParaRPr lang="en-US"/>
        </a:p>
      </dgm:t>
    </dgm:pt>
    <dgm:pt modelId="{6E382F71-C6CA-6347-8D38-E5E5269C6525}" type="sibTrans" cxnId="{0396BE5A-7B0F-494B-975B-D1245D1919C6}">
      <dgm:prSet/>
      <dgm:spPr/>
      <dgm:t>
        <a:bodyPr/>
        <a:lstStyle/>
        <a:p>
          <a:endParaRPr lang="en-US"/>
        </a:p>
      </dgm:t>
    </dgm:pt>
    <dgm:pt modelId="{2B048514-666F-3346-8DB6-AC059ED66031}" type="pres">
      <dgm:prSet presAssocID="{85B7F7EE-4AC0-6B43-AD33-845952B910CF}" presName="Name0" presStyleCnt="0">
        <dgm:presLayoutVars>
          <dgm:dir/>
          <dgm:resizeHandles val="exact"/>
        </dgm:presLayoutVars>
      </dgm:prSet>
      <dgm:spPr/>
    </dgm:pt>
    <dgm:pt modelId="{5546E92F-5F0C-504E-BC30-4F01C1D6B59D}" type="pres">
      <dgm:prSet presAssocID="{6C91F89F-E7CD-D147-8BE7-C69092E490F4}" presName="node" presStyleLbl="node1" presStyleIdx="0" presStyleCnt="1" custLinFactNeighborX="-49" custLinFactNeighborY="3846">
        <dgm:presLayoutVars>
          <dgm:bulletEnabled val="1"/>
        </dgm:presLayoutVars>
      </dgm:prSet>
      <dgm:spPr/>
      <dgm:t>
        <a:bodyPr/>
        <a:lstStyle/>
        <a:p>
          <a:endParaRPr lang="en-US"/>
        </a:p>
      </dgm:t>
    </dgm:pt>
  </dgm:ptLst>
  <dgm:cxnLst>
    <dgm:cxn modelId="{A66D61BB-406A-E645-B306-1E707A9C43D4}" type="presOf" srcId="{85B7F7EE-4AC0-6B43-AD33-845952B910CF}" destId="{2B048514-666F-3346-8DB6-AC059ED66031}" srcOrd="0" destOrd="0" presId="urn:microsoft.com/office/officeart/2005/8/layout/process1"/>
    <dgm:cxn modelId="{4E0A7981-0016-AE42-9FB1-CABE5829B59B}" type="presOf" srcId="{6C91F89F-E7CD-D147-8BE7-C69092E490F4}" destId="{5546E92F-5F0C-504E-BC30-4F01C1D6B59D}" srcOrd="0" destOrd="0" presId="urn:microsoft.com/office/officeart/2005/8/layout/process1"/>
    <dgm:cxn modelId="{0396BE5A-7B0F-494B-975B-D1245D1919C6}" srcId="{85B7F7EE-4AC0-6B43-AD33-845952B910CF}" destId="{6C91F89F-E7CD-D147-8BE7-C69092E490F4}" srcOrd="0" destOrd="0" parTransId="{47CE6C4A-620F-2341-91E3-1E5FDEFBD489}" sibTransId="{6E382F71-C6CA-6347-8D38-E5E5269C6525}"/>
    <dgm:cxn modelId="{FCC1B051-A5E9-6242-96AB-8E085E84692E}" type="presParOf" srcId="{2B048514-666F-3346-8DB6-AC059ED66031}" destId="{5546E92F-5F0C-504E-BC30-4F01C1D6B59D}" srcOrd="0" destOrd="0" presId="urn:microsoft.com/office/officeart/2005/8/layout/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9465325-02B9-CD47-8AC0-D9BA6B1196E3}" type="doc">
      <dgm:prSet loTypeId="urn:microsoft.com/office/officeart/2005/8/layout/process2" loCatId="hierarchy" qsTypeId="urn:microsoft.com/office/officeart/2005/8/quickstyle/simple4" qsCatId="simple" csTypeId="urn:microsoft.com/office/officeart/2005/8/colors/accent1_2" csCatId="accent1" phldr="1"/>
      <dgm:spPr/>
    </dgm:pt>
    <dgm:pt modelId="{D3AFC1F5-0D60-CF44-8914-0FE9C20893CF}">
      <dgm:prSet phldrT="[Text]"/>
      <dgm:spPr/>
      <dgm:t>
        <a:bodyPr/>
        <a:lstStyle/>
        <a:p>
          <a:r>
            <a:rPr lang="en-US" dirty="0" smtClean="0"/>
            <a:t>Gel excision</a:t>
          </a:r>
          <a:endParaRPr lang="en-US" dirty="0"/>
        </a:p>
      </dgm:t>
    </dgm:pt>
    <dgm:pt modelId="{E9608202-240B-C94D-8F5B-87182B5DABDE}" type="parTrans" cxnId="{67EB4796-5834-0947-A5DE-1BD97C2F94F4}">
      <dgm:prSet/>
      <dgm:spPr/>
      <dgm:t>
        <a:bodyPr/>
        <a:lstStyle/>
        <a:p>
          <a:endParaRPr lang="en-US"/>
        </a:p>
      </dgm:t>
    </dgm:pt>
    <dgm:pt modelId="{831EBD0D-23A3-9C4F-86CA-B6B1BD3F2219}" type="sibTrans" cxnId="{67EB4796-5834-0947-A5DE-1BD97C2F94F4}">
      <dgm:prSet/>
      <dgm:spPr/>
      <dgm:t>
        <a:bodyPr/>
        <a:lstStyle/>
        <a:p>
          <a:endParaRPr lang="en-US"/>
        </a:p>
      </dgm:t>
    </dgm:pt>
    <dgm:pt modelId="{6229AA79-4FCE-D648-B225-FCC576D0CFFC}">
      <dgm:prSet phldrT="[Text]"/>
      <dgm:spPr/>
      <dgm:t>
        <a:bodyPr/>
        <a:lstStyle/>
        <a:p>
          <a:r>
            <a:rPr lang="en-US" dirty="0" smtClean="0"/>
            <a:t>Transform into competent </a:t>
          </a:r>
          <a:r>
            <a:rPr lang="en-US" i="1" dirty="0" smtClean="0"/>
            <a:t>E. coli</a:t>
          </a:r>
          <a:endParaRPr lang="en-US" i="1" dirty="0"/>
        </a:p>
      </dgm:t>
    </dgm:pt>
    <dgm:pt modelId="{F9D5E54D-2DB6-A54B-A816-9BDB21D85F50}" type="parTrans" cxnId="{B283A22E-7586-B54D-A015-6AE7BEB91FEC}">
      <dgm:prSet/>
      <dgm:spPr/>
      <dgm:t>
        <a:bodyPr/>
        <a:lstStyle/>
        <a:p>
          <a:endParaRPr lang="en-US"/>
        </a:p>
      </dgm:t>
    </dgm:pt>
    <dgm:pt modelId="{15752AF3-88ED-CC4E-ABE5-A8075E733602}" type="sibTrans" cxnId="{B283A22E-7586-B54D-A015-6AE7BEB91FEC}">
      <dgm:prSet/>
      <dgm:spPr/>
      <dgm:t>
        <a:bodyPr/>
        <a:lstStyle/>
        <a:p>
          <a:endParaRPr lang="en-US"/>
        </a:p>
      </dgm:t>
    </dgm:pt>
    <dgm:pt modelId="{C31809B4-F248-0D47-8792-63E34B3EE96D}">
      <dgm:prSet phldrT="[Text]"/>
      <dgm:spPr/>
      <dgm:t>
        <a:bodyPr/>
        <a:lstStyle/>
        <a:p>
          <a:r>
            <a:rPr lang="en-US" dirty="0" smtClean="0"/>
            <a:t>Culture in super ampicillin plate by streaking</a:t>
          </a:r>
          <a:endParaRPr lang="en-US" dirty="0"/>
        </a:p>
      </dgm:t>
    </dgm:pt>
    <dgm:pt modelId="{426014F3-9F81-554C-85FD-CCCD844B74C1}" type="parTrans" cxnId="{DE8E7301-1ACF-A441-A7A4-0AA7ACFC1CD5}">
      <dgm:prSet/>
      <dgm:spPr/>
      <dgm:t>
        <a:bodyPr/>
        <a:lstStyle/>
        <a:p>
          <a:endParaRPr lang="en-US"/>
        </a:p>
      </dgm:t>
    </dgm:pt>
    <dgm:pt modelId="{BC9FB6E3-CC93-2841-A5B7-4075068E957B}" type="sibTrans" cxnId="{DE8E7301-1ACF-A441-A7A4-0AA7ACFC1CD5}">
      <dgm:prSet/>
      <dgm:spPr/>
      <dgm:t>
        <a:bodyPr/>
        <a:lstStyle/>
        <a:p>
          <a:endParaRPr lang="en-US"/>
        </a:p>
      </dgm:t>
    </dgm:pt>
    <dgm:pt modelId="{5EDAB936-6ECC-B442-86E3-4CD3FB24D2E0}">
      <dgm:prSet phldrT="[Text]"/>
      <dgm:spPr/>
      <dgm:t>
        <a:bodyPr/>
        <a:lstStyle/>
        <a:p>
          <a:r>
            <a:rPr lang="en-US" dirty="0" smtClean="0"/>
            <a:t>Colony picking</a:t>
          </a:r>
          <a:endParaRPr lang="en-US" dirty="0"/>
        </a:p>
      </dgm:t>
    </dgm:pt>
    <dgm:pt modelId="{28C5DE59-1F96-D34D-92D0-C58841176E94}" type="parTrans" cxnId="{F06AE987-ED40-0341-9624-5488A28001E9}">
      <dgm:prSet/>
      <dgm:spPr/>
      <dgm:t>
        <a:bodyPr/>
        <a:lstStyle/>
        <a:p>
          <a:endParaRPr lang="en-US"/>
        </a:p>
      </dgm:t>
    </dgm:pt>
    <dgm:pt modelId="{6D92FF1A-6ED7-2A48-854B-312E915B4A53}" type="sibTrans" cxnId="{F06AE987-ED40-0341-9624-5488A28001E9}">
      <dgm:prSet/>
      <dgm:spPr/>
      <dgm:t>
        <a:bodyPr/>
        <a:lstStyle/>
        <a:p>
          <a:endParaRPr lang="en-US"/>
        </a:p>
      </dgm:t>
    </dgm:pt>
    <dgm:pt modelId="{286DB733-2B06-CF46-81D2-1FD1222EA3E6}">
      <dgm:prSet phldrT="[Text]"/>
      <dgm:spPr/>
      <dgm:t>
        <a:bodyPr/>
        <a:lstStyle/>
        <a:p>
          <a:r>
            <a:rPr lang="en-US" dirty="0" smtClean="0"/>
            <a:t>Plasmid purification</a:t>
          </a:r>
          <a:endParaRPr lang="en-US" dirty="0"/>
        </a:p>
      </dgm:t>
    </dgm:pt>
    <dgm:pt modelId="{86F8FD4F-A4D5-0848-8E2B-7DB202A22846}" type="parTrans" cxnId="{048917C6-7834-2A45-BA0C-1BC5C82CD991}">
      <dgm:prSet/>
      <dgm:spPr/>
      <dgm:t>
        <a:bodyPr/>
        <a:lstStyle/>
        <a:p>
          <a:endParaRPr lang="en-US"/>
        </a:p>
      </dgm:t>
    </dgm:pt>
    <dgm:pt modelId="{42BFD9F8-2A0A-674E-A4FF-B3FB0FF99E78}" type="sibTrans" cxnId="{048917C6-7834-2A45-BA0C-1BC5C82CD991}">
      <dgm:prSet/>
      <dgm:spPr/>
      <dgm:t>
        <a:bodyPr/>
        <a:lstStyle/>
        <a:p>
          <a:endParaRPr lang="en-US"/>
        </a:p>
      </dgm:t>
    </dgm:pt>
    <dgm:pt modelId="{3DD16129-33D8-554E-B71E-E2A15234C72C}">
      <dgm:prSet phldrT="[Text]"/>
      <dgm:spPr/>
      <dgm:t>
        <a:bodyPr/>
        <a:lstStyle/>
        <a:p>
          <a:r>
            <a:rPr lang="en-US" dirty="0" smtClean="0"/>
            <a:t>Sequencing</a:t>
          </a:r>
          <a:endParaRPr lang="en-US" dirty="0"/>
        </a:p>
      </dgm:t>
    </dgm:pt>
    <dgm:pt modelId="{D3C0EE84-E6CA-944D-B5B8-88732E00ABCD}" type="parTrans" cxnId="{B5E827FB-9A47-5449-8139-91744D9EA2A1}">
      <dgm:prSet/>
      <dgm:spPr/>
      <dgm:t>
        <a:bodyPr/>
        <a:lstStyle/>
        <a:p>
          <a:endParaRPr lang="en-US"/>
        </a:p>
      </dgm:t>
    </dgm:pt>
    <dgm:pt modelId="{45C29DBA-4949-C440-A6C9-AC029C342DCB}" type="sibTrans" cxnId="{B5E827FB-9A47-5449-8139-91744D9EA2A1}">
      <dgm:prSet/>
      <dgm:spPr/>
      <dgm:t>
        <a:bodyPr/>
        <a:lstStyle/>
        <a:p>
          <a:endParaRPr lang="en-US"/>
        </a:p>
      </dgm:t>
    </dgm:pt>
    <dgm:pt modelId="{D735412E-0D13-E44A-A43D-F82D2AA4B35F}" type="pres">
      <dgm:prSet presAssocID="{89465325-02B9-CD47-8AC0-D9BA6B1196E3}" presName="linearFlow" presStyleCnt="0">
        <dgm:presLayoutVars>
          <dgm:resizeHandles val="exact"/>
        </dgm:presLayoutVars>
      </dgm:prSet>
      <dgm:spPr/>
    </dgm:pt>
    <dgm:pt modelId="{B14D1921-AE30-5D4A-A88D-834D4BCA3651}" type="pres">
      <dgm:prSet presAssocID="{D3AFC1F5-0D60-CF44-8914-0FE9C20893CF}" presName="node" presStyleLbl="node1" presStyleIdx="0" presStyleCnt="6">
        <dgm:presLayoutVars>
          <dgm:bulletEnabled val="1"/>
        </dgm:presLayoutVars>
      </dgm:prSet>
      <dgm:spPr/>
      <dgm:t>
        <a:bodyPr/>
        <a:lstStyle/>
        <a:p>
          <a:endParaRPr lang="en-US"/>
        </a:p>
      </dgm:t>
    </dgm:pt>
    <dgm:pt modelId="{8266C58F-2979-4548-B743-71AA0AACB1BF}" type="pres">
      <dgm:prSet presAssocID="{831EBD0D-23A3-9C4F-86CA-B6B1BD3F2219}" presName="sibTrans" presStyleLbl="sibTrans2D1" presStyleIdx="0" presStyleCnt="5"/>
      <dgm:spPr/>
      <dgm:t>
        <a:bodyPr/>
        <a:lstStyle/>
        <a:p>
          <a:endParaRPr lang="en-US"/>
        </a:p>
      </dgm:t>
    </dgm:pt>
    <dgm:pt modelId="{2A74DBB8-CA34-C54B-ADF8-9E003B9CA202}" type="pres">
      <dgm:prSet presAssocID="{831EBD0D-23A3-9C4F-86CA-B6B1BD3F2219}" presName="connectorText" presStyleLbl="sibTrans2D1" presStyleIdx="0" presStyleCnt="5"/>
      <dgm:spPr/>
      <dgm:t>
        <a:bodyPr/>
        <a:lstStyle/>
        <a:p>
          <a:endParaRPr lang="en-US"/>
        </a:p>
      </dgm:t>
    </dgm:pt>
    <dgm:pt modelId="{3EA43F06-823A-8848-BED2-BE6923473C57}" type="pres">
      <dgm:prSet presAssocID="{6229AA79-4FCE-D648-B225-FCC576D0CFFC}" presName="node" presStyleLbl="node1" presStyleIdx="1" presStyleCnt="6">
        <dgm:presLayoutVars>
          <dgm:bulletEnabled val="1"/>
        </dgm:presLayoutVars>
      </dgm:prSet>
      <dgm:spPr/>
      <dgm:t>
        <a:bodyPr/>
        <a:lstStyle/>
        <a:p>
          <a:endParaRPr lang="en-US"/>
        </a:p>
      </dgm:t>
    </dgm:pt>
    <dgm:pt modelId="{3EACC9F0-C3A8-D54A-9423-AC55255B5C62}" type="pres">
      <dgm:prSet presAssocID="{15752AF3-88ED-CC4E-ABE5-A8075E733602}" presName="sibTrans" presStyleLbl="sibTrans2D1" presStyleIdx="1" presStyleCnt="5"/>
      <dgm:spPr/>
      <dgm:t>
        <a:bodyPr/>
        <a:lstStyle/>
        <a:p>
          <a:endParaRPr lang="en-US"/>
        </a:p>
      </dgm:t>
    </dgm:pt>
    <dgm:pt modelId="{BE6CB9CE-84AB-F94D-BFE4-14810441D2BF}" type="pres">
      <dgm:prSet presAssocID="{15752AF3-88ED-CC4E-ABE5-A8075E733602}" presName="connectorText" presStyleLbl="sibTrans2D1" presStyleIdx="1" presStyleCnt="5"/>
      <dgm:spPr/>
      <dgm:t>
        <a:bodyPr/>
        <a:lstStyle/>
        <a:p>
          <a:endParaRPr lang="en-US"/>
        </a:p>
      </dgm:t>
    </dgm:pt>
    <dgm:pt modelId="{BDE7D82A-7135-8F4C-ADAE-A6E8C6F80C7E}" type="pres">
      <dgm:prSet presAssocID="{C31809B4-F248-0D47-8792-63E34B3EE96D}" presName="node" presStyleLbl="node1" presStyleIdx="2" presStyleCnt="6">
        <dgm:presLayoutVars>
          <dgm:bulletEnabled val="1"/>
        </dgm:presLayoutVars>
      </dgm:prSet>
      <dgm:spPr/>
      <dgm:t>
        <a:bodyPr/>
        <a:lstStyle/>
        <a:p>
          <a:endParaRPr lang="en-US"/>
        </a:p>
      </dgm:t>
    </dgm:pt>
    <dgm:pt modelId="{91222E87-75ED-5649-84B8-D3AD96208CD2}" type="pres">
      <dgm:prSet presAssocID="{BC9FB6E3-CC93-2841-A5B7-4075068E957B}" presName="sibTrans" presStyleLbl="sibTrans2D1" presStyleIdx="2" presStyleCnt="5"/>
      <dgm:spPr/>
      <dgm:t>
        <a:bodyPr/>
        <a:lstStyle/>
        <a:p>
          <a:endParaRPr lang="en-US"/>
        </a:p>
      </dgm:t>
    </dgm:pt>
    <dgm:pt modelId="{9017166F-F2C7-CF4D-BFE7-1D252283649B}" type="pres">
      <dgm:prSet presAssocID="{BC9FB6E3-CC93-2841-A5B7-4075068E957B}" presName="connectorText" presStyleLbl="sibTrans2D1" presStyleIdx="2" presStyleCnt="5"/>
      <dgm:spPr/>
      <dgm:t>
        <a:bodyPr/>
        <a:lstStyle/>
        <a:p>
          <a:endParaRPr lang="en-US"/>
        </a:p>
      </dgm:t>
    </dgm:pt>
    <dgm:pt modelId="{1EE0A6CC-6912-1340-BD17-CE1AF6C02A71}" type="pres">
      <dgm:prSet presAssocID="{5EDAB936-6ECC-B442-86E3-4CD3FB24D2E0}" presName="node" presStyleLbl="node1" presStyleIdx="3" presStyleCnt="6">
        <dgm:presLayoutVars>
          <dgm:bulletEnabled val="1"/>
        </dgm:presLayoutVars>
      </dgm:prSet>
      <dgm:spPr/>
      <dgm:t>
        <a:bodyPr/>
        <a:lstStyle/>
        <a:p>
          <a:endParaRPr lang="en-US"/>
        </a:p>
      </dgm:t>
    </dgm:pt>
    <dgm:pt modelId="{DA364092-6E01-3342-8DDA-22D787673057}" type="pres">
      <dgm:prSet presAssocID="{6D92FF1A-6ED7-2A48-854B-312E915B4A53}" presName="sibTrans" presStyleLbl="sibTrans2D1" presStyleIdx="3" presStyleCnt="5"/>
      <dgm:spPr/>
      <dgm:t>
        <a:bodyPr/>
        <a:lstStyle/>
        <a:p>
          <a:endParaRPr lang="en-US"/>
        </a:p>
      </dgm:t>
    </dgm:pt>
    <dgm:pt modelId="{0BE8FB53-1652-5942-97B0-FB45D8019A2F}" type="pres">
      <dgm:prSet presAssocID="{6D92FF1A-6ED7-2A48-854B-312E915B4A53}" presName="connectorText" presStyleLbl="sibTrans2D1" presStyleIdx="3" presStyleCnt="5"/>
      <dgm:spPr/>
      <dgm:t>
        <a:bodyPr/>
        <a:lstStyle/>
        <a:p>
          <a:endParaRPr lang="en-US"/>
        </a:p>
      </dgm:t>
    </dgm:pt>
    <dgm:pt modelId="{7E5BCECF-27BA-914C-826D-C97B45F34A6B}" type="pres">
      <dgm:prSet presAssocID="{286DB733-2B06-CF46-81D2-1FD1222EA3E6}" presName="node" presStyleLbl="node1" presStyleIdx="4" presStyleCnt="6">
        <dgm:presLayoutVars>
          <dgm:bulletEnabled val="1"/>
        </dgm:presLayoutVars>
      </dgm:prSet>
      <dgm:spPr/>
      <dgm:t>
        <a:bodyPr/>
        <a:lstStyle/>
        <a:p>
          <a:endParaRPr lang="en-US"/>
        </a:p>
      </dgm:t>
    </dgm:pt>
    <dgm:pt modelId="{F04C1238-9E62-E643-B277-D7A9A52DDBC1}" type="pres">
      <dgm:prSet presAssocID="{42BFD9F8-2A0A-674E-A4FF-B3FB0FF99E78}" presName="sibTrans" presStyleLbl="sibTrans2D1" presStyleIdx="4" presStyleCnt="5"/>
      <dgm:spPr/>
      <dgm:t>
        <a:bodyPr/>
        <a:lstStyle/>
        <a:p>
          <a:endParaRPr lang="en-US"/>
        </a:p>
      </dgm:t>
    </dgm:pt>
    <dgm:pt modelId="{3739E633-84A8-3243-9ED5-B56D01F9811E}" type="pres">
      <dgm:prSet presAssocID="{42BFD9F8-2A0A-674E-A4FF-B3FB0FF99E78}" presName="connectorText" presStyleLbl="sibTrans2D1" presStyleIdx="4" presStyleCnt="5"/>
      <dgm:spPr/>
      <dgm:t>
        <a:bodyPr/>
        <a:lstStyle/>
        <a:p>
          <a:endParaRPr lang="en-US"/>
        </a:p>
      </dgm:t>
    </dgm:pt>
    <dgm:pt modelId="{07491951-B170-A947-A540-F2DDE57CF378}" type="pres">
      <dgm:prSet presAssocID="{3DD16129-33D8-554E-B71E-E2A15234C72C}" presName="node" presStyleLbl="node1" presStyleIdx="5" presStyleCnt="6">
        <dgm:presLayoutVars>
          <dgm:bulletEnabled val="1"/>
        </dgm:presLayoutVars>
      </dgm:prSet>
      <dgm:spPr/>
      <dgm:t>
        <a:bodyPr/>
        <a:lstStyle/>
        <a:p>
          <a:endParaRPr lang="en-US"/>
        </a:p>
      </dgm:t>
    </dgm:pt>
  </dgm:ptLst>
  <dgm:cxnLst>
    <dgm:cxn modelId="{3EF3D09E-1DE9-AC46-9E7C-1CCB5F99BDFC}" type="presOf" srcId="{BC9FB6E3-CC93-2841-A5B7-4075068E957B}" destId="{9017166F-F2C7-CF4D-BFE7-1D252283649B}" srcOrd="1" destOrd="0" presId="urn:microsoft.com/office/officeart/2005/8/layout/process2"/>
    <dgm:cxn modelId="{3EB3DA05-56A1-2B4D-8EFE-3896B0D5B86C}" type="presOf" srcId="{5EDAB936-6ECC-B442-86E3-4CD3FB24D2E0}" destId="{1EE0A6CC-6912-1340-BD17-CE1AF6C02A71}" srcOrd="0" destOrd="0" presId="urn:microsoft.com/office/officeart/2005/8/layout/process2"/>
    <dgm:cxn modelId="{0AAFABF4-08A7-2A43-ACBD-B5FE127C4F1E}" type="presOf" srcId="{6D92FF1A-6ED7-2A48-854B-312E915B4A53}" destId="{0BE8FB53-1652-5942-97B0-FB45D8019A2F}" srcOrd="1" destOrd="0" presId="urn:microsoft.com/office/officeart/2005/8/layout/process2"/>
    <dgm:cxn modelId="{0C17000D-78FC-0243-BD81-E1629059FA2E}" type="presOf" srcId="{286DB733-2B06-CF46-81D2-1FD1222EA3E6}" destId="{7E5BCECF-27BA-914C-826D-C97B45F34A6B}" srcOrd="0" destOrd="0" presId="urn:microsoft.com/office/officeart/2005/8/layout/process2"/>
    <dgm:cxn modelId="{BC995BB9-A101-014E-AD52-9307C9340D54}" type="presOf" srcId="{42BFD9F8-2A0A-674E-A4FF-B3FB0FF99E78}" destId="{3739E633-84A8-3243-9ED5-B56D01F9811E}" srcOrd="1" destOrd="0" presId="urn:microsoft.com/office/officeart/2005/8/layout/process2"/>
    <dgm:cxn modelId="{AD3A26D3-E5A4-2E4F-B8B3-F1E773279282}" type="presOf" srcId="{D3AFC1F5-0D60-CF44-8914-0FE9C20893CF}" destId="{B14D1921-AE30-5D4A-A88D-834D4BCA3651}" srcOrd="0" destOrd="0" presId="urn:microsoft.com/office/officeart/2005/8/layout/process2"/>
    <dgm:cxn modelId="{1BA2E807-D77D-0A49-AA44-5E8E43C103A8}" type="presOf" srcId="{6229AA79-4FCE-D648-B225-FCC576D0CFFC}" destId="{3EA43F06-823A-8848-BED2-BE6923473C57}" srcOrd="0" destOrd="0" presId="urn:microsoft.com/office/officeart/2005/8/layout/process2"/>
    <dgm:cxn modelId="{365DA313-13AC-2042-A8C3-F82A4C8536B0}" type="presOf" srcId="{831EBD0D-23A3-9C4F-86CA-B6B1BD3F2219}" destId="{8266C58F-2979-4548-B743-71AA0AACB1BF}" srcOrd="0" destOrd="0" presId="urn:microsoft.com/office/officeart/2005/8/layout/process2"/>
    <dgm:cxn modelId="{F06AE987-ED40-0341-9624-5488A28001E9}" srcId="{89465325-02B9-CD47-8AC0-D9BA6B1196E3}" destId="{5EDAB936-6ECC-B442-86E3-4CD3FB24D2E0}" srcOrd="3" destOrd="0" parTransId="{28C5DE59-1F96-D34D-92D0-C58841176E94}" sibTransId="{6D92FF1A-6ED7-2A48-854B-312E915B4A53}"/>
    <dgm:cxn modelId="{D1501782-9B36-2D43-A88E-449085DB74FE}" type="presOf" srcId="{C31809B4-F248-0D47-8792-63E34B3EE96D}" destId="{BDE7D82A-7135-8F4C-ADAE-A6E8C6F80C7E}" srcOrd="0" destOrd="0" presId="urn:microsoft.com/office/officeart/2005/8/layout/process2"/>
    <dgm:cxn modelId="{048917C6-7834-2A45-BA0C-1BC5C82CD991}" srcId="{89465325-02B9-CD47-8AC0-D9BA6B1196E3}" destId="{286DB733-2B06-CF46-81D2-1FD1222EA3E6}" srcOrd="4" destOrd="0" parTransId="{86F8FD4F-A4D5-0848-8E2B-7DB202A22846}" sibTransId="{42BFD9F8-2A0A-674E-A4FF-B3FB0FF99E78}"/>
    <dgm:cxn modelId="{DE8E7301-1ACF-A441-A7A4-0AA7ACFC1CD5}" srcId="{89465325-02B9-CD47-8AC0-D9BA6B1196E3}" destId="{C31809B4-F248-0D47-8792-63E34B3EE96D}" srcOrd="2" destOrd="0" parTransId="{426014F3-9F81-554C-85FD-CCCD844B74C1}" sibTransId="{BC9FB6E3-CC93-2841-A5B7-4075068E957B}"/>
    <dgm:cxn modelId="{B283A22E-7586-B54D-A015-6AE7BEB91FEC}" srcId="{89465325-02B9-CD47-8AC0-D9BA6B1196E3}" destId="{6229AA79-4FCE-D648-B225-FCC576D0CFFC}" srcOrd="1" destOrd="0" parTransId="{F9D5E54D-2DB6-A54B-A816-9BDB21D85F50}" sibTransId="{15752AF3-88ED-CC4E-ABE5-A8075E733602}"/>
    <dgm:cxn modelId="{99E6AAC7-607B-E647-9D8D-79FAAB539E49}" type="presOf" srcId="{831EBD0D-23A3-9C4F-86CA-B6B1BD3F2219}" destId="{2A74DBB8-CA34-C54B-ADF8-9E003B9CA202}" srcOrd="1" destOrd="0" presId="urn:microsoft.com/office/officeart/2005/8/layout/process2"/>
    <dgm:cxn modelId="{835512D5-5DC1-FB45-A419-71E7747369B2}" type="presOf" srcId="{15752AF3-88ED-CC4E-ABE5-A8075E733602}" destId="{BE6CB9CE-84AB-F94D-BFE4-14810441D2BF}" srcOrd="1" destOrd="0" presId="urn:microsoft.com/office/officeart/2005/8/layout/process2"/>
    <dgm:cxn modelId="{25335374-2D9F-4B4D-8681-397DED4F1634}" type="presOf" srcId="{3DD16129-33D8-554E-B71E-E2A15234C72C}" destId="{07491951-B170-A947-A540-F2DDE57CF378}" srcOrd="0" destOrd="0" presId="urn:microsoft.com/office/officeart/2005/8/layout/process2"/>
    <dgm:cxn modelId="{03393F53-3344-CA4C-832B-EA144EA2907F}" type="presOf" srcId="{15752AF3-88ED-CC4E-ABE5-A8075E733602}" destId="{3EACC9F0-C3A8-D54A-9423-AC55255B5C62}" srcOrd="0" destOrd="0" presId="urn:microsoft.com/office/officeart/2005/8/layout/process2"/>
    <dgm:cxn modelId="{2EAA15ED-0F68-784E-8830-92D616DFE035}" type="presOf" srcId="{42BFD9F8-2A0A-674E-A4FF-B3FB0FF99E78}" destId="{F04C1238-9E62-E643-B277-D7A9A52DDBC1}" srcOrd="0" destOrd="0" presId="urn:microsoft.com/office/officeart/2005/8/layout/process2"/>
    <dgm:cxn modelId="{7FC5CECC-D23A-9048-A4B5-D75825AF10CE}" type="presOf" srcId="{6D92FF1A-6ED7-2A48-854B-312E915B4A53}" destId="{DA364092-6E01-3342-8DDA-22D787673057}" srcOrd="0" destOrd="0" presId="urn:microsoft.com/office/officeart/2005/8/layout/process2"/>
    <dgm:cxn modelId="{67EB4796-5834-0947-A5DE-1BD97C2F94F4}" srcId="{89465325-02B9-CD47-8AC0-D9BA6B1196E3}" destId="{D3AFC1F5-0D60-CF44-8914-0FE9C20893CF}" srcOrd="0" destOrd="0" parTransId="{E9608202-240B-C94D-8F5B-87182B5DABDE}" sibTransId="{831EBD0D-23A3-9C4F-86CA-B6B1BD3F2219}"/>
    <dgm:cxn modelId="{AECC4AF7-4E25-234D-8953-8721D4588B16}" type="presOf" srcId="{89465325-02B9-CD47-8AC0-D9BA6B1196E3}" destId="{D735412E-0D13-E44A-A43D-F82D2AA4B35F}" srcOrd="0" destOrd="0" presId="urn:microsoft.com/office/officeart/2005/8/layout/process2"/>
    <dgm:cxn modelId="{B5E827FB-9A47-5449-8139-91744D9EA2A1}" srcId="{89465325-02B9-CD47-8AC0-D9BA6B1196E3}" destId="{3DD16129-33D8-554E-B71E-E2A15234C72C}" srcOrd="5" destOrd="0" parTransId="{D3C0EE84-E6CA-944D-B5B8-88732E00ABCD}" sibTransId="{45C29DBA-4949-C440-A6C9-AC029C342DCB}"/>
    <dgm:cxn modelId="{3CFF22AB-4E5B-9540-A12C-33F965FDE0B3}" type="presOf" srcId="{BC9FB6E3-CC93-2841-A5B7-4075068E957B}" destId="{91222E87-75ED-5649-84B8-D3AD96208CD2}" srcOrd="0" destOrd="0" presId="urn:microsoft.com/office/officeart/2005/8/layout/process2"/>
    <dgm:cxn modelId="{C6D9093E-D7EB-C145-9D54-C850123F5D2E}" type="presParOf" srcId="{D735412E-0D13-E44A-A43D-F82D2AA4B35F}" destId="{B14D1921-AE30-5D4A-A88D-834D4BCA3651}" srcOrd="0" destOrd="0" presId="urn:microsoft.com/office/officeart/2005/8/layout/process2"/>
    <dgm:cxn modelId="{AE35B7E6-4F03-AC40-93AF-D4B10E1977DB}" type="presParOf" srcId="{D735412E-0D13-E44A-A43D-F82D2AA4B35F}" destId="{8266C58F-2979-4548-B743-71AA0AACB1BF}" srcOrd="1" destOrd="0" presId="urn:microsoft.com/office/officeart/2005/8/layout/process2"/>
    <dgm:cxn modelId="{1262AC56-8DA6-384D-A95A-28C2F479330C}" type="presParOf" srcId="{8266C58F-2979-4548-B743-71AA0AACB1BF}" destId="{2A74DBB8-CA34-C54B-ADF8-9E003B9CA202}" srcOrd="0" destOrd="0" presId="urn:microsoft.com/office/officeart/2005/8/layout/process2"/>
    <dgm:cxn modelId="{517887B0-4F4B-244D-BD58-6BA208D38363}" type="presParOf" srcId="{D735412E-0D13-E44A-A43D-F82D2AA4B35F}" destId="{3EA43F06-823A-8848-BED2-BE6923473C57}" srcOrd="2" destOrd="0" presId="urn:microsoft.com/office/officeart/2005/8/layout/process2"/>
    <dgm:cxn modelId="{AD2355A9-65D8-CE44-A095-A913C04C6AD8}" type="presParOf" srcId="{D735412E-0D13-E44A-A43D-F82D2AA4B35F}" destId="{3EACC9F0-C3A8-D54A-9423-AC55255B5C62}" srcOrd="3" destOrd="0" presId="urn:microsoft.com/office/officeart/2005/8/layout/process2"/>
    <dgm:cxn modelId="{251B4838-8DF4-A44E-BCEE-C2873634ECA1}" type="presParOf" srcId="{3EACC9F0-C3A8-D54A-9423-AC55255B5C62}" destId="{BE6CB9CE-84AB-F94D-BFE4-14810441D2BF}" srcOrd="0" destOrd="0" presId="urn:microsoft.com/office/officeart/2005/8/layout/process2"/>
    <dgm:cxn modelId="{F29B73FC-0D24-C040-A9BE-D8CC3CA0EBFD}" type="presParOf" srcId="{D735412E-0D13-E44A-A43D-F82D2AA4B35F}" destId="{BDE7D82A-7135-8F4C-ADAE-A6E8C6F80C7E}" srcOrd="4" destOrd="0" presId="urn:microsoft.com/office/officeart/2005/8/layout/process2"/>
    <dgm:cxn modelId="{A905A19A-7C61-D74B-B6AF-695FC9948688}" type="presParOf" srcId="{D735412E-0D13-E44A-A43D-F82D2AA4B35F}" destId="{91222E87-75ED-5649-84B8-D3AD96208CD2}" srcOrd="5" destOrd="0" presId="urn:microsoft.com/office/officeart/2005/8/layout/process2"/>
    <dgm:cxn modelId="{BBF28807-CE49-5248-942A-5C6F7BC98C53}" type="presParOf" srcId="{91222E87-75ED-5649-84B8-D3AD96208CD2}" destId="{9017166F-F2C7-CF4D-BFE7-1D252283649B}" srcOrd="0" destOrd="0" presId="urn:microsoft.com/office/officeart/2005/8/layout/process2"/>
    <dgm:cxn modelId="{1C92D393-90B5-7645-B1A8-1A54D16BE802}" type="presParOf" srcId="{D735412E-0D13-E44A-A43D-F82D2AA4B35F}" destId="{1EE0A6CC-6912-1340-BD17-CE1AF6C02A71}" srcOrd="6" destOrd="0" presId="urn:microsoft.com/office/officeart/2005/8/layout/process2"/>
    <dgm:cxn modelId="{44690D0F-7D62-0548-BEAB-D8D864BF6EA2}" type="presParOf" srcId="{D735412E-0D13-E44A-A43D-F82D2AA4B35F}" destId="{DA364092-6E01-3342-8DDA-22D787673057}" srcOrd="7" destOrd="0" presId="urn:microsoft.com/office/officeart/2005/8/layout/process2"/>
    <dgm:cxn modelId="{52BE57D0-5D1F-6445-9931-A329AA4DCED4}" type="presParOf" srcId="{DA364092-6E01-3342-8DDA-22D787673057}" destId="{0BE8FB53-1652-5942-97B0-FB45D8019A2F}" srcOrd="0" destOrd="0" presId="urn:microsoft.com/office/officeart/2005/8/layout/process2"/>
    <dgm:cxn modelId="{2E94F7FE-2DAA-1A4C-A163-EDB3C0841234}" type="presParOf" srcId="{D735412E-0D13-E44A-A43D-F82D2AA4B35F}" destId="{7E5BCECF-27BA-914C-826D-C97B45F34A6B}" srcOrd="8" destOrd="0" presId="urn:microsoft.com/office/officeart/2005/8/layout/process2"/>
    <dgm:cxn modelId="{5A07BF57-5770-A04C-A0CA-92528AC5B7FF}" type="presParOf" srcId="{D735412E-0D13-E44A-A43D-F82D2AA4B35F}" destId="{F04C1238-9E62-E643-B277-D7A9A52DDBC1}" srcOrd="9" destOrd="0" presId="urn:microsoft.com/office/officeart/2005/8/layout/process2"/>
    <dgm:cxn modelId="{49E580AA-3C94-744B-8562-86E295017F17}" type="presParOf" srcId="{F04C1238-9E62-E643-B277-D7A9A52DDBC1}" destId="{3739E633-84A8-3243-9ED5-B56D01F9811E}" srcOrd="0" destOrd="0" presId="urn:microsoft.com/office/officeart/2005/8/layout/process2"/>
    <dgm:cxn modelId="{CD194217-52B3-D14D-8B52-7C17D65E415D}" type="presParOf" srcId="{D735412E-0D13-E44A-A43D-F82D2AA4B35F}" destId="{07491951-B170-A947-A540-F2DDE57CF378}" srcOrd="10" destOrd="0" presId="urn:microsoft.com/office/officeart/2005/8/layout/process2"/>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324CC3-395B-1044-B88D-DADF9A4BEB58}">
      <dsp:nvSpPr>
        <dsp:cNvPr id="0" name=""/>
        <dsp:cNvSpPr/>
      </dsp:nvSpPr>
      <dsp:spPr>
        <a:xfrm>
          <a:off x="3502" y="2107638"/>
          <a:ext cx="3664296" cy="1327556"/>
        </a:xfrm>
        <a:prstGeom prst="roundRect">
          <a:avLst>
            <a:gd name="adj" fmla="val 10000"/>
          </a:avLst>
        </a:prstGeom>
        <a:gradFill rotWithShape="0">
          <a:gsLst>
            <a:gs pos="0">
              <a:schemeClr val="accent1">
                <a:shade val="50000"/>
                <a:hueOff val="0"/>
                <a:satOff val="0"/>
                <a:lumOff val="0"/>
                <a:alphaOff val="0"/>
                <a:satMod val="103000"/>
                <a:lumMod val="102000"/>
                <a:tint val="94000"/>
              </a:schemeClr>
            </a:gs>
            <a:gs pos="50000">
              <a:schemeClr val="accent1">
                <a:shade val="50000"/>
                <a:hueOff val="0"/>
                <a:satOff val="0"/>
                <a:lumOff val="0"/>
                <a:alphaOff val="0"/>
                <a:satMod val="110000"/>
                <a:lumMod val="100000"/>
                <a:shade val="100000"/>
              </a:schemeClr>
            </a:gs>
            <a:gs pos="100000">
              <a:schemeClr val="accent1">
                <a:shade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b="1" kern="1200" dirty="0" smtClean="0"/>
            <a:t>Culture Independent Method</a:t>
          </a:r>
          <a:endParaRPr lang="en-US" sz="2600" b="1" kern="1200" dirty="0"/>
        </a:p>
      </dsp:txBody>
      <dsp:txXfrm>
        <a:off x="42385" y="2146521"/>
        <a:ext cx="3586530" cy="1249790"/>
      </dsp:txXfrm>
    </dsp:sp>
    <dsp:sp modelId="{CA9372F8-2E69-1E4D-9DDE-0544AA910864}">
      <dsp:nvSpPr>
        <dsp:cNvPr id="0" name=""/>
        <dsp:cNvSpPr/>
      </dsp:nvSpPr>
      <dsp:spPr>
        <a:xfrm rot="5400000">
          <a:off x="1755494" y="3479347"/>
          <a:ext cx="160312" cy="232320"/>
        </a:xfrm>
        <a:prstGeom prst="rightArrow">
          <a:avLst>
            <a:gd name="adj1" fmla="val 66700"/>
            <a:gd name="adj2" fmla="val 50000"/>
          </a:avLst>
        </a:prstGeom>
        <a:gradFill rotWithShape="0">
          <a:gsLst>
            <a:gs pos="0">
              <a:schemeClr val="accent1">
                <a:shade val="90000"/>
                <a:hueOff val="0"/>
                <a:satOff val="0"/>
                <a:lumOff val="0"/>
                <a:alphaOff val="0"/>
                <a:satMod val="103000"/>
                <a:lumMod val="102000"/>
                <a:tint val="94000"/>
              </a:schemeClr>
            </a:gs>
            <a:gs pos="50000">
              <a:schemeClr val="accent1">
                <a:shade val="90000"/>
                <a:hueOff val="0"/>
                <a:satOff val="0"/>
                <a:lumOff val="0"/>
                <a:alphaOff val="0"/>
                <a:satMod val="110000"/>
                <a:lumMod val="100000"/>
                <a:shade val="100000"/>
              </a:schemeClr>
            </a:gs>
            <a:gs pos="100000">
              <a:schemeClr val="accent1">
                <a:shade val="9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62FB9C47-CD65-F34D-A583-50271099192A}">
      <dsp:nvSpPr>
        <dsp:cNvPr id="0" name=""/>
        <dsp:cNvSpPr/>
      </dsp:nvSpPr>
      <dsp:spPr>
        <a:xfrm>
          <a:off x="3502" y="3755821"/>
          <a:ext cx="3664296" cy="1327556"/>
        </a:xfrm>
        <a:prstGeom prst="roundRect">
          <a:avLst>
            <a:gd name="adj" fmla="val 10000"/>
          </a:avLst>
        </a:prstGeom>
        <a:solidFill>
          <a:schemeClr val="accent1">
            <a:alpha val="90000"/>
            <a:tint val="55000"/>
            <a:hueOff val="0"/>
            <a:satOff val="0"/>
            <a:lumOff val="0"/>
            <a:alphaOff val="0"/>
          </a:schemeClr>
        </a:solidFill>
        <a:ln w="6350" cap="flat" cmpd="sng" algn="ctr">
          <a:solidFill>
            <a:schemeClr val="accent1">
              <a:alpha val="90000"/>
              <a:tint val="55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b="1" kern="1200" dirty="0" smtClean="0"/>
            <a:t>Metagenomic Analysis</a:t>
          </a:r>
          <a:endParaRPr lang="en-US" sz="2600" b="1" kern="1200" dirty="0"/>
        </a:p>
      </dsp:txBody>
      <dsp:txXfrm>
        <a:off x="42385" y="3794704"/>
        <a:ext cx="3586530" cy="1249790"/>
      </dsp:txXfrm>
    </dsp:sp>
    <dsp:sp modelId="{57B0F771-CD29-6C44-88D0-39BF5C670D9C}">
      <dsp:nvSpPr>
        <dsp:cNvPr id="0" name=""/>
        <dsp:cNvSpPr/>
      </dsp:nvSpPr>
      <dsp:spPr>
        <a:xfrm rot="5400000">
          <a:off x="1755494" y="5127530"/>
          <a:ext cx="160312" cy="232320"/>
        </a:xfrm>
        <a:prstGeom prst="rightArrow">
          <a:avLst>
            <a:gd name="adj1" fmla="val 66700"/>
            <a:gd name="adj2" fmla="val 50000"/>
          </a:avLst>
        </a:prstGeom>
        <a:gradFill rotWithShape="0">
          <a:gsLst>
            <a:gs pos="0">
              <a:schemeClr val="accent1">
                <a:shade val="90000"/>
                <a:hueOff val="175458"/>
                <a:satOff val="-1607"/>
                <a:lumOff val="13877"/>
                <a:alphaOff val="0"/>
                <a:satMod val="103000"/>
                <a:lumMod val="102000"/>
                <a:tint val="94000"/>
              </a:schemeClr>
            </a:gs>
            <a:gs pos="50000">
              <a:schemeClr val="accent1">
                <a:shade val="90000"/>
                <a:hueOff val="175458"/>
                <a:satOff val="-1607"/>
                <a:lumOff val="13877"/>
                <a:alphaOff val="0"/>
                <a:satMod val="110000"/>
                <a:lumMod val="100000"/>
                <a:shade val="100000"/>
              </a:schemeClr>
            </a:gs>
            <a:gs pos="100000">
              <a:schemeClr val="accent1">
                <a:shade val="90000"/>
                <a:hueOff val="175458"/>
                <a:satOff val="-1607"/>
                <a:lumOff val="13877"/>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A32C07F-23C2-4745-B235-27040DB75951}">
      <dsp:nvSpPr>
        <dsp:cNvPr id="0" name=""/>
        <dsp:cNvSpPr/>
      </dsp:nvSpPr>
      <dsp:spPr>
        <a:xfrm>
          <a:off x="3502" y="5404003"/>
          <a:ext cx="3664296" cy="1327556"/>
        </a:xfrm>
        <a:prstGeom prst="roundRect">
          <a:avLst>
            <a:gd name="adj" fmla="val 10000"/>
          </a:avLst>
        </a:prstGeom>
        <a:solidFill>
          <a:schemeClr val="accent1">
            <a:alpha val="90000"/>
            <a:tint val="55000"/>
            <a:hueOff val="0"/>
            <a:satOff val="0"/>
            <a:lumOff val="0"/>
            <a:alphaOff val="0"/>
          </a:schemeClr>
        </a:solidFill>
        <a:ln w="6350" cap="flat" cmpd="sng" algn="ctr">
          <a:solidFill>
            <a:schemeClr val="accent1">
              <a:alpha val="90000"/>
              <a:tint val="55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b="1" kern="1200" dirty="0" smtClean="0"/>
            <a:t>Species Identification</a:t>
          </a:r>
          <a:endParaRPr lang="en-US" sz="2600" b="1" kern="1200" dirty="0"/>
        </a:p>
      </dsp:txBody>
      <dsp:txXfrm>
        <a:off x="42385" y="5442886"/>
        <a:ext cx="3586530" cy="1249790"/>
      </dsp:txXfrm>
    </dsp:sp>
    <dsp:sp modelId="{BE62DF4E-138C-8E4B-9738-1E8CB7229A43}">
      <dsp:nvSpPr>
        <dsp:cNvPr id="0" name=""/>
        <dsp:cNvSpPr/>
      </dsp:nvSpPr>
      <dsp:spPr>
        <a:xfrm>
          <a:off x="4180800" y="2107638"/>
          <a:ext cx="3664296" cy="1327556"/>
        </a:xfrm>
        <a:prstGeom prst="roundRect">
          <a:avLst>
            <a:gd name="adj" fmla="val 10000"/>
          </a:avLst>
        </a:prstGeom>
        <a:solidFill>
          <a:schemeClr val="accent2"/>
        </a:solidFill>
        <a:ln w="12700" cap="flat" cmpd="sng" algn="ctr">
          <a:solidFill>
            <a:schemeClr val="accent2">
              <a:shade val="50000"/>
            </a:schemeClr>
          </a:solidFill>
          <a:prstDash val="solid"/>
          <a:miter lim="800000"/>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b="1" kern="1200" dirty="0" smtClean="0"/>
            <a:t>Culture Dependent Method</a:t>
          </a:r>
          <a:endParaRPr lang="en-US" sz="2600" b="1" kern="1200" dirty="0"/>
        </a:p>
      </dsp:txBody>
      <dsp:txXfrm>
        <a:off x="4219683" y="2146521"/>
        <a:ext cx="3586530" cy="1249790"/>
      </dsp:txXfrm>
    </dsp:sp>
    <dsp:sp modelId="{3F2D1DAA-E748-374C-BC15-474195525B17}">
      <dsp:nvSpPr>
        <dsp:cNvPr id="0" name=""/>
        <dsp:cNvSpPr/>
      </dsp:nvSpPr>
      <dsp:spPr>
        <a:xfrm rot="5400000">
          <a:off x="5932792" y="3479347"/>
          <a:ext cx="160312" cy="232320"/>
        </a:xfrm>
        <a:prstGeom prst="rightArrow">
          <a:avLst>
            <a:gd name="adj1" fmla="val 66700"/>
            <a:gd name="adj2" fmla="val 50000"/>
          </a:avLst>
        </a:prstGeom>
        <a:gradFill rotWithShape="0">
          <a:gsLst>
            <a:gs pos="0">
              <a:schemeClr val="accent1">
                <a:shade val="90000"/>
                <a:hueOff val="350915"/>
                <a:satOff val="-3215"/>
                <a:lumOff val="27754"/>
                <a:alphaOff val="0"/>
                <a:satMod val="103000"/>
                <a:lumMod val="102000"/>
                <a:tint val="94000"/>
              </a:schemeClr>
            </a:gs>
            <a:gs pos="50000">
              <a:schemeClr val="accent1">
                <a:shade val="90000"/>
                <a:hueOff val="350915"/>
                <a:satOff val="-3215"/>
                <a:lumOff val="27754"/>
                <a:alphaOff val="0"/>
                <a:satMod val="110000"/>
                <a:lumMod val="100000"/>
                <a:shade val="100000"/>
              </a:schemeClr>
            </a:gs>
            <a:gs pos="100000">
              <a:schemeClr val="accent1">
                <a:shade val="90000"/>
                <a:hueOff val="350915"/>
                <a:satOff val="-3215"/>
                <a:lumOff val="2775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1D19B67F-D004-5842-B1F0-EAB0DDC42FE3}">
      <dsp:nvSpPr>
        <dsp:cNvPr id="0" name=""/>
        <dsp:cNvSpPr/>
      </dsp:nvSpPr>
      <dsp:spPr>
        <a:xfrm>
          <a:off x="4180800" y="3755821"/>
          <a:ext cx="3664296" cy="1327556"/>
        </a:xfrm>
        <a:prstGeom prst="roundRect">
          <a:avLst>
            <a:gd name="adj" fmla="val 10000"/>
          </a:avLst>
        </a:prstGeom>
        <a:solidFill>
          <a:schemeClr val="accent2"/>
        </a:solidFill>
        <a:ln w="12700" cap="flat" cmpd="sng" algn="ctr">
          <a:solidFill>
            <a:schemeClr val="accent2">
              <a:shade val="50000"/>
            </a:schemeClr>
          </a:solidFill>
          <a:prstDash val="solid"/>
          <a:miter lim="800000"/>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b="1" kern="1200" dirty="0" smtClean="0"/>
            <a:t>Two Distinct Morphotypes</a:t>
          </a:r>
          <a:endParaRPr lang="en-US" sz="2600" b="1" kern="1200" dirty="0"/>
        </a:p>
      </dsp:txBody>
      <dsp:txXfrm>
        <a:off x="4219683" y="3794704"/>
        <a:ext cx="3586530" cy="1249790"/>
      </dsp:txXfrm>
    </dsp:sp>
    <dsp:sp modelId="{BC2EEC1B-36BF-7F4B-B0EA-80A451BB6218}">
      <dsp:nvSpPr>
        <dsp:cNvPr id="0" name=""/>
        <dsp:cNvSpPr/>
      </dsp:nvSpPr>
      <dsp:spPr>
        <a:xfrm rot="5400000">
          <a:off x="5932792" y="5127530"/>
          <a:ext cx="160312" cy="232320"/>
        </a:xfrm>
        <a:prstGeom prst="rightArrow">
          <a:avLst>
            <a:gd name="adj1" fmla="val 66700"/>
            <a:gd name="adj2" fmla="val 50000"/>
          </a:avLst>
        </a:prstGeom>
        <a:gradFill rotWithShape="0">
          <a:gsLst>
            <a:gs pos="0">
              <a:schemeClr val="accent1">
                <a:shade val="90000"/>
                <a:hueOff val="175458"/>
                <a:satOff val="-1607"/>
                <a:lumOff val="13877"/>
                <a:alphaOff val="0"/>
                <a:satMod val="103000"/>
                <a:lumMod val="102000"/>
                <a:tint val="94000"/>
              </a:schemeClr>
            </a:gs>
            <a:gs pos="50000">
              <a:schemeClr val="accent1">
                <a:shade val="90000"/>
                <a:hueOff val="175458"/>
                <a:satOff val="-1607"/>
                <a:lumOff val="13877"/>
                <a:alphaOff val="0"/>
                <a:satMod val="110000"/>
                <a:lumMod val="100000"/>
                <a:shade val="100000"/>
              </a:schemeClr>
            </a:gs>
            <a:gs pos="100000">
              <a:schemeClr val="accent1">
                <a:shade val="90000"/>
                <a:hueOff val="175458"/>
                <a:satOff val="-1607"/>
                <a:lumOff val="13877"/>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A3DF5C9B-B931-EE46-B186-E133B37285D1}">
      <dsp:nvSpPr>
        <dsp:cNvPr id="0" name=""/>
        <dsp:cNvSpPr/>
      </dsp:nvSpPr>
      <dsp:spPr>
        <a:xfrm>
          <a:off x="4180800" y="5404003"/>
          <a:ext cx="3664296" cy="1327556"/>
        </a:xfrm>
        <a:prstGeom prst="roundRect">
          <a:avLst>
            <a:gd name="adj" fmla="val 10000"/>
          </a:avLst>
        </a:prstGeom>
        <a:solidFill>
          <a:schemeClr val="accent2"/>
        </a:solidFill>
        <a:ln w="12700" cap="flat" cmpd="sng" algn="ctr">
          <a:solidFill>
            <a:schemeClr val="accent2">
              <a:shade val="50000"/>
            </a:schemeClr>
          </a:solidFill>
          <a:prstDash val="solid"/>
          <a:miter lim="800000"/>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b="1" kern="1200" dirty="0" smtClean="0"/>
            <a:t>Microscopy</a:t>
          </a:r>
          <a:endParaRPr lang="en-US" sz="2600" b="1" kern="1200" dirty="0"/>
        </a:p>
      </dsp:txBody>
      <dsp:txXfrm>
        <a:off x="4219683" y="5442886"/>
        <a:ext cx="3586530" cy="12497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46E92F-5F0C-504E-BC30-4F01C1D6B59D}">
      <dsp:nvSpPr>
        <dsp:cNvPr id="0" name=""/>
        <dsp:cNvSpPr/>
      </dsp:nvSpPr>
      <dsp:spPr>
        <a:xfrm>
          <a:off x="0" y="0"/>
          <a:ext cx="4719786" cy="1981200"/>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98120" tIns="198120" rIns="198120" bIns="198120" numCol="1" spcCol="1270" anchor="ctr" anchorCtr="0">
          <a:noAutofit/>
        </a:bodyPr>
        <a:lstStyle/>
        <a:p>
          <a:pPr lvl="0" algn="ctr" defTabSz="2311400">
            <a:lnSpc>
              <a:spcPct val="90000"/>
            </a:lnSpc>
            <a:spcBef>
              <a:spcPct val="0"/>
            </a:spcBef>
            <a:spcAft>
              <a:spcPct val="35000"/>
            </a:spcAft>
          </a:pPr>
          <a:r>
            <a:rPr lang="en-US" sz="5200" kern="1200" dirty="0" smtClean="0"/>
            <a:t>Stock Kefir Culture</a:t>
          </a:r>
          <a:endParaRPr lang="en-US" sz="5200" kern="1200" dirty="0"/>
        </a:p>
      </dsp:txBody>
      <dsp:txXfrm>
        <a:off x="58027" y="58027"/>
        <a:ext cx="4603732" cy="18651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4D1921-AE30-5D4A-A88D-834D4BCA3651}">
      <dsp:nvSpPr>
        <dsp:cNvPr id="0" name=""/>
        <dsp:cNvSpPr/>
      </dsp:nvSpPr>
      <dsp:spPr>
        <a:xfrm>
          <a:off x="1592158" y="5342"/>
          <a:ext cx="2849703" cy="158316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Gel excision</a:t>
          </a:r>
          <a:endParaRPr lang="en-US" sz="3000" kern="1200" dirty="0"/>
        </a:p>
      </dsp:txBody>
      <dsp:txXfrm>
        <a:off x="1638527" y="51711"/>
        <a:ext cx="2756965" cy="1490430"/>
      </dsp:txXfrm>
    </dsp:sp>
    <dsp:sp modelId="{8266C58F-2979-4548-B743-71AA0AACB1BF}">
      <dsp:nvSpPr>
        <dsp:cNvPr id="0" name=""/>
        <dsp:cNvSpPr/>
      </dsp:nvSpPr>
      <dsp:spPr>
        <a:xfrm rot="5400000">
          <a:off x="2720166" y="1628090"/>
          <a:ext cx="593688" cy="712425"/>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kern="1200"/>
        </a:p>
      </dsp:txBody>
      <dsp:txXfrm rot="-5400000">
        <a:off x="2803283" y="1687458"/>
        <a:ext cx="427455" cy="415582"/>
      </dsp:txXfrm>
    </dsp:sp>
    <dsp:sp modelId="{3EA43F06-823A-8848-BED2-BE6923473C57}">
      <dsp:nvSpPr>
        <dsp:cNvPr id="0" name=""/>
        <dsp:cNvSpPr/>
      </dsp:nvSpPr>
      <dsp:spPr>
        <a:xfrm>
          <a:off x="1592158" y="2380095"/>
          <a:ext cx="2849703" cy="158316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Transform into competent </a:t>
          </a:r>
          <a:r>
            <a:rPr lang="en-US" sz="3000" i="1" kern="1200" dirty="0" smtClean="0"/>
            <a:t>E. coli</a:t>
          </a:r>
          <a:endParaRPr lang="en-US" sz="3000" i="1" kern="1200" dirty="0"/>
        </a:p>
      </dsp:txBody>
      <dsp:txXfrm>
        <a:off x="1638527" y="2426464"/>
        <a:ext cx="2756965" cy="1490430"/>
      </dsp:txXfrm>
    </dsp:sp>
    <dsp:sp modelId="{3EACC9F0-C3A8-D54A-9423-AC55255B5C62}">
      <dsp:nvSpPr>
        <dsp:cNvPr id="0" name=""/>
        <dsp:cNvSpPr/>
      </dsp:nvSpPr>
      <dsp:spPr>
        <a:xfrm rot="5400000">
          <a:off x="2720166" y="4002843"/>
          <a:ext cx="593688" cy="712425"/>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kern="1200"/>
        </a:p>
      </dsp:txBody>
      <dsp:txXfrm rot="-5400000">
        <a:off x="2803283" y="4062211"/>
        <a:ext cx="427455" cy="415582"/>
      </dsp:txXfrm>
    </dsp:sp>
    <dsp:sp modelId="{BDE7D82A-7135-8F4C-ADAE-A6E8C6F80C7E}">
      <dsp:nvSpPr>
        <dsp:cNvPr id="0" name=""/>
        <dsp:cNvSpPr/>
      </dsp:nvSpPr>
      <dsp:spPr>
        <a:xfrm>
          <a:off x="1592158" y="4754848"/>
          <a:ext cx="2849703" cy="158316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Culture in super ampicillin plate by streaking</a:t>
          </a:r>
          <a:endParaRPr lang="en-US" sz="3000" kern="1200" dirty="0"/>
        </a:p>
      </dsp:txBody>
      <dsp:txXfrm>
        <a:off x="1638527" y="4801217"/>
        <a:ext cx="2756965" cy="1490430"/>
      </dsp:txXfrm>
    </dsp:sp>
    <dsp:sp modelId="{91222E87-75ED-5649-84B8-D3AD96208CD2}">
      <dsp:nvSpPr>
        <dsp:cNvPr id="0" name=""/>
        <dsp:cNvSpPr/>
      </dsp:nvSpPr>
      <dsp:spPr>
        <a:xfrm rot="5400000">
          <a:off x="2720166" y="6377596"/>
          <a:ext cx="593688" cy="712425"/>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kern="1200"/>
        </a:p>
      </dsp:txBody>
      <dsp:txXfrm rot="-5400000">
        <a:off x="2803283" y="6436964"/>
        <a:ext cx="427455" cy="415582"/>
      </dsp:txXfrm>
    </dsp:sp>
    <dsp:sp modelId="{1EE0A6CC-6912-1340-BD17-CE1AF6C02A71}">
      <dsp:nvSpPr>
        <dsp:cNvPr id="0" name=""/>
        <dsp:cNvSpPr/>
      </dsp:nvSpPr>
      <dsp:spPr>
        <a:xfrm>
          <a:off x="1592158" y="7129601"/>
          <a:ext cx="2849703" cy="158316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Colony picking</a:t>
          </a:r>
          <a:endParaRPr lang="en-US" sz="3000" kern="1200" dirty="0"/>
        </a:p>
      </dsp:txBody>
      <dsp:txXfrm>
        <a:off x="1638527" y="7175970"/>
        <a:ext cx="2756965" cy="1490430"/>
      </dsp:txXfrm>
    </dsp:sp>
    <dsp:sp modelId="{DA364092-6E01-3342-8DDA-22D787673057}">
      <dsp:nvSpPr>
        <dsp:cNvPr id="0" name=""/>
        <dsp:cNvSpPr/>
      </dsp:nvSpPr>
      <dsp:spPr>
        <a:xfrm rot="5400000">
          <a:off x="2720166" y="8752349"/>
          <a:ext cx="593688" cy="712425"/>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kern="1200"/>
        </a:p>
      </dsp:txBody>
      <dsp:txXfrm rot="-5400000">
        <a:off x="2803283" y="8811717"/>
        <a:ext cx="427455" cy="415582"/>
      </dsp:txXfrm>
    </dsp:sp>
    <dsp:sp modelId="{7E5BCECF-27BA-914C-826D-C97B45F34A6B}">
      <dsp:nvSpPr>
        <dsp:cNvPr id="0" name=""/>
        <dsp:cNvSpPr/>
      </dsp:nvSpPr>
      <dsp:spPr>
        <a:xfrm>
          <a:off x="1592158" y="9504354"/>
          <a:ext cx="2849703" cy="158316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Plasmid purification</a:t>
          </a:r>
          <a:endParaRPr lang="en-US" sz="3000" kern="1200" dirty="0"/>
        </a:p>
      </dsp:txBody>
      <dsp:txXfrm>
        <a:off x="1638527" y="9550723"/>
        <a:ext cx="2756965" cy="1490430"/>
      </dsp:txXfrm>
    </dsp:sp>
    <dsp:sp modelId="{F04C1238-9E62-E643-B277-D7A9A52DDBC1}">
      <dsp:nvSpPr>
        <dsp:cNvPr id="0" name=""/>
        <dsp:cNvSpPr/>
      </dsp:nvSpPr>
      <dsp:spPr>
        <a:xfrm rot="5400000">
          <a:off x="2720166" y="11127102"/>
          <a:ext cx="593688" cy="712425"/>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kern="1200"/>
        </a:p>
      </dsp:txBody>
      <dsp:txXfrm rot="-5400000">
        <a:off x="2803283" y="11186470"/>
        <a:ext cx="427455" cy="415582"/>
      </dsp:txXfrm>
    </dsp:sp>
    <dsp:sp modelId="{07491951-B170-A947-A540-F2DDE57CF378}">
      <dsp:nvSpPr>
        <dsp:cNvPr id="0" name=""/>
        <dsp:cNvSpPr/>
      </dsp:nvSpPr>
      <dsp:spPr>
        <a:xfrm>
          <a:off x="1592158" y="11879107"/>
          <a:ext cx="2849703" cy="158316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Sequencing</a:t>
          </a:r>
          <a:endParaRPr lang="en-US" sz="3000" kern="1200" dirty="0"/>
        </a:p>
      </dsp:txBody>
      <dsp:txXfrm>
        <a:off x="1638527" y="11925476"/>
        <a:ext cx="2756965" cy="1490430"/>
      </dsp:txXfrm>
    </dsp:sp>
  </dsp:spTree>
</dsp:drawing>
</file>

<file path=ppt/diagrams/layout1.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486400" y="6285233"/>
            <a:ext cx="32918400" cy="13370560"/>
          </a:xfrm>
        </p:spPr>
        <p:txBody>
          <a:bodyPr anchor="b"/>
          <a:lstStyle>
            <a:lvl1pPr algn="ctr">
              <a:defRPr sz="21600"/>
            </a:lvl1pPr>
          </a:lstStyle>
          <a:p>
            <a:r>
              <a:rPr lang="en-US" smtClean="0"/>
              <a:t>Click to edit Master title style</a:t>
            </a:r>
            <a:endParaRPr lang="en-US"/>
          </a:p>
        </p:txBody>
      </p:sp>
      <p:sp>
        <p:nvSpPr>
          <p:cNvPr id="3" name="Subtitle 2"/>
          <p:cNvSpPr>
            <a:spLocks noGrp="1"/>
          </p:cNvSpPr>
          <p:nvPr>
            <p:ph type="subTitle" idx="1"/>
          </p:nvPr>
        </p:nvSpPr>
        <p:spPr>
          <a:xfrm>
            <a:off x="5486400" y="20171413"/>
            <a:ext cx="32918400" cy="9272267"/>
          </a:xfrm>
        </p:spPr>
        <p:txBody>
          <a:bodyPr/>
          <a:lstStyle>
            <a:lvl1pPr marL="0" indent="0" algn="ctr">
              <a:buNone/>
              <a:defRPr sz="8640"/>
            </a:lvl1pPr>
            <a:lvl2pPr marL="1645920" indent="0" algn="ctr">
              <a:buNone/>
              <a:defRPr sz="7200"/>
            </a:lvl2pPr>
            <a:lvl3pPr marL="3291840" indent="0" algn="ctr">
              <a:buNone/>
              <a:defRPr sz="6480"/>
            </a:lvl3pPr>
            <a:lvl4pPr marL="4937760" indent="0" algn="ctr">
              <a:buNone/>
              <a:defRPr sz="5760"/>
            </a:lvl4pPr>
            <a:lvl5pPr marL="6583680" indent="0" algn="ctr">
              <a:buNone/>
              <a:defRPr sz="5760"/>
            </a:lvl5pPr>
            <a:lvl6pPr marL="8229600" indent="0" algn="ctr">
              <a:buNone/>
              <a:defRPr sz="5760"/>
            </a:lvl6pPr>
            <a:lvl7pPr marL="9875520" indent="0" algn="ctr">
              <a:buNone/>
              <a:defRPr sz="5760"/>
            </a:lvl7pPr>
            <a:lvl8pPr marL="11521440" indent="0" algn="ctr">
              <a:buNone/>
              <a:defRPr sz="5760"/>
            </a:lvl8pPr>
            <a:lvl9pPr marL="13167360" indent="0" algn="ctr">
              <a:buNone/>
              <a:defRPr sz="576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3928584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1294605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409640" y="2044700"/>
            <a:ext cx="9464040" cy="3254629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17520" y="2044700"/>
            <a:ext cx="27843480" cy="3254629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3904060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31598891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994660" y="9574536"/>
            <a:ext cx="37856160" cy="15975327"/>
          </a:xfrm>
        </p:spPr>
        <p:txBody>
          <a:bodyPr anchor="b"/>
          <a:lstStyle>
            <a:lvl1pPr>
              <a:defRPr sz="21600"/>
            </a:lvl1pPr>
          </a:lstStyle>
          <a:p>
            <a:r>
              <a:rPr lang="en-US" smtClean="0"/>
              <a:t>Click to edit Master title style</a:t>
            </a:r>
            <a:endParaRPr lang="en-US"/>
          </a:p>
        </p:txBody>
      </p:sp>
      <p:sp>
        <p:nvSpPr>
          <p:cNvPr id="3" name="Text Placeholder 2"/>
          <p:cNvSpPr>
            <a:spLocks noGrp="1"/>
          </p:cNvSpPr>
          <p:nvPr>
            <p:ph type="body" idx="1"/>
          </p:nvPr>
        </p:nvSpPr>
        <p:spPr>
          <a:xfrm>
            <a:off x="2994660" y="25700996"/>
            <a:ext cx="37856160" cy="8401047"/>
          </a:xfrm>
        </p:spPr>
        <p:txBody>
          <a:bodyPr/>
          <a:lstStyle>
            <a:lvl1pPr marL="0" indent="0">
              <a:buNone/>
              <a:defRPr sz="8640">
                <a:solidFill>
                  <a:schemeClr val="tx1">
                    <a:tint val="75000"/>
                  </a:schemeClr>
                </a:solidFill>
              </a:defRPr>
            </a:lvl1pPr>
            <a:lvl2pPr marL="1645920" indent="0">
              <a:buNone/>
              <a:defRPr sz="7200">
                <a:solidFill>
                  <a:schemeClr val="tx1">
                    <a:tint val="75000"/>
                  </a:schemeClr>
                </a:solidFill>
              </a:defRPr>
            </a:lvl2pPr>
            <a:lvl3pPr marL="3291840" indent="0">
              <a:buNone/>
              <a:defRPr sz="6480">
                <a:solidFill>
                  <a:schemeClr val="tx1">
                    <a:tint val="75000"/>
                  </a:schemeClr>
                </a:solidFill>
              </a:defRPr>
            </a:lvl3pPr>
            <a:lvl4pPr marL="4937760" indent="0">
              <a:buNone/>
              <a:defRPr sz="5760">
                <a:solidFill>
                  <a:schemeClr val="tx1">
                    <a:tint val="75000"/>
                  </a:schemeClr>
                </a:solidFill>
              </a:defRPr>
            </a:lvl4pPr>
            <a:lvl5pPr marL="6583680" indent="0">
              <a:buNone/>
              <a:defRPr sz="5760">
                <a:solidFill>
                  <a:schemeClr val="tx1">
                    <a:tint val="75000"/>
                  </a:schemeClr>
                </a:solidFill>
              </a:defRPr>
            </a:lvl5pPr>
            <a:lvl6pPr marL="8229600" indent="0">
              <a:buNone/>
              <a:defRPr sz="5760">
                <a:solidFill>
                  <a:schemeClr val="tx1">
                    <a:tint val="75000"/>
                  </a:schemeClr>
                </a:solidFill>
              </a:defRPr>
            </a:lvl6pPr>
            <a:lvl7pPr marL="9875520" indent="0">
              <a:buNone/>
              <a:defRPr sz="5760">
                <a:solidFill>
                  <a:schemeClr val="tx1">
                    <a:tint val="75000"/>
                  </a:schemeClr>
                </a:solidFill>
              </a:defRPr>
            </a:lvl7pPr>
            <a:lvl8pPr marL="11521440" indent="0">
              <a:buNone/>
              <a:defRPr sz="5760">
                <a:solidFill>
                  <a:schemeClr val="tx1">
                    <a:tint val="75000"/>
                  </a:schemeClr>
                </a:solidFill>
              </a:defRPr>
            </a:lvl8pPr>
            <a:lvl9pPr marL="13167360" indent="0">
              <a:buNone/>
              <a:defRPr sz="576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5C253B7-7725-45E2-85A7-ECFFAB05BAA7}" type="datetimeFigureOut">
              <a:rPr lang="en-US" smtClean="0"/>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3733587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17520" y="10223500"/>
            <a:ext cx="18653760" cy="2436749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2219920" y="10223500"/>
            <a:ext cx="18653760" cy="2436749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5C253B7-7725-45E2-85A7-ECFFAB05BAA7}" type="datetimeFigureOut">
              <a:rPr lang="en-US" smtClean="0"/>
              <a:t>4/24/2014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404835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23237" y="2044703"/>
            <a:ext cx="37856160" cy="742315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3023239" y="9414513"/>
            <a:ext cx="18568033" cy="461390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smtClean="0"/>
              <a:t>Click to edit Master text styles</a:t>
            </a:r>
          </a:p>
        </p:txBody>
      </p:sp>
      <p:sp>
        <p:nvSpPr>
          <p:cNvPr id="4" name="Content Placeholder 3"/>
          <p:cNvSpPr>
            <a:spLocks noGrp="1"/>
          </p:cNvSpPr>
          <p:nvPr>
            <p:ph sz="half" idx="2"/>
          </p:nvPr>
        </p:nvSpPr>
        <p:spPr>
          <a:xfrm>
            <a:off x="3023239" y="14028420"/>
            <a:ext cx="18568033" cy="2063369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2219920" y="9414513"/>
            <a:ext cx="18659477" cy="461390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smtClean="0"/>
              <a:t>Click to edit Master text styles</a:t>
            </a:r>
          </a:p>
        </p:txBody>
      </p:sp>
      <p:sp>
        <p:nvSpPr>
          <p:cNvPr id="6" name="Content Placeholder 5"/>
          <p:cNvSpPr>
            <a:spLocks noGrp="1"/>
          </p:cNvSpPr>
          <p:nvPr>
            <p:ph sz="quarter" idx="4"/>
          </p:nvPr>
        </p:nvSpPr>
        <p:spPr>
          <a:xfrm>
            <a:off x="22219920" y="14028420"/>
            <a:ext cx="18659477" cy="2063369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5C253B7-7725-45E2-85A7-ECFFAB05BAA7}" type="datetimeFigureOut">
              <a:rPr lang="en-US" smtClean="0"/>
              <a:t>4/24/2014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886109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C253B7-7725-45E2-85A7-ECFFAB05BAA7}" type="datetimeFigureOut">
              <a:rPr lang="en-US" smtClean="0"/>
              <a:t>4/24/2014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3105069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C253B7-7725-45E2-85A7-ECFFAB05BAA7}" type="datetimeFigureOut">
              <a:rPr lang="en-US" smtClean="0"/>
              <a:t>4/24/2014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40275832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23239" y="2560320"/>
            <a:ext cx="14156053" cy="8961120"/>
          </a:xfrm>
        </p:spPr>
        <p:txBody>
          <a:bodyPr anchor="b"/>
          <a:lstStyle>
            <a:lvl1pPr>
              <a:defRPr sz="11520"/>
            </a:lvl1pPr>
          </a:lstStyle>
          <a:p>
            <a:r>
              <a:rPr lang="en-US" smtClean="0"/>
              <a:t>Click to edit Master title style</a:t>
            </a:r>
            <a:endParaRPr lang="en-US"/>
          </a:p>
        </p:txBody>
      </p:sp>
      <p:sp>
        <p:nvSpPr>
          <p:cNvPr id="3" name="Content Placeholder 2"/>
          <p:cNvSpPr>
            <a:spLocks noGrp="1"/>
          </p:cNvSpPr>
          <p:nvPr>
            <p:ph idx="1"/>
          </p:nvPr>
        </p:nvSpPr>
        <p:spPr>
          <a:xfrm>
            <a:off x="18659477" y="5529583"/>
            <a:ext cx="22219920" cy="27292300"/>
          </a:xfrm>
        </p:spPr>
        <p:txBody>
          <a:bodyPr/>
          <a:lstStyle>
            <a:lvl1pPr>
              <a:defRPr sz="11520"/>
            </a:lvl1pPr>
            <a:lvl2pPr>
              <a:defRPr sz="10080"/>
            </a:lvl2pPr>
            <a:lvl3pPr>
              <a:defRPr sz="8640"/>
            </a:lvl3pPr>
            <a:lvl4pPr>
              <a:defRPr sz="7200"/>
            </a:lvl4pPr>
            <a:lvl5pPr>
              <a:defRPr sz="7200"/>
            </a:lvl5pPr>
            <a:lvl6pPr>
              <a:defRPr sz="7200"/>
            </a:lvl6pPr>
            <a:lvl7pPr>
              <a:defRPr sz="7200"/>
            </a:lvl7pPr>
            <a:lvl8pPr>
              <a:defRPr sz="7200"/>
            </a:lvl8pPr>
            <a:lvl9pPr>
              <a:defRPr sz="7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023239" y="11521440"/>
            <a:ext cx="14156053" cy="2134489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C253B7-7725-45E2-85A7-ECFFAB05BAA7}" type="datetimeFigureOut">
              <a:rPr lang="en-US" smtClean="0"/>
              <a:t>4/24/2014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41013848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23239" y="2560320"/>
            <a:ext cx="14156053" cy="8961120"/>
          </a:xfrm>
        </p:spPr>
        <p:txBody>
          <a:bodyPr anchor="b"/>
          <a:lstStyle>
            <a:lvl1pPr>
              <a:defRPr sz="11520"/>
            </a:lvl1pPr>
          </a:lstStyle>
          <a:p>
            <a:r>
              <a:rPr lang="en-US" smtClean="0"/>
              <a:t>Click to edit Master title style</a:t>
            </a:r>
            <a:endParaRPr lang="en-US"/>
          </a:p>
        </p:txBody>
      </p:sp>
      <p:sp>
        <p:nvSpPr>
          <p:cNvPr id="3" name="Picture Placeholder 2"/>
          <p:cNvSpPr>
            <a:spLocks noGrp="1"/>
          </p:cNvSpPr>
          <p:nvPr>
            <p:ph type="pic" idx="1"/>
          </p:nvPr>
        </p:nvSpPr>
        <p:spPr>
          <a:xfrm>
            <a:off x="18659477" y="5529583"/>
            <a:ext cx="22219920" cy="27292300"/>
          </a:xfrm>
        </p:spPr>
        <p:txBody>
          <a:bodyPr/>
          <a:lstStyle>
            <a:lvl1pPr marL="0" indent="0">
              <a:buNone/>
              <a:defRPr sz="11520"/>
            </a:lvl1pPr>
            <a:lvl2pPr marL="1645920" indent="0">
              <a:buNone/>
              <a:defRPr sz="10080"/>
            </a:lvl2pPr>
            <a:lvl3pPr marL="3291840" indent="0">
              <a:buNone/>
              <a:defRPr sz="864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endParaRPr lang="en-US"/>
          </a:p>
        </p:txBody>
      </p:sp>
      <p:sp>
        <p:nvSpPr>
          <p:cNvPr id="4" name="Text Placeholder 3"/>
          <p:cNvSpPr>
            <a:spLocks noGrp="1"/>
          </p:cNvSpPr>
          <p:nvPr>
            <p:ph type="body" sz="half" idx="2"/>
          </p:nvPr>
        </p:nvSpPr>
        <p:spPr>
          <a:xfrm>
            <a:off x="3023239" y="11521440"/>
            <a:ext cx="14156053" cy="2134489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C253B7-7725-45E2-85A7-ECFFAB05BAA7}" type="datetimeFigureOut">
              <a:rPr lang="en-US" smtClean="0"/>
              <a:t>4/24/2014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619347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17520" y="2044703"/>
            <a:ext cx="37856160" cy="742315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017520" y="10223500"/>
            <a:ext cx="37856160" cy="2436749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017520" y="35595563"/>
            <a:ext cx="9875520" cy="2044700"/>
          </a:xfrm>
          <a:prstGeom prst="rect">
            <a:avLst/>
          </a:prstGeom>
        </p:spPr>
        <p:txBody>
          <a:bodyPr vert="horz" lIns="91440" tIns="45720" rIns="91440" bIns="45720" rtlCol="0" anchor="ctr"/>
          <a:lstStyle>
            <a:lvl1pPr algn="l">
              <a:defRPr sz="4320">
                <a:solidFill>
                  <a:schemeClr val="tx1">
                    <a:tint val="75000"/>
                  </a:schemeClr>
                </a:solidFill>
              </a:defRPr>
            </a:lvl1pPr>
          </a:lstStyle>
          <a:p>
            <a:fld id="{85C253B7-7725-45E2-85A7-ECFFAB05BAA7}" type="datetimeFigureOut">
              <a:rPr lang="en-US" smtClean="0"/>
              <a:t>4/24/2014</a:t>
            </a:fld>
            <a:endParaRPr lang="en-US"/>
          </a:p>
        </p:txBody>
      </p:sp>
      <p:sp>
        <p:nvSpPr>
          <p:cNvPr id="5" name="Footer Placeholder 4"/>
          <p:cNvSpPr>
            <a:spLocks noGrp="1"/>
          </p:cNvSpPr>
          <p:nvPr>
            <p:ph type="ftr" sz="quarter" idx="3"/>
          </p:nvPr>
        </p:nvSpPr>
        <p:spPr>
          <a:xfrm>
            <a:off x="14538960" y="35595563"/>
            <a:ext cx="14813280" cy="20447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0998160" y="35595563"/>
            <a:ext cx="9875520" cy="2044700"/>
          </a:xfrm>
          <a:prstGeom prst="rect">
            <a:avLst/>
          </a:prstGeom>
        </p:spPr>
        <p:txBody>
          <a:bodyPr vert="horz" lIns="91440" tIns="45720" rIns="91440" bIns="45720" rtlCol="0" anchor="ctr"/>
          <a:lstStyle>
            <a:lvl1pPr algn="r">
              <a:defRPr sz="4320">
                <a:solidFill>
                  <a:schemeClr val="tx1">
                    <a:tint val="75000"/>
                  </a:schemeClr>
                </a:solidFill>
              </a:defRPr>
            </a:lvl1pPr>
          </a:lstStyle>
          <a:p>
            <a:fld id="{07DCDF07-851C-4DD2-BDF8-692F7B755055}" type="slidenum">
              <a:rPr lang="en-US" smtClean="0"/>
              <a:t>‹#›</a:t>
            </a:fld>
            <a:endParaRPr lang="en-US"/>
          </a:p>
        </p:txBody>
      </p:sp>
    </p:spTree>
    <p:extLst>
      <p:ext uri="{BB962C8B-B14F-4D97-AF65-F5344CB8AC3E}">
        <p14:creationId xmlns:p14="http://schemas.microsoft.com/office/powerpoint/2010/main" val="675212515"/>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jpg"/><Relationship Id="rId13" Type="http://schemas.openxmlformats.org/officeDocument/2006/relationships/diagramData" Target="../diagrams/data2.xml"/><Relationship Id="rId18" Type="http://schemas.openxmlformats.org/officeDocument/2006/relationships/diagramData" Target="../diagrams/data3.xml"/><Relationship Id="rId26" Type="http://schemas.openxmlformats.org/officeDocument/2006/relationships/image" Target="../media/image9.jpg"/><Relationship Id="rId3" Type="http://schemas.openxmlformats.org/officeDocument/2006/relationships/diagramLayout" Target="../diagrams/layout1.xml"/><Relationship Id="rId21" Type="http://schemas.openxmlformats.org/officeDocument/2006/relationships/diagramColors" Target="../diagrams/colors3.xml"/><Relationship Id="rId7" Type="http://schemas.openxmlformats.org/officeDocument/2006/relationships/image" Target="../media/image1.jpeg"/><Relationship Id="rId12" Type="http://schemas.openxmlformats.org/officeDocument/2006/relationships/image" Target="../media/image5.jpg"/><Relationship Id="rId17" Type="http://schemas.microsoft.com/office/2007/relationships/diagramDrawing" Target="../diagrams/drawing2.xml"/><Relationship Id="rId25" Type="http://schemas.openxmlformats.org/officeDocument/2006/relationships/image" Target="../media/image8.jpg"/><Relationship Id="rId2" Type="http://schemas.openxmlformats.org/officeDocument/2006/relationships/diagramData" Target="../diagrams/data1.xml"/><Relationship Id="rId16" Type="http://schemas.openxmlformats.org/officeDocument/2006/relationships/diagramColors" Target="../diagrams/colors2.xml"/><Relationship Id="rId20" Type="http://schemas.openxmlformats.org/officeDocument/2006/relationships/diagramQuickStyle" Target="../diagrams/quickStyle3.xml"/><Relationship Id="rId1" Type="http://schemas.openxmlformats.org/officeDocument/2006/relationships/slideLayout" Target="../slideLayouts/slideLayout1.xml"/><Relationship Id="rId6" Type="http://schemas.microsoft.com/office/2007/relationships/diagramDrawing" Target="../diagrams/drawing1.xml"/><Relationship Id="rId11" Type="http://schemas.openxmlformats.org/officeDocument/2006/relationships/image" Target="../media/image4.jpg"/><Relationship Id="rId24" Type="http://schemas.openxmlformats.org/officeDocument/2006/relationships/image" Target="../media/image7.jpg"/><Relationship Id="rId5" Type="http://schemas.openxmlformats.org/officeDocument/2006/relationships/diagramColors" Target="../diagrams/colors1.xml"/><Relationship Id="rId15" Type="http://schemas.openxmlformats.org/officeDocument/2006/relationships/diagramQuickStyle" Target="../diagrams/quickStyle2.xml"/><Relationship Id="rId23" Type="http://schemas.openxmlformats.org/officeDocument/2006/relationships/image" Target="../media/image6.jpg"/><Relationship Id="rId10" Type="http://schemas.openxmlformats.org/officeDocument/2006/relationships/image" Target="../media/image3.png"/><Relationship Id="rId19" Type="http://schemas.openxmlformats.org/officeDocument/2006/relationships/diagramLayout" Target="../diagrams/layout3.xml"/><Relationship Id="rId4" Type="http://schemas.openxmlformats.org/officeDocument/2006/relationships/diagramQuickStyle" Target="../diagrams/quickStyle1.xml"/><Relationship Id="rId9" Type="http://schemas.openxmlformats.org/officeDocument/2006/relationships/chart" Target="../charts/chart1.xml"/><Relationship Id="rId14" Type="http://schemas.openxmlformats.org/officeDocument/2006/relationships/diagramLayout" Target="../diagrams/layout2.xml"/><Relationship Id="rId22" Type="http://schemas.microsoft.com/office/2007/relationships/diagramDrawing" Target="../diagrams/drawing3.xml"/><Relationship Id="rId27"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8299507" y="7772400"/>
            <a:ext cx="6587302" cy="954107"/>
          </a:xfrm>
          <a:prstGeom prst="rect">
            <a:avLst/>
          </a:prstGeom>
          <a:solidFill>
            <a:schemeClr val="bg1"/>
          </a:solidFill>
          <a:ln>
            <a:noFill/>
          </a:ln>
        </p:spPr>
        <p:txBody>
          <a:bodyPr wrap="square" rtlCol="0">
            <a:spAutoFit/>
          </a:bodyPr>
          <a:lstStyle/>
          <a:p>
            <a:r>
              <a:rPr lang="en-US" sz="2800" dirty="0" smtClean="0">
                <a:solidFill>
                  <a:srgbClr val="000000"/>
                </a:solidFill>
              </a:rPr>
              <a:t>Fig1: Stock kefir culture using brown sugar, </a:t>
            </a:r>
            <a:r>
              <a:rPr lang="en-US" sz="2800" dirty="0" err="1" smtClean="0">
                <a:solidFill>
                  <a:srgbClr val="000000"/>
                </a:solidFill>
              </a:rPr>
              <a:t>sucanat</a:t>
            </a:r>
            <a:r>
              <a:rPr lang="en-US" sz="2800" dirty="0" smtClean="0">
                <a:solidFill>
                  <a:srgbClr val="000000"/>
                </a:solidFill>
              </a:rPr>
              <a:t>, supplemented with dried apricots</a:t>
            </a:r>
            <a:endParaRPr lang="en-US" sz="2800" dirty="0">
              <a:solidFill>
                <a:srgbClr val="000000"/>
              </a:solidFill>
            </a:endParaRPr>
          </a:p>
        </p:txBody>
      </p:sp>
      <p:cxnSp>
        <p:nvCxnSpPr>
          <p:cNvPr id="29" name="Straight Connector 28"/>
          <p:cNvCxnSpPr/>
          <p:nvPr/>
        </p:nvCxnSpPr>
        <p:spPr>
          <a:xfrm>
            <a:off x="21717000" y="9144000"/>
            <a:ext cx="0" cy="29565600"/>
          </a:xfrm>
          <a:prstGeom prst="line">
            <a:avLst/>
          </a:prstGeom>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0" y="217206"/>
            <a:ext cx="43891200" cy="3157788"/>
          </a:xfrm>
          <a:prstGeom prst="rect">
            <a:avLst/>
          </a:prstGeom>
        </p:spPr>
        <p:txBody>
          <a:bodyPr wrap="square">
            <a:spAutoFit/>
          </a:bodyPr>
          <a:lstStyle/>
          <a:p>
            <a:pPr algn="ctr">
              <a:lnSpc>
                <a:spcPct val="110000"/>
              </a:lnSpc>
              <a:spcAft>
                <a:spcPts val="600"/>
              </a:spcAft>
            </a:pPr>
            <a:r>
              <a:rPr lang="en-US" sz="8000" b="1" dirty="0" smtClean="0">
                <a:latin typeface="+mj-lt"/>
                <a:ea typeface="宋体" panose="02010600030101010101" pitchFamily="2" charset="-122"/>
                <a:cs typeface="Times New Roman" panose="02020603050405020304" pitchFamily="18" charset="0"/>
              </a:rPr>
              <a:t>Water </a:t>
            </a:r>
            <a:r>
              <a:rPr lang="en-US" sz="8000" b="1" dirty="0">
                <a:latin typeface="+mj-lt"/>
                <a:ea typeface="宋体" panose="02010600030101010101" pitchFamily="2" charset="-122"/>
                <a:cs typeface="Times New Roman" panose="02020603050405020304" pitchFamily="18" charset="0"/>
              </a:rPr>
              <a:t>Kefir </a:t>
            </a:r>
            <a:r>
              <a:rPr lang="en-US" sz="8000" b="1" dirty="0" smtClean="0">
                <a:latin typeface="+mj-lt"/>
                <a:ea typeface="宋体" panose="02010600030101010101" pitchFamily="2" charset="-122"/>
                <a:cs typeface="Times New Roman" panose="02020603050405020304" pitchFamily="18" charset="0"/>
              </a:rPr>
              <a:t>Microbiological Composition </a:t>
            </a:r>
            <a:r>
              <a:rPr lang="en-US" sz="8000" b="1" dirty="0">
                <a:latin typeface="+mj-lt"/>
                <a:ea typeface="宋体" panose="02010600030101010101" pitchFamily="2" charset="-122"/>
                <a:cs typeface="Times New Roman" panose="02020603050405020304" pitchFamily="18" charset="0"/>
              </a:rPr>
              <a:t>and </a:t>
            </a:r>
            <a:r>
              <a:rPr lang="en-US" sz="8000" b="1" dirty="0" smtClean="0">
                <a:latin typeface="+mj-lt"/>
                <a:ea typeface="宋体" panose="02010600030101010101" pitchFamily="2" charset="-122"/>
                <a:cs typeface="Times New Roman" panose="02020603050405020304" pitchFamily="18" charset="0"/>
              </a:rPr>
              <a:t>Rapidly Growing Yeast</a:t>
            </a:r>
            <a:endParaRPr lang="en-US" sz="8000" i="1" dirty="0">
              <a:latin typeface="+mj-lt"/>
              <a:ea typeface="宋体" panose="02010600030101010101" pitchFamily="2" charset="-122"/>
              <a:cs typeface="Times New Roman" panose="02020603050405020304" pitchFamily="18" charset="0"/>
            </a:endParaRPr>
          </a:p>
          <a:p>
            <a:pPr algn="ctr">
              <a:lnSpc>
                <a:spcPct val="110000"/>
              </a:lnSpc>
              <a:spcAft>
                <a:spcPts val="600"/>
              </a:spcAft>
            </a:pPr>
            <a:r>
              <a:rPr lang="en-US" sz="4800" dirty="0">
                <a:latin typeface="Calibri Light" panose="020F0302020204030204" pitchFamily="34" charset="0"/>
                <a:ea typeface="宋体" panose="02010600030101010101" pitchFamily="2" charset="-122"/>
                <a:cs typeface="Times New Roman" panose="02020603050405020304" pitchFamily="18" charset="0"/>
              </a:rPr>
              <a:t>Wei Ma, Ron Peck</a:t>
            </a:r>
            <a:endParaRPr lang="en-US"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10000"/>
              </a:lnSpc>
              <a:spcAft>
                <a:spcPts val="600"/>
              </a:spcAft>
            </a:pPr>
            <a:r>
              <a:rPr lang="en-US" sz="4400" dirty="0">
                <a:latin typeface="Calibri Light" panose="020F0302020204030204" pitchFamily="34" charset="0"/>
                <a:ea typeface="宋体" panose="02010600030101010101" pitchFamily="2" charset="-122"/>
                <a:cs typeface="Times New Roman" panose="02020603050405020304" pitchFamily="18" charset="0"/>
              </a:rPr>
              <a:t>BI451 Research Project, Biology Dept., Colby College, Waterville, </a:t>
            </a:r>
            <a:r>
              <a:rPr lang="en-US" sz="4400" dirty="0" smtClean="0">
                <a:latin typeface="Calibri Light" panose="020F0302020204030204" pitchFamily="34" charset="0"/>
                <a:ea typeface="宋体" panose="02010600030101010101" pitchFamily="2" charset="-122"/>
                <a:cs typeface="Times New Roman" panose="02020603050405020304" pitchFamily="18" charset="0"/>
              </a:rPr>
              <a:t>Maine</a:t>
            </a:r>
            <a:endParaRPr lang="en-US" sz="3200" dirty="0">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9" name="Content Placeholder 4"/>
          <p:cNvGraphicFramePr>
            <a:graphicFrameLocks/>
          </p:cNvGraphicFramePr>
          <p:nvPr>
            <p:extLst>
              <p:ext uri="{D42A27DB-BD31-4B8C-83A1-F6EECF244321}">
                <p14:modId xmlns:p14="http://schemas.microsoft.com/office/powerpoint/2010/main" val="3879613542"/>
              </p:ext>
            </p:extLst>
          </p:nvPr>
        </p:nvGraphicFramePr>
        <p:xfrm>
          <a:off x="17754600" y="10744200"/>
          <a:ext cx="7848600" cy="88391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Rectangle 15"/>
          <p:cNvSpPr/>
          <p:nvPr/>
        </p:nvSpPr>
        <p:spPr>
          <a:xfrm>
            <a:off x="609600" y="3503850"/>
            <a:ext cx="9677400" cy="5832366"/>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a:lnSpc>
                <a:spcPct val="110000"/>
              </a:lnSpc>
              <a:spcAft>
                <a:spcPts val="600"/>
              </a:spcAft>
            </a:pPr>
            <a:r>
              <a:rPr lang="en-US" sz="6600" b="1" dirty="0" smtClean="0">
                <a:latin typeface="Calibri Light" panose="020F0302020204030204" pitchFamily="34" charset="0"/>
                <a:ea typeface="宋体" panose="02010600030101010101" pitchFamily="2" charset="-122"/>
                <a:cs typeface="Times New Roman" panose="02020603050405020304" pitchFamily="18" charset="0"/>
              </a:rPr>
              <a:t>INTRODUCTION</a:t>
            </a:r>
          </a:p>
          <a:p>
            <a:pPr marL="571500" indent="-571500">
              <a:lnSpc>
                <a:spcPct val="110000"/>
              </a:lnSpc>
              <a:spcAft>
                <a:spcPts val="600"/>
              </a:spcAft>
              <a:buFont typeface="Arial" panose="020B0604020202020204" pitchFamily="34" charset="0"/>
              <a:buChar char="•"/>
            </a:pPr>
            <a:r>
              <a:rPr lang="en-US" sz="4400" dirty="0" smtClean="0"/>
              <a:t>Kefir could be used as a highly </a:t>
            </a:r>
            <a:r>
              <a:rPr lang="en-US" sz="4400" b="1" dirty="0" smtClean="0"/>
              <a:t>selective cancer chemotherapy </a:t>
            </a:r>
          </a:p>
          <a:p>
            <a:pPr marL="571500" indent="-571500">
              <a:lnSpc>
                <a:spcPct val="110000"/>
              </a:lnSpc>
              <a:spcAft>
                <a:spcPts val="600"/>
              </a:spcAft>
              <a:buFont typeface="Arial" panose="020B0604020202020204" pitchFamily="34" charset="0"/>
              <a:buChar char="•"/>
            </a:pPr>
            <a:r>
              <a:rPr lang="en-US" sz="4400" dirty="0" smtClean="0"/>
              <a:t>Must determine microbial composition in order to determine </a:t>
            </a:r>
            <a:r>
              <a:rPr lang="en-US" sz="4400" b="1" dirty="0" smtClean="0"/>
              <a:t>safety for consumption </a:t>
            </a:r>
            <a:r>
              <a:rPr lang="en-US" sz="4400" dirty="0" smtClean="0"/>
              <a:t>and to reproduce </a:t>
            </a:r>
            <a:r>
              <a:rPr lang="en-US" sz="4400" b="1" dirty="0" smtClean="0"/>
              <a:t>uniform anti-cancer complex</a:t>
            </a:r>
            <a:endParaRPr lang="en-US" sz="4400" b="1" dirty="0"/>
          </a:p>
        </p:txBody>
      </p:sp>
      <p:sp>
        <p:nvSpPr>
          <p:cNvPr id="17" name="Rectangle 16"/>
          <p:cNvSpPr/>
          <p:nvPr/>
        </p:nvSpPr>
        <p:spPr>
          <a:xfrm>
            <a:off x="33732614" y="3003614"/>
            <a:ext cx="9641305" cy="15074896"/>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lnSpc>
                <a:spcPct val="110000"/>
              </a:lnSpc>
              <a:spcAft>
                <a:spcPts val="600"/>
              </a:spcAft>
            </a:pPr>
            <a:r>
              <a:rPr lang="en-US" sz="6600" dirty="0" smtClean="0"/>
              <a:t>CONCLUSIONS</a:t>
            </a:r>
            <a:endParaRPr lang="en-US" sz="6600" dirty="0" smtClean="0"/>
          </a:p>
          <a:p>
            <a:pPr marL="857250" indent="-857250">
              <a:lnSpc>
                <a:spcPct val="110000"/>
              </a:lnSpc>
              <a:spcAft>
                <a:spcPts val="600"/>
              </a:spcAft>
              <a:buFont typeface="Arial" panose="020B0604020202020204" pitchFamily="34" charset="0"/>
              <a:buChar char="•"/>
            </a:pPr>
            <a:r>
              <a:rPr lang="en-US" sz="5400" dirty="0" smtClean="0"/>
              <a:t>We were able to identify various Lactobacillus strains in our stock culture. We did not identify any potentially harmful Bacteria. </a:t>
            </a:r>
          </a:p>
          <a:p>
            <a:pPr marL="857250" indent="-857250">
              <a:lnSpc>
                <a:spcPct val="110000"/>
              </a:lnSpc>
              <a:spcAft>
                <a:spcPts val="600"/>
              </a:spcAft>
              <a:buFont typeface="Arial" panose="020B0604020202020204" pitchFamily="34" charset="0"/>
              <a:buChar char="•"/>
            </a:pPr>
            <a:r>
              <a:rPr lang="en-US" sz="5400" dirty="0" smtClean="0"/>
              <a:t>Ampicillin and </a:t>
            </a:r>
            <a:r>
              <a:rPr lang="en-US" sz="5400" dirty="0" err="1" smtClean="0"/>
              <a:t>oxytetracycline</a:t>
            </a:r>
            <a:r>
              <a:rPr lang="en-US" sz="5400" dirty="0" smtClean="0"/>
              <a:t> media revealed </a:t>
            </a:r>
            <a:r>
              <a:rPr lang="en-US" sz="5400" dirty="0" smtClean="0"/>
              <a:t>potentially </a:t>
            </a:r>
            <a:r>
              <a:rPr lang="en-US" sz="5400" dirty="0" smtClean="0"/>
              <a:t>useful strains of yeast. These </a:t>
            </a:r>
            <a:r>
              <a:rPr lang="en-US" sz="5400" dirty="0" smtClean="0"/>
              <a:t>yeasts grow extremely </a:t>
            </a:r>
            <a:r>
              <a:rPr lang="en-US" sz="5400" dirty="0" smtClean="0"/>
              <a:t>fast, causing high turbidity in culture media within 24hrs. Further study is required to determine whether or not these strains of yeast are medically useful.</a:t>
            </a:r>
            <a:endParaRPr lang="en-US" sz="5400" dirty="0"/>
          </a:p>
        </p:txBody>
      </p:sp>
      <p:grpSp>
        <p:nvGrpSpPr>
          <p:cNvPr id="11" name="Group 10"/>
          <p:cNvGrpSpPr/>
          <p:nvPr/>
        </p:nvGrpSpPr>
        <p:grpSpPr>
          <a:xfrm>
            <a:off x="18606386" y="3506832"/>
            <a:ext cx="6678428" cy="4170991"/>
            <a:chOff x="24765000" y="15697200"/>
            <a:chExt cx="16123641" cy="11387628"/>
          </a:xfrm>
        </p:grpSpPr>
        <p:pic>
          <p:nvPicPr>
            <p:cNvPr id="8" name="Picture Placeholder 6"/>
            <p:cNvPicPr>
              <a:picLocks noChangeAspect="1"/>
            </p:cNvPicPr>
            <p:nvPr/>
          </p:nvPicPr>
          <p:blipFill rotWithShape="1">
            <a:blip r:embed="rId7" cstate="print">
              <a:extLst>
                <a:ext uri="{28A0092B-C50C-407E-A947-70E740481C1C}">
                  <a14:useLocalDpi xmlns:a14="http://schemas.microsoft.com/office/drawing/2010/main" val="0"/>
                </a:ext>
              </a:extLst>
            </a:blip>
            <a:srcRect l="14396" r="14396"/>
            <a:stretch/>
          </p:blipFill>
          <p:spPr>
            <a:xfrm>
              <a:off x="24765000" y="15697200"/>
              <a:ext cx="14421852" cy="11387628"/>
            </a:xfrm>
            <a:prstGeom prst="rect">
              <a:avLst/>
            </a:prstGeom>
            <a:ln>
              <a:noFill/>
            </a:ln>
            <a:effectLst>
              <a:outerShdw blurRad="292100" dist="139700" dir="2700000" algn="tl" rotWithShape="0">
                <a:srgbClr val="333333">
                  <a:alpha val="65000"/>
                </a:srgbClr>
              </a:outerShdw>
            </a:effectLst>
          </p:spPr>
        </p:pic>
        <p:sp>
          <p:nvSpPr>
            <p:cNvPr id="10" name="TextBox 9"/>
            <p:cNvSpPr txBox="1"/>
            <p:nvPr/>
          </p:nvSpPr>
          <p:spPr>
            <a:xfrm>
              <a:off x="36089507" y="25992449"/>
              <a:ext cx="4799134" cy="1092379"/>
            </a:xfrm>
            <a:prstGeom prst="rect">
              <a:avLst/>
            </a:prstGeom>
            <a:noFill/>
          </p:spPr>
          <p:txBody>
            <a:bodyPr wrap="square" rtlCol="0">
              <a:spAutoFit/>
            </a:bodyPr>
            <a:lstStyle/>
            <a:p>
              <a:r>
                <a:rPr lang="en-US" sz="2000" dirty="0" smtClean="0">
                  <a:solidFill>
                    <a:schemeClr val="bg1"/>
                  </a:solidFill>
                </a:rPr>
                <a:t>WM, 2014</a:t>
              </a:r>
              <a:endParaRPr lang="en-US" sz="2000" dirty="0">
                <a:solidFill>
                  <a:schemeClr val="bg1"/>
                </a:solidFill>
              </a:endParaRPr>
            </a:p>
          </p:txBody>
        </p:sp>
      </p:grpSp>
      <p:sp>
        <p:nvSpPr>
          <p:cNvPr id="20" name="Rectangle 19"/>
          <p:cNvSpPr/>
          <p:nvPr/>
        </p:nvSpPr>
        <p:spPr>
          <a:xfrm>
            <a:off x="617621" y="9753600"/>
            <a:ext cx="9669379" cy="775596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a:lnSpc>
                <a:spcPct val="110000"/>
              </a:lnSpc>
              <a:spcAft>
                <a:spcPts val="600"/>
              </a:spcAft>
            </a:pPr>
            <a:r>
              <a:rPr lang="en-US" sz="6600" b="1" dirty="0" smtClean="0">
                <a:latin typeface="Calibri Light" panose="020F0302020204030204" pitchFamily="34" charset="0"/>
                <a:ea typeface="宋体" panose="02010600030101010101" pitchFamily="2" charset="-122"/>
                <a:cs typeface="Times New Roman" panose="02020603050405020304" pitchFamily="18" charset="0"/>
              </a:rPr>
              <a:t>METHODS</a:t>
            </a:r>
          </a:p>
          <a:p>
            <a:pPr marL="571500" indent="-571500">
              <a:lnSpc>
                <a:spcPct val="110000"/>
              </a:lnSpc>
              <a:spcAft>
                <a:spcPts val="600"/>
              </a:spcAft>
              <a:buFont typeface="Arial" panose="020B0604020202020204" pitchFamily="34" charset="0"/>
              <a:buChar char="•"/>
            </a:pPr>
            <a:r>
              <a:rPr lang="en-US" sz="2800" dirty="0" smtClean="0"/>
              <a:t>Culture-Dependent Method:</a:t>
            </a:r>
          </a:p>
          <a:p>
            <a:pPr marL="1300163" lvl="1" indent="-571500">
              <a:lnSpc>
                <a:spcPct val="110000"/>
              </a:lnSpc>
              <a:spcAft>
                <a:spcPts val="600"/>
              </a:spcAft>
              <a:buFont typeface="Arial" panose="020B0604020202020204" pitchFamily="34" charset="0"/>
              <a:buChar char="•"/>
            </a:pPr>
            <a:r>
              <a:rPr lang="en-US" sz="2800" dirty="0" smtClean="0"/>
              <a:t>Stock water kefir culture were grown/streaked on </a:t>
            </a:r>
            <a:r>
              <a:rPr lang="en-US" sz="2800" dirty="0" err="1" smtClean="0"/>
              <a:t>trypic</a:t>
            </a:r>
            <a:r>
              <a:rPr lang="en-US" sz="2800" dirty="0" smtClean="0"/>
              <a:t> soy, MRS, and YM liquid and agar media. Same culturing techniques were performed with the addition of </a:t>
            </a:r>
            <a:r>
              <a:rPr lang="en-US" sz="2800" dirty="0" err="1" smtClean="0"/>
              <a:t>oxytetracycline</a:t>
            </a:r>
            <a:r>
              <a:rPr lang="en-US" sz="2800" dirty="0" smtClean="0"/>
              <a:t> HCL and ampicillin to select for yeast species</a:t>
            </a:r>
          </a:p>
          <a:p>
            <a:pPr marL="1300163" lvl="1" indent="-571500">
              <a:lnSpc>
                <a:spcPct val="110000"/>
              </a:lnSpc>
              <a:spcAft>
                <a:spcPts val="600"/>
              </a:spcAft>
              <a:buFont typeface="Arial" panose="020B0604020202020204" pitchFamily="34" charset="0"/>
              <a:buChar char="•"/>
            </a:pPr>
            <a:r>
              <a:rPr lang="en-US" sz="2800" dirty="0" smtClean="0"/>
              <a:t>Colonies were examined via Gram staining techniques </a:t>
            </a:r>
          </a:p>
          <a:p>
            <a:pPr marL="571500" indent="-571500">
              <a:lnSpc>
                <a:spcPct val="110000"/>
              </a:lnSpc>
              <a:spcAft>
                <a:spcPts val="600"/>
              </a:spcAft>
              <a:buFont typeface="Arial" panose="020B0604020202020204" pitchFamily="34" charset="0"/>
              <a:buChar char="•"/>
            </a:pPr>
            <a:r>
              <a:rPr lang="en-US" sz="2800" dirty="0" smtClean="0"/>
              <a:t>Culture-Independent Method:</a:t>
            </a:r>
          </a:p>
          <a:p>
            <a:pPr marL="1250950" lvl="1" indent="-571500">
              <a:lnSpc>
                <a:spcPct val="110000"/>
              </a:lnSpc>
              <a:spcAft>
                <a:spcPts val="600"/>
              </a:spcAft>
              <a:buFont typeface="Arial" panose="020B0604020202020204" pitchFamily="34" charset="0"/>
              <a:buChar char="•"/>
            </a:pPr>
            <a:r>
              <a:rPr lang="en-US" sz="2800" dirty="0" smtClean="0"/>
              <a:t>Stock water kefir culture were extracted for DNA using  </a:t>
            </a:r>
            <a:r>
              <a:rPr lang="en-US" sz="2800" dirty="0" err="1" smtClean="0"/>
              <a:t>GenScript</a:t>
            </a:r>
            <a:r>
              <a:rPr lang="en-US" sz="2800" dirty="0" smtClean="0"/>
              <a:t> Plasmid </a:t>
            </a:r>
            <a:r>
              <a:rPr lang="en-US" sz="2800" dirty="0" err="1" smtClean="0"/>
              <a:t>Miniprep</a:t>
            </a:r>
            <a:r>
              <a:rPr lang="en-US" sz="2800" dirty="0" smtClean="0"/>
              <a:t> Kit with modification; </a:t>
            </a:r>
            <a:r>
              <a:rPr lang="en-US" sz="2800" dirty="0" err="1" smtClean="0"/>
              <a:t>vortexing</a:t>
            </a:r>
            <a:r>
              <a:rPr lang="en-US" sz="2800" dirty="0" smtClean="0"/>
              <a:t> were performed after the addition of </a:t>
            </a:r>
            <a:r>
              <a:rPr lang="en-US" sz="2800" dirty="0" err="1" smtClean="0"/>
              <a:t>lysis</a:t>
            </a:r>
            <a:r>
              <a:rPr lang="en-US" sz="2800" dirty="0" smtClean="0"/>
              <a:t> buffer to extract genomic DNA. DNA samples were sequenced using improved Sanger sequencing method</a:t>
            </a:r>
            <a:endParaRPr lang="en-US" sz="2800" dirty="0"/>
          </a:p>
        </p:txBody>
      </p:sp>
      <p:sp>
        <p:nvSpPr>
          <p:cNvPr id="22" name="Rectangle 21"/>
          <p:cNvSpPr/>
          <p:nvPr/>
        </p:nvSpPr>
        <p:spPr>
          <a:xfrm>
            <a:off x="617621" y="17994719"/>
            <a:ext cx="9669379" cy="1614288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a:lnSpc>
                <a:spcPct val="110000"/>
              </a:lnSpc>
              <a:spcAft>
                <a:spcPts val="600"/>
              </a:spcAft>
            </a:pPr>
            <a:r>
              <a:rPr lang="en-US" sz="6600" b="1" dirty="0">
                <a:latin typeface="Calibri Light" panose="020F0302020204030204" pitchFamily="34" charset="0"/>
                <a:ea typeface="宋体" panose="02010600030101010101" pitchFamily="2" charset="-122"/>
                <a:cs typeface="Times New Roman" panose="02020603050405020304" pitchFamily="18" charset="0"/>
              </a:rPr>
              <a:t>RESULTS</a:t>
            </a:r>
          </a:p>
          <a:p>
            <a:pPr marL="457200" indent="-457200">
              <a:lnSpc>
                <a:spcPct val="110000"/>
              </a:lnSpc>
              <a:spcAft>
                <a:spcPts val="600"/>
              </a:spcAft>
              <a:buFont typeface="Arial" panose="020B0604020202020204" pitchFamily="34" charset="0"/>
              <a:buChar char="•"/>
            </a:pPr>
            <a:r>
              <a:rPr lang="en-US" sz="4800" dirty="0"/>
              <a:t>Culture </a:t>
            </a:r>
            <a:r>
              <a:rPr lang="en-US" sz="4800" dirty="0" smtClean="0"/>
              <a:t>Dependent </a:t>
            </a:r>
            <a:r>
              <a:rPr lang="en-US" sz="4800" dirty="0"/>
              <a:t>Method</a:t>
            </a:r>
            <a:r>
              <a:rPr lang="en-US" sz="4800" dirty="0" smtClean="0"/>
              <a:t>:</a:t>
            </a:r>
          </a:p>
          <a:p>
            <a:pPr marL="1250950" lvl="1" indent="-457200">
              <a:lnSpc>
                <a:spcPct val="110000"/>
              </a:lnSpc>
              <a:spcAft>
                <a:spcPts val="600"/>
              </a:spcAft>
              <a:buFont typeface="Arial" panose="020B0604020202020204" pitchFamily="34" charset="0"/>
              <a:buChar char="•"/>
            </a:pPr>
            <a:r>
              <a:rPr lang="en-US" sz="4800" dirty="0" smtClean="0"/>
              <a:t>Culture-dependent method revealed two distinct morphotypes: clear and white. The white morphotype was successfully transferred and cultured in liquid media, whereas the clear morphotype did not grow in any liquid media. The clear morphotype was purified for DNA identification.</a:t>
            </a:r>
            <a:endParaRPr lang="en-US" sz="4800" dirty="0"/>
          </a:p>
          <a:p>
            <a:pPr marL="457200" indent="-457200">
              <a:lnSpc>
                <a:spcPct val="110000"/>
              </a:lnSpc>
              <a:spcAft>
                <a:spcPts val="600"/>
              </a:spcAft>
              <a:buFont typeface="Arial" panose="020B0604020202020204" pitchFamily="34" charset="0"/>
              <a:buChar char="•"/>
            </a:pPr>
            <a:r>
              <a:rPr lang="en-US" sz="4800" dirty="0"/>
              <a:t>Culture Independent </a:t>
            </a:r>
            <a:r>
              <a:rPr lang="en-US" sz="4800" dirty="0" smtClean="0"/>
              <a:t>Method: </a:t>
            </a:r>
          </a:p>
          <a:p>
            <a:pPr marL="1250950" lvl="1" indent="-457200">
              <a:lnSpc>
                <a:spcPct val="110000"/>
              </a:lnSpc>
              <a:spcAft>
                <a:spcPts val="600"/>
              </a:spcAft>
              <a:buFont typeface="Arial" panose="020B0604020202020204" pitchFamily="34" charset="0"/>
              <a:buChar char="•"/>
            </a:pPr>
            <a:r>
              <a:rPr lang="en-US" sz="4800" dirty="0" smtClean="0"/>
              <a:t>We found many different species of </a:t>
            </a:r>
            <a:r>
              <a:rPr lang="en-US" sz="4800" i="1" dirty="0" smtClean="0"/>
              <a:t>Lactobacillus, </a:t>
            </a:r>
            <a:r>
              <a:rPr lang="en-US" sz="4800" dirty="0" smtClean="0"/>
              <a:t>including L. </a:t>
            </a:r>
            <a:r>
              <a:rPr lang="en-US" sz="4800" i="1" dirty="0" err="1" smtClean="0"/>
              <a:t>satsumensis</a:t>
            </a:r>
            <a:r>
              <a:rPr lang="en-US" sz="4800" i="1" dirty="0" smtClean="0"/>
              <a:t>, L. </a:t>
            </a:r>
            <a:r>
              <a:rPr lang="en-US" sz="4800" i="1" dirty="0" err="1" smtClean="0"/>
              <a:t>paracasei</a:t>
            </a:r>
            <a:r>
              <a:rPr lang="en-US" sz="4800" i="1" dirty="0" smtClean="0"/>
              <a:t>, L. </a:t>
            </a:r>
            <a:r>
              <a:rPr lang="en-US" sz="4800" i="1" dirty="0" err="1" smtClean="0"/>
              <a:t>ghanesis</a:t>
            </a:r>
            <a:r>
              <a:rPr lang="en-US" sz="4800" i="1" dirty="0" smtClean="0"/>
              <a:t>, L. rennaqif7, L. JCM7745, and L. </a:t>
            </a:r>
            <a:r>
              <a:rPr lang="en-US" sz="4800" i="1" dirty="0" err="1" smtClean="0"/>
              <a:t>hilgardii</a:t>
            </a:r>
            <a:r>
              <a:rPr lang="en-US" sz="4800" i="1" dirty="0" smtClean="0"/>
              <a:t> </a:t>
            </a:r>
            <a:r>
              <a:rPr lang="en-US" sz="4800" dirty="0" smtClean="0"/>
              <a:t>using bacterial primers 33 and 34.</a:t>
            </a:r>
            <a:endParaRPr lang="en-US" sz="4800" i="1" dirty="0" smtClean="0"/>
          </a:p>
        </p:txBody>
      </p:sp>
      <p:sp>
        <p:nvSpPr>
          <p:cNvPr id="24" name="Rectangle 23"/>
          <p:cNvSpPr/>
          <p:nvPr/>
        </p:nvSpPr>
        <p:spPr>
          <a:xfrm>
            <a:off x="685801" y="34899600"/>
            <a:ext cx="9601200" cy="2296013"/>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a:lnSpc>
                <a:spcPct val="110000"/>
              </a:lnSpc>
              <a:spcAft>
                <a:spcPts val="600"/>
              </a:spcAft>
            </a:pPr>
            <a:r>
              <a:rPr lang="en-US" sz="5400" b="1" dirty="0" smtClean="0">
                <a:latin typeface="Calibri Light" panose="020F0302020204030204" pitchFamily="34" charset="0"/>
                <a:ea typeface="宋体" panose="02010600030101010101" pitchFamily="2" charset="-122"/>
                <a:cs typeface="Times New Roman" panose="02020603050405020304" pitchFamily="18" charset="0"/>
              </a:rPr>
              <a:t>THANKS</a:t>
            </a:r>
          </a:p>
          <a:p>
            <a:pPr algn="ctr">
              <a:lnSpc>
                <a:spcPct val="110000"/>
              </a:lnSpc>
              <a:spcAft>
                <a:spcPts val="600"/>
              </a:spcAft>
            </a:pPr>
            <a:r>
              <a:rPr lang="en-US" sz="2400" b="1" dirty="0" smtClean="0">
                <a:latin typeface="Calibri Light" panose="020F0302020204030204" pitchFamily="34" charset="0"/>
                <a:ea typeface="宋体" panose="02010600030101010101" pitchFamily="2" charset="-122"/>
                <a:cs typeface="Times New Roman" panose="02020603050405020304" pitchFamily="18" charset="0"/>
              </a:rPr>
              <a:t>Thanks to Prof. Ron Peck, Rachel </a:t>
            </a:r>
            <a:r>
              <a:rPr lang="en-US" sz="2400" b="1" dirty="0" err="1" smtClean="0">
                <a:latin typeface="Calibri Light" panose="020F0302020204030204" pitchFamily="34" charset="0"/>
                <a:ea typeface="宋体" panose="02010600030101010101" pitchFamily="2" charset="-122"/>
                <a:cs typeface="Times New Roman" panose="02020603050405020304" pitchFamily="18" charset="0"/>
              </a:rPr>
              <a:t>Bolender</a:t>
            </a:r>
            <a:r>
              <a:rPr lang="en-US" sz="2400" b="1" dirty="0" smtClean="0">
                <a:latin typeface="Calibri Light" panose="020F0302020204030204" pitchFamily="34" charset="0"/>
                <a:ea typeface="宋体" panose="02010600030101010101" pitchFamily="2" charset="-122"/>
                <a:cs typeface="Times New Roman" panose="02020603050405020304" pitchFamily="18" charset="0"/>
              </a:rPr>
              <a:t>, </a:t>
            </a:r>
            <a:r>
              <a:rPr lang="en-US" sz="2400" b="1" dirty="0" err="1" smtClean="0">
                <a:latin typeface="Calibri Light" panose="020F0302020204030204" pitchFamily="34" charset="0"/>
                <a:ea typeface="宋体" panose="02010600030101010101" pitchFamily="2" charset="-122"/>
                <a:cs typeface="Times New Roman" panose="02020603050405020304" pitchFamily="18" charset="0"/>
              </a:rPr>
              <a:t>Shayla</a:t>
            </a:r>
            <a:r>
              <a:rPr lang="en-US" sz="2400" b="1" dirty="0" smtClean="0">
                <a:latin typeface="Calibri Light" panose="020F0302020204030204" pitchFamily="34" charset="0"/>
                <a:ea typeface="宋体" panose="02010600030101010101" pitchFamily="2" charset="-122"/>
                <a:cs typeface="Times New Roman" panose="02020603050405020304" pitchFamily="18" charset="0"/>
              </a:rPr>
              <a:t> William, and Dan </a:t>
            </a:r>
            <a:r>
              <a:rPr lang="en-US" sz="2400" b="1" dirty="0" err="1" smtClean="0">
                <a:latin typeface="Calibri Light" panose="020F0302020204030204" pitchFamily="34" charset="0"/>
                <a:ea typeface="宋体" panose="02010600030101010101" pitchFamily="2" charset="-122"/>
                <a:cs typeface="Times New Roman" panose="02020603050405020304" pitchFamily="18" charset="0"/>
              </a:rPr>
              <a:t>Saunderand</a:t>
            </a:r>
            <a:r>
              <a:rPr lang="en-US" sz="2400" b="1" dirty="0" smtClean="0">
                <a:latin typeface="Calibri Light" panose="020F0302020204030204" pitchFamily="34" charset="0"/>
                <a:ea typeface="宋体" panose="02010600030101010101" pitchFamily="2" charset="-122"/>
                <a:cs typeface="Times New Roman" panose="02020603050405020304" pitchFamily="18" charset="0"/>
              </a:rPr>
              <a:t> for their helpful guidance. Special thanks to Prof. Frank </a:t>
            </a:r>
            <a:r>
              <a:rPr lang="en-US" sz="2400" b="1" dirty="0" err="1" smtClean="0">
                <a:latin typeface="Calibri Light" panose="020F0302020204030204" pitchFamily="34" charset="0"/>
                <a:ea typeface="宋体" panose="02010600030101010101" pitchFamily="2" charset="-122"/>
                <a:cs typeface="Times New Roman" panose="02020603050405020304" pitchFamily="18" charset="0"/>
              </a:rPr>
              <a:t>Fekete</a:t>
            </a:r>
            <a:r>
              <a:rPr lang="en-US" sz="2400" b="1" dirty="0" smtClean="0">
                <a:latin typeface="Calibri Light" panose="020F0302020204030204" pitchFamily="34" charset="0"/>
                <a:ea typeface="宋体" panose="02010600030101010101" pitchFamily="2" charset="-122"/>
                <a:cs typeface="Times New Roman" panose="02020603050405020304" pitchFamily="18" charset="0"/>
              </a:rPr>
              <a:t> and Lindsey Colby for the kefir samples. Colby’s the best!</a:t>
            </a:r>
            <a:endParaRPr lang="en-US" sz="2400" b="1" dirty="0">
              <a:latin typeface="Calibri Light" panose="020F0302020204030204" pitchFamily="34" charset="0"/>
              <a:ea typeface="宋体" panose="02010600030101010101" pitchFamily="2" charset="-122"/>
              <a:cs typeface="Times New Roman" panose="02020603050405020304" pitchFamily="18" charset="0"/>
            </a:endParaRPr>
          </a:p>
        </p:txBody>
      </p:sp>
      <p:sp>
        <p:nvSpPr>
          <p:cNvPr id="25" name="Rectangle 24"/>
          <p:cNvSpPr/>
          <p:nvPr/>
        </p:nvSpPr>
        <p:spPr>
          <a:xfrm>
            <a:off x="34975799" y="31318200"/>
            <a:ext cx="8458199" cy="663027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a:lnSpc>
                <a:spcPct val="110000"/>
              </a:lnSpc>
              <a:spcAft>
                <a:spcPts val="600"/>
              </a:spcAft>
            </a:pPr>
            <a:r>
              <a:rPr lang="en-US" sz="1200" b="1" dirty="0" smtClean="0">
                <a:latin typeface="Calibri Light" panose="020F0302020204030204" pitchFamily="34" charset="0"/>
                <a:ea typeface="宋体" panose="02010600030101010101" pitchFamily="2" charset="-122"/>
                <a:cs typeface="Times New Roman" panose="02020603050405020304" pitchFamily="18" charset="0"/>
              </a:rPr>
              <a:t>REFERENCES</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1.	</a:t>
            </a:r>
            <a:r>
              <a:rPr lang="nn-NO" sz="900" b="1" dirty="0" smtClean="0">
                <a:latin typeface="Calibri Light" panose="020F0302020204030204" pitchFamily="34" charset="0"/>
                <a:ea typeface="宋体" panose="02010600030101010101" pitchFamily="2" charset="-122"/>
                <a:cs typeface="Times New Roman" panose="02020603050405020304" pitchFamily="18" charset="0"/>
              </a:rPr>
              <a:t>Beshkova DM, Simova ED, Simov ZI, Frengova GI, Spasov ZN. 2002. Pure cultures for making kefir. Food Microbiology 19:537-544.</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2.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Botelho</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PS,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Maciel</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MIS, Bueno LA, Marques MDFF, Marques DN,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Sarmento</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Silva TM. 2014.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Characterisation</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of a new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exopolysaccharide</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obtained from of fermented kefir grains in soymilk. Carbohydrate Polymers 107:1-6.</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3.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Cevikbas</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A,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Yemni</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E,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Ezzedenn</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FW,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Yardimici</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T,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Cevikbas</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U,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Stohs</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SJ. 1994.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Antitumoural</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antibacterial and antifungal activities of kefir and kefir grain.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Phytotherapy</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Research 8:78-82.</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4.	</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College C. 2013. Food Microbiology:  The Making of  Yogurt, Pickles and Kefir Water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Tibicos</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BI 248L Laboratory Five.</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5.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Diosma</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G,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Romanin</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DE, Rey-</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Burusco</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MF,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Londero</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A, Garrote GL. 2014. Yeasts from kefir grains: Isolation, identification, and probiotic characterization. World Journal of Microbiology and Biotechnology 30:43-53.</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6.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Ghoneum</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M,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Gimzewski</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J. 2014. Apoptotic effect of a novel kefir product, PFT, on multidrug-resistant myeloid leukemia cells via a hole-piercing mechanism. International Journal of Oncology 44:830-837.</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7.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Hosseini</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H,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Hippe</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B,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Denner</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E,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Kollegger</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E,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Haslberger</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A. 2012. Isolation, identification and monitoring of contaminant bacteria in Iranian Kefir type drink by 16S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rDNA</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sequencing. Food Control 25:784-788.</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8.	</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Liu JR, Wang SY, Lin YY, Lin CW. 2002. Antitumor activity of milk kefir and soy milk kefir in tumor-bearing mice. Nutrition and Cancer 44:182-187.</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9.	</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Maeda H, Zhu X, Suzuki S, Suzuki K, Kitamura S. 2004. Structural characterization and biological activities of an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exopolysaccharide</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kefiran</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produced by Lactobacillus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kefiranofaciens</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WT-2B T. Journal of Agricultural and Food Chemistry 52:5533-5538.</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10.	</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Marsh AJ, O'Sullivan O, Hill C, Ross RP, Cotter PD. 2013. Sequence-based analysis of the microbial composition of water kefir from multiple sources. FEMS Microbiology Letters 348:79-85.</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11.	</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Miguel MGCP, Cardoso PG,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Magalhães</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KT, Schwan RF. 2011. Profile of microbial communities present in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tibico</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(sugary kefir) grains from different Brazilian States. World Journal of Microbiology and Biotechnology 27:1875-1884.</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12.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Nalbantoglu</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U,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Cakar</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A,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Dogan</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H, Abaci N,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Ustek</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D,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Sayood</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K, Can H. 2014. Metagenomic analysis of the microbial community in kefir grains. Food Microbiology 41:42-51.</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13.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Punaro</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GR,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Maciel</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FR, Rodrigues AM,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Rogero</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MM,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Bogsan</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CSB, Oliveira MN, Ihara SSM, Araujo SRR,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Sanches</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TRC, Andrade LC,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Higa</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EMS. 2014. Kefir administration reduced progression of renal injury in STZ-diabetic rats by lowering oxidative stress. Nitric Oxide - Biology and Chemistry 37:53-60.</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14.	</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Rodrigues KL,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Gaudino</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Caputo LR, Tavares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Carvalho</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JC, Evangelista J,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Schneedorf</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JM. 2005. Antimicrobial and healing activity of kefir and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kefiran</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extract. International Journal of Antimicrobial Agents 25:404-408.</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15.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Sefidgar</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SAA,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Gharekhani</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S,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Ghasempour</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M. 2014. Identification of yeasts and bacteria isolated from Iranian Kefir drink.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Jundishapur</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Journal of Microbiology 7.</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16.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Simova</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E,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Beshkova</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D,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Angelov</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A,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Hristozova</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T,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Frengova</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G,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Spasov</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Z. 2002. Lactic acid bacteria and yeasts in kefir grains and kefir made from them. Journal of Industrial Microbiology and Biotechnology 28:1-6.</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17.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Simova</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E,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Simov</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Z,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Beshkova</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D,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Frengova</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G,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Dimitrov</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Z,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Spasov</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Z. 2006. Amino acid profiles of lactic acid bacteria, isolated from kefir grains and kefir starter made from them. International Journal of Food Microbiology 107:112-123.</a:t>
            </a:r>
          </a:p>
          <a:p>
            <a:pPr defTabSz="114300">
              <a:lnSpc>
                <a:spcPct val="110000"/>
              </a:lnSpc>
              <a:spcAft>
                <a:spcPts val="600"/>
              </a:spcAft>
            </a:pPr>
            <a:r>
              <a:rPr lang="en-US" sz="900" dirty="0" smtClean="0">
                <a:latin typeface="Calibri Light" panose="020F0302020204030204" pitchFamily="34" charset="0"/>
                <a:ea typeface="宋体" panose="02010600030101010101" pitchFamily="2" charset="-122"/>
                <a:cs typeface="Times New Roman" panose="02020603050405020304" pitchFamily="18" charset="0"/>
              </a:rPr>
              <a:t>18.	</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Wei Sheng Hong HCC, Yen Po Chen, Ming </a:t>
            </a:r>
            <a:r>
              <a:rPr lang="en-US" sz="900" b="1" dirty="0" err="1" smtClean="0">
                <a:latin typeface="Calibri Light" panose="020F0302020204030204" pitchFamily="34" charset="0"/>
                <a:ea typeface="宋体" panose="02010600030101010101" pitchFamily="2" charset="-122"/>
                <a:cs typeface="Times New Roman" panose="02020603050405020304" pitchFamily="18" charset="0"/>
              </a:rPr>
              <a:t>Ju</a:t>
            </a:r>
            <a:r>
              <a:rPr lang="en-US" sz="900" b="1" dirty="0" smtClean="0">
                <a:latin typeface="Calibri Light" panose="020F0302020204030204" pitchFamily="34" charset="0"/>
                <a:ea typeface="宋体" panose="02010600030101010101" pitchFamily="2" charset="-122"/>
                <a:cs typeface="Times New Roman" panose="02020603050405020304" pitchFamily="18" charset="0"/>
              </a:rPr>
              <a:t> Chen. 2009. Effects of kefir supernatant and lactic acid bacteria isolated from kefir grain on cytokine production by macrophage. International Dairy Journal:244-251.</a:t>
            </a:r>
          </a:p>
          <a:p>
            <a:pPr defTabSz="114300">
              <a:lnSpc>
                <a:spcPct val="110000"/>
              </a:lnSpc>
              <a:spcAft>
                <a:spcPts val="600"/>
              </a:spcAft>
            </a:pPr>
            <a:endParaRPr lang="en-US" sz="900" dirty="0" smtClean="0">
              <a:latin typeface="Calibri Light" panose="020F0302020204030204" pitchFamily="34" charset="0"/>
              <a:ea typeface="宋体" panose="02010600030101010101" pitchFamily="2" charset="-122"/>
              <a:cs typeface="Times New Roman" panose="02020603050405020304" pitchFamily="18" charset="0"/>
            </a:endParaRPr>
          </a:p>
        </p:txBody>
      </p:sp>
      <p:grpSp>
        <p:nvGrpSpPr>
          <p:cNvPr id="12" name="Group 11"/>
          <p:cNvGrpSpPr/>
          <p:nvPr/>
        </p:nvGrpSpPr>
        <p:grpSpPr>
          <a:xfrm>
            <a:off x="10972800" y="6705600"/>
            <a:ext cx="6493943" cy="6263794"/>
            <a:chOff x="11869089" y="7226188"/>
            <a:chExt cx="5248933" cy="5397415"/>
          </a:xfrm>
        </p:grpSpPr>
        <p:pic>
          <p:nvPicPr>
            <p:cNvPr id="4" name="Picture 3"/>
            <p:cNvPicPr>
              <a:picLocks noChangeAspect="1"/>
            </p:cNvPicPr>
            <p:nvPr/>
          </p:nvPicPr>
          <p:blipFill rotWithShape="1">
            <a:blip r:embed="rId8">
              <a:extLst>
                <a:ext uri="{28A0092B-C50C-407E-A947-70E740481C1C}">
                  <a14:useLocalDpi xmlns:a14="http://schemas.microsoft.com/office/drawing/2010/main" val="0"/>
                </a:ext>
              </a:extLst>
            </a:blip>
            <a:srcRect l="29277" t="39087" r="26455" b="30754"/>
            <a:stretch/>
          </p:blipFill>
          <p:spPr>
            <a:xfrm>
              <a:off x="12486477" y="7226188"/>
              <a:ext cx="3697104" cy="4477767"/>
            </a:xfrm>
            <a:prstGeom prst="rect">
              <a:avLst/>
            </a:prstGeom>
            <a:ln w="88900" cap="sq" cmpd="thickThin">
              <a:solidFill>
                <a:srgbClr val="000000"/>
              </a:solidFill>
              <a:prstDash val="solid"/>
              <a:miter lim="800000"/>
            </a:ln>
            <a:effectLst>
              <a:innerShdw blurRad="76200">
                <a:srgbClr val="000000"/>
              </a:innerShdw>
            </a:effectLst>
          </p:spPr>
        </p:pic>
        <p:sp>
          <p:nvSpPr>
            <p:cNvPr id="5" name="TextBox 4"/>
            <p:cNvSpPr txBox="1"/>
            <p:nvPr/>
          </p:nvSpPr>
          <p:spPr>
            <a:xfrm>
              <a:off x="11869089" y="11801464"/>
              <a:ext cx="5248933" cy="822139"/>
            </a:xfrm>
            <a:prstGeom prst="rect">
              <a:avLst/>
            </a:prstGeom>
            <a:noFill/>
          </p:spPr>
          <p:txBody>
            <a:bodyPr wrap="square" rtlCol="0">
              <a:spAutoFit/>
            </a:bodyPr>
            <a:lstStyle/>
            <a:p>
              <a:r>
                <a:rPr lang="en-US" sz="2800" dirty="0" smtClean="0"/>
                <a:t>Fig.2 agarose gel containing metagenomic DNA for </a:t>
              </a:r>
              <a:r>
                <a:rPr lang="en-US" sz="2800" i="1" dirty="0" smtClean="0"/>
                <a:t>E. coli </a:t>
              </a:r>
              <a:r>
                <a:rPr lang="en-US" sz="2800" dirty="0" smtClean="0"/>
                <a:t>transformation</a:t>
              </a:r>
              <a:endParaRPr lang="en-US" sz="2800" dirty="0"/>
            </a:p>
          </p:txBody>
        </p:sp>
      </p:grpSp>
      <p:graphicFrame>
        <p:nvGraphicFramePr>
          <p:cNvPr id="26" name="Chart 25"/>
          <p:cNvGraphicFramePr>
            <a:graphicFrameLocks/>
          </p:cNvGraphicFramePr>
          <p:nvPr>
            <p:extLst>
              <p:ext uri="{D42A27DB-BD31-4B8C-83A1-F6EECF244321}">
                <p14:modId xmlns:p14="http://schemas.microsoft.com/office/powerpoint/2010/main" val="2640674330"/>
              </p:ext>
            </p:extLst>
          </p:nvPr>
        </p:nvGraphicFramePr>
        <p:xfrm>
          <a:off x="11430000" y="27813000"/>
          <a:ext cx="9144000" cy="8229600"/>
        </p:xfrm>
        <a:graphic>
          <a:graphicData uri="http://schemas.openxmlformats.org/drawingml/2006/chart">
            <c:chart xmlns:c="http://schemas.openxmlformats.org/drawingml/2006/chart" xmlns:r="http://schemas.openxmlformats.org/officeDocument/2006/relationships" r:id="rId9"/>
          </a:graphicData>
        </a:graphic>
      </p:graphicFrame>
      <p:sp>
        <p:nvSpPr>
          <p:cNvPr id="27" name="TextBox 26"/>
          <p:cNvSpPr txBox="1"/>
          <p:nvPr/>
        </p:nvSpPr>
        <p:spPr>
          <a:xfrm>
            <a:off x="14935200" y="11506200"/>
            <a:ext cx="1987806" cy="400110"/>
          </a:xfrm>
          <a:prstGeom prst="rect">
            <a:avLst/>
          </a:prstGeom>
          <a:noFill/>
        </p:spPr>
        <p:txBody>
          <a:bodyPr wrap="square" rtlCol="0">
            <a:spAutoFit/>
          </a:bodyPr>
          <a:lstStyle/>
          <a:p>
            <a:r>
              <a:rPr lang="en-US" sz="2000" dirty="0" smtClean="0">
                <a:solidFill>
                  <a:schemeClr val="bg1"/>
                </a:solidFill>
              </a:rPr>
              <a:t>WM, 2014</a:t>
            </a:r>
            <a:endParaRPr lang="en-US" sz="2000" dirty="0">
              <a:solidFill>
                <a:schemeClr val="bg1"/>
              </a:solidFill>
            </a:endParaRPr>
          </a:p>
        </p:txBody>
      </p:sp>
      <p:pic>
        <p:nvPicPr>
          <p:cNvPr id="6" name="Picture 5" descr="sdfsdfds.png"/>
          <p:cNvPicPr>
            <a:picLocks noChangeAspect="1"/>
          </p:cNvPicPr>
          <p:nvPr/>
        </p:nvPicPr>
        <p:blipFill rotWithShape="1">
          <a:blip r:embed="rId10">
            <a:extLst>
              <a:ext uri="{28A0092B-C50C-407E-A947-70E740481C1C}">
                <a14:useLocalDpi xmlns:a14="http://schemas.microsoft.com/office/drawing/2010/main" val="0"/>
              </a:ext>
            </a:extLst>
          </a:blip>
          <a:srcRect t="17029"/>
          <a:stretch/>
        </p:blipFill>
        <p:spPr>
          <a:xfrm>
            <a:off x="16230600" y="18440400"/>
            <a:ext cx="4509375" cy="7247042"/>
          </a:xfrm>
          <a:prstGeom prst="rect">
            <a:avLst/>
          </a:prstGeom>
          <a:ln w="88900" cap="sq" cmpd="thickThin">
            <a:solidFill>
              <a:srgbClr val="000000"/>
            </a:solidFill>
            <a:prstDash val="solid"/>
            <a:miter lim="800000"/>
          </a:ln>
          <a:effectLst>
            <a:innerShdw blurRad="76200">
              <a:srgbClr val="000000"/>
            </a:innerShdw>
          </a:effectLst>
        </p:spPr>
      </p:pic>
      <p:sp>
        <p:nvSpPr>
          <p:cNvPr id="21" name="TextBox 20"/>
          <p:cNvSpPr txBox="1"/>
          <p:nvPr/>
        </p:nvSpPr>
        <p:spPr>
          <a:xfrm>
            <a:off x="15240000" y="26060400"/>
            <a:ext cx="6493943" cy="1384995"/>
          </a:xfrm>
          <a:prstGeom prst="rect">
            <a:avLst/>
          </a:prstGeom>
          <a:noFill/>
        </p:spPr>
        <p:txBody>
          <a:bodyPr wrap="square" rtlCol="0">
            <a:spAutoFit/>
          </a:bodyPr>
          <a:lstStyle/>
          <a:p>
            <a:r>
              <a:rPr lang="en-US" sz="2800" dirty="0" smtClean="0"/>
              <a:t>Fig.3 sample 16sRNA DNA sequences from </a:t>
            </a:r>
            <a:r>
              <a:rPr lang="en-US" sz="2800" dirty="0" err="1" smtClean="0"/>
              <a:t>metagenomic</a:t>
            </a:r>
            <a:r>
              <a:rPr lang="en-US" sz="2800" dirty="0" smtClean="0"/>
              <a:t> analysis showing base pair scaled by confidence</a:t>
            </a:r>
            <a:endParaRPr lang="en-US" sz="2800" dirty="0"/>
          </a:p>
        </p:txBody>
      </p:sp>
      <p:pic>
        <p:nvPicPr>
          <p:cNvPr id="7" name="Picture 6" descr="2014-02-25 13.21.57.jpg"/>
          <p:cNvPicPr>
            <a:picLocks noChangeAspect="1"/>
          </p:cNvPicPr>
          <p:nvPr/>
        </p:nvPicPr>
        <p:blipFill rotWithShape="1">
          <a:blip r:embed="rId11">
            <a:extLst>
              <a:ext uri="{28A0092B-C50C-407E-A947-70E740481C1C}">
                <a14:useLocalDpi xmlns:a14="http://schemas.microsoft.com/office/drawing/2010/main" val="0"/>
              </a:ext>
            </a:extLst>
          </a:blip>
          <a:srcRect l="31831" t="398" r="11123" b="215"/>
          <a:stretch/>
        </p:blipFill>
        <p:spPr>
          <a:xfrm>
            <a:off x="26365200" y="6019800"/>
            <a:ext cx="5612606" cy="5500253"/>
          </a:xfrm>
          <a:prstGeom prst="rect">
            <a:avLst/>
          </a:prstGeom>
          <a:ln w="88900" cap="sq" cmpd="thickThin">
            <a:solidFill>
              <a:srgbClr val="000000"/>
            </a:solidFill>
            <a:prstDash val="solid"/>
            <a:miter lim="800000"/>
          </a:ln>
          <a:effectLst>
            <a:innerShdw blurRad="76200">
              <a:srgbClr val="000000"/>
            </a:innerShdw>
          </a:effectLst>
        </p:spPr>
      </p:pic>
      <p:sp>
        <p:nvSpPr>
          <p:cNvPr id="23" name="TextBox 22"/>
          <p:cNvSpPr txBox="1"/>
          <p:nvPr/>
        </p:nvSpPr>
        <p:spPr>
          <a:xfrm>
            <a:off x="26119657" y="11582400"/>
            <a:ext cx="6493943" cy="954107"/>
          </a:xfrm>
          <a:prstGeom prst="rect">
            <a:avLst/>
          </a:prstGeom>
          <a:noFill/>
        </p:spPr>
        <p:txBody>
          <a:bodyPr wrap="square" rtlCol="0">
            <a:spAutoFit/>
          </a:bodyPr>
          <a:lstStyle/>
          <a:p>
            <a:r>
              <a:rPr lang="en-US" sz="2800" dirty="0" smtClean="0"/>
              <a:t>Fig. 5 steak plate from stock kefir culture, notice the two distinct morphotypes</a:t>
            </a:r>
            <a:endParaRPr lang="en-US" sz="2800" dirty="0"/>
          </a:p>
        </p:txBody>
      </p:sp>
      <p:pic>
        <p:nvPicPr>
          <p:cNvPr id="14" name="Picture 13" descr="2014-04-09 11.50.59.jpg"/>
          <p:cNvPicPr>
            <a:picLocks noChangeAspect="1"/>
          </p:cNvPicPr>
          <p:nvPr/>
        </p:nvPicPr>
        <p:blipFill rotWithShape="1">
          <a:blip r:embed="rId12">
            <a:extLst>
              <a:ext uri="{28A0092B-C50C-407E-A947-70E740481C1C}">
                <a14:useLocalDpi xmlns:a14="http://schemas.microsoft.com/office/drawing/2010/main" val="0"/>
              </a:ext>
            </a:extLst>
          </a:blip>
          <a:srcRect l="8526" t="29267" r="17335" b="17694"/>
          <a:stretch/>
        </p:blipFill>
        <p:spPr>
          <a:xfrm rot="5400000">
            <a:off x="25289013" y="14334987"/>
            <a:ext cx="4876801" cy="1962428"/>
          </a:xfrm>
          <a:prstGeom prst="rect">
            <a:avLst/>
          </a:prstGeom>
          <a:ln w="88900" cap="sq" cmpd="thickThin">
            <a:solidFill>
              <a:srgbClr val="000000"/>
            </a:solidFill>
            <a:prstDash val="solid"/>
            <a:miter lim="800000"/>
          </a:ln>
          <a:effectLst>
            <a:innerShdw blurRad="76200">
              <a:srgbClr val="000000"/>
            </a:innerShdw>
          </a:effectLst>
        </p:spPr>
      </p:pic>
      <p:sp>
        <p:nvSpPr>
          <p:cNvPr id="28" name="TextBox 27"/>
          <p:cNvSpPr txBox="1"/>
          <p:nvPr/>
        </p:nvSpPr>
        <p:spPr>
          <a:xfrm>
            <a:off x="29184600" y="14173200"/>
            <a:ext cx="4267200" cy="2246769"/>
          </a:xfrm>
          <a:prstGeom prst="rect">
            <a:avLst/>
          </a:prstGeom>
          <a:noFill/>
        </p:spPr>
        <p:txBody>
          <a:bodyPr wrap="square" rtlCol="0">
            <a:spAutoFit/>
          </a:bodyPr>
          <a:lstStyle/>
          <a:p>
            <a:r>
              <a:rPr lang="en-US" sz="2800" dirty="0" smtClean="0"/>
              <a:t>Fig. 6 selective media containing ampicillin and </a:t>
            </a:r>
            <a:r>
              <a:rPr lang="en-US" sz="2800" dirty="0" err="1" smtClean="0"/>
              <a:t>oxytetracycline</a:t>
            </a:r>
            <a:r>
              <a:rPr lang="en-US" sz="2800" dirty="0" smtClean="0"/>
              <a:t> to isolate yeast and other antibiotic resistant bacteria</a:t>
            </a:r>
            <a:endParaRPr lang="en-US" sz="2800" dirty="0"/>
          </a:p>
        </p:txBody>
      </p:sp>
      <p:graphicFrame>
        <p:nvGraphicFramePr>
          <p:cNvPr id="30" name="Diagram 29"/>
          <p:cNvGraphicFramePr/>
          <p:nvPr>
            <p:extLst>
              <p:ext uri="{D42A27DB-BD31-4B8C-83A1-F6EECF244321}">
                <p14:modId xmlns:p14="http://schemas.microsoft.com/office/powerpoint/2010/main" val="1914182534"/>
              </p:ext>
            </p:extLst>
          </p:nvPr>
        </p:nvGraphicFramePr>
        <p:xfrm>
          <a:off x="19354800" y="8763000"/>
          <a:ext cx="4724400" cy="1981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35" name="TextBox 34"/>
          <p:cNvSpPr txBox="1"/>
          <p:nvPr/>
        </p:nvSpPr>
        <p:spPr>
          <a:xfrm>
            <a:off x="29260800" y="21107400"/>
            <a:ext cx="1987806" cy="400110"/>
          </a:xfrm>
          <a:prstGeom prst="rect">
            <a:avLst/>
          </a:prstGeom>
          <a:noFill/>
        </p:spPr>
        <p:txBody>
          <a:bodyPr wrap="square" rtlCol="0">
            <a:spAutoFit/>
          </a:bodyPr>
          <a:lstStyle/>
          <a:p>
            <a:r>
              <a:rPr lang="en-US" sz="2000" dirty="0" smtClean="0">
                <a:solidFill>
                  <a:schemeClr val="bg1"/>
                </a:solidFill>
              </a:rPr>
              <a:t>WM, 2014</a:t>
            </a:r>
            <a:endParaRPr lang="en-US" sz="2000" dirty="0">
              <a:solidFill>
                <a:schemeClr val="bg1"/>
              </a:solidFill>
            </a:endParaRPr>
          </a:p>
        </p:txBody>
      </p:sp>
      <p:graphicFrame>
        <p:nvGraphicFramePr>
          <p:cNvPr id="36" name="Diagram 35"/>
          <p:cNvGraphicFramePr/>
          <p:nvPr>
            <p:extLst>
              <p:ext uri="{D42A27DB-BD31-4B8C-83A1-F6EECF244321}">
                <p14:modId xmlns:p14="http://schemas.microsoft.com/office/powerpoint/2010/main" val="3100602219"/>
              </p:ext>
            </p:extLst>
          </p:nvPr>
        </p:nvGraphicFramePr>
        <p:xfrm>
          <a:off x="10196579" y="13159894"/>
          <a:ext cx="6034021" cy="13467619"/>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pic>
        <p:nvPicPr>
          <p:cNvPr id="37" name="Picture 36" descr="2014-04-23 20.15.05.jpg"/>
          <p:cNvPicPr>
            <a:picLocks noChangeAspect="1"/>
          </p:cNvPicPr>
          <p:nvPr/>
        </p:nvPicPr>
        <p:blipFill rotWithShape="1">
          <a:blip r:embed="rId23">
            <a:extLst>
              <a:ext uri="{28A0092B-C50C-407E-A947-70E740481C1C}">
                <a14:useLocalDpi xmlns:a14="http://schemas.microsoft.com/office/drawing/2010/main" val="0"/>
              </a:ext>
            </a:extLst>
          </a:blip>
          <a:srcRect l="24521" t="5061" r="3055" b="49"/>
          <a:stretch/>
        </p:blipFill>
        <p:spPr>
          <a:xfrm>
            <a:off x="22326600" y="18440400"/>
            <a:ext cx="8229600" cy="62484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8" name="TextBox 37"/>
          <p:cNvSpPr txBox="1"/>
          <p:nvPr/>
        </p:nvSpPr>
        <p:spPr>
          <a:xfrm>
            <a:off x="38938200" y="22707600"/>
            <a:ext cx="4648200" cy="1815882"/>
          </a:xfrm>
          <a:prstGeom prst="rect">
            <a:avLst/>
          </a:prstGeom>
          <a:noFill/>
        </p:spPr>
        <p:txBody>
          <a:bodyPr wrap="square" rtlCol="0">
            <a:spAutoFit/>
          </a:bodyPr>
          <a:lstStyle/>
          <a:p>
            <a:r>
              <a:rPr lang="en-US" sz="2800" dirty="0" smtClean="0"/>
              <a:t>Fig. 7-11, rapidly growing fungi from super antibiotic concentrates, unidentified, under 40x magnification</a:t>
            </a:r>
          </a:p>
        </p:txBody>
      </p:sp>
      <p:pic>
        <p:nvPicPr>
          <p:cNvPr id="40" name="Picture 39" descr="2014-04-23 20.13.46.jpg"/>
          <p:cNvPicPr>
            <a:picLocks noChangeAspect="1"/>
          </p:cNvPicPr>
          <p:nvPr/>
        </p:nvPicPr>
        <p:blipFill rotWithShape="1">
          <a:blip r:embed="rId24">
            <a:extLst>
              <a:ext uri="{28A0092B-C50C-407E-A947-70E740481C1C}">
                <a14:useLocalDpi xmlns:a14="http://schemas.microsoft.com/office/drawing/2010/main" val="0"/>
              </a:ext>
            </a:extLst>
          </a:blip>
          <a:srcRect l="214" t="-95" r="34027" b="10304"/>
          <a:stretch/>
        </p:blipFill>
        <p:spPr>
          <a:xfrm>
            <a:off x="22402800" y="24917400"/>
            <a:ext cx="8153400" cy="62623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1" name="Picture 40" descr="2014-04-23 20.07.36.jpg"/>
          <p:cNvPicPr>
            <a:picLocks noChangeAspect="1"/>
          </p:cNvPicPr>
          <p:nvPr/>
        </p:nvPicPr>
        <p:blipFill rotWithShape="1">
          <a:blip r:embed="rId25">
            <a:extLst>
              <a:ext uri="{28A0092B-C50C-407E-A947-70E740481C1C}">
                <a14:useLocalDpi xmlns:a14="http://schemas.microsoft.com/office/drawing/2010/main" val="0"/>
              </a:ext>
            </a:extLst>
          </a:blip>
          <a:srcRect l="20129" t="572" r="10552" b="4150"/>
          <a:stretch/>
        </p:blipFill>
        <p:spPr>
          <a:xfrm>
            <a:off x="30860999" y="24993600"/>
            <a:ext cx="7884555" cy="609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2" name="Picture 41" descr="2014-04-23 20.07.08.jpg"/>
          <p:cNvPicPr>
            <a:picLocks noChangeAspect="1"/>
          </p:cNvPicPr>
          <p:nvPr/>
        </p:nvPicPr>
        <p:blipFill rotWithShape="1">
          <a:blip r:embed="rId26">
            <a:extLst>
              <a:ext uri="{28A0092B-C50C-407E-A947-70E740481C1C}">
                <a14:useLocalDpi xmlns:a14="http://schemas.microsoft.com/office/drawing/2010/main" val="0"/>
              </a:ext>
            </a:extLst>
          </a:blip>
          <a:srcRect l="9562" t="1254" r="27284" b="8948"/>
          <a:stretch/>
        </p:blipFill>
        <p:spPr>
          <a:xfrm>
            <a:off x="30861000" y="18440400"/>
            <a:ext cx="7848600" cy="62774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3" name="Picture 42" descr="2014-04-23 19.55.48.jpg"/>
          <p:cNvPicPr>
            <a:picLocks noChangeAspect="1"/>
          </p:cNvPicPr>
          <p:nvPr/>
        </p:nvPicPr>
        <p:blipFill rotWithShape="1">
          <a:blip r:embed="rId27">
            <a:extLst>
              <a:ext uri="{28A0092B-C50C-407E-A947-70E740481C1C}">
                <a14:useLocalDpi xmlns:a14="http://schemas.microsoft.com/office/drawing/2010/main" val="0"/>
              </a:ext>
            </a:extLst>
          </a:blip>
          <a:srcRect l="7172" t="2149" r="25270"/>
          <a:stretch/>
        </p:blipFill>
        <p:spPr>
          <a:xfrm>
            <a:off x="26136600" y="31318200"/>
            <a:ext cx="8305800" cy="67669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4" name="TextBox 43"/>
          <p:cNvSpPr txBox="1"/>
          <p:nvPr/>
        </p:nvSpPr>
        <p:spPr>
          <a:xfrm>
            <a:off x="30708600" y="11125200"/>
            <a:ext cx="1987806" cy="400110"/>
          </a:xfrm>
          <a:prstGeom prst="rect">
            <a:avLst/>
          </a:prstGeom>
          <a:noFill/>
        </p:spPr>
        <p:txBody>
          <a:bodyPr wrap="square" rtlCol="0">
            <a:spAutoFit/>
          </a:bodyPr>
          <a:lstStyle/>
          <a:p>
            <a:r>
              <a:rPr lang="en-US" sz="2000" dirty="0" smtClean="0">
                <a:solidFill>
                  <a:schemeClr val="bg1"/>
                </a:solidFill>
              </a:rPr>
              <a:t>WM, 2014</a:t>
            </a:r>
            <a:endParaRPr lang="en-US" sz="2000" dirty="0">
              <a:solidFill>
                <a:schemeClr val="bg1"/>
              </a:solidFill>
            </a:endParaRPr>
          </a:p>
        </p:txBody>
      </p:sp>
      <p:sp>
        <p:nvSpPr>
          <p:cNvPr id="45" name="TextBox 44"/>
          <p:cNvSpPr txBox="1"/>
          <p:nvPr/>
        </p:nvSpPr>
        <p:spPr>
          <a:xfrm>
            <a:off x="37033200" y="24231600"/>
            <a:ext cx="1987806" cy="400110"/>
          </a:xfrm>
          <a:prstGeom prst="rect">
            <a:avLst/>
          </a:prstGeom>
          <a:noFill/>
        </p:spPr>
        <p:txBody>
          <a:bodyPr wrap="square" rtlCol="0">
            <a:spAutoFit/>
          </a:bodyPr>
          <a:lstStyle/>
          <a:p>
            <a:r>
              <a:rPr lang="en-US" sz="2000" dirty="0" smtClean="0">
                <a:solidFill>
                  <a:schemeClr val="bg1"/>
                </a:solidFill>
              </a:rPr>
              <a:t>8 WM, 2014</a:t>
            </a:r>
            <a:endParaRPr lang="en-US" sz="2000" dirty="0">
              <a:solidFill>
                <a:schemeClr val="bg1"/>
              </a:solidFill>
            </a:endParaRPr>
          </a:p>
        </p:txBody>
      </p:sp>
      <p:sp>
        <p:nvSpPr>
          <p:cNvPr id="46" name="TextBox 45"/>
          <p:cNvSpPr txBox="1"/>
          <p:nvPr/>
        </p:nvSpPr>
        <p:spPr>
          <a:xfrm>
            <a:off x="32766000" y="37642800"/>
            <a:ext cx="1987806" cy="400110"/>
          </a:xfrm>
          <a:prstGeom prst="rect">
            <a:avLst/>
          </a:prstGeom>
          <a:noFill/>
        </p:spPr>
        <p:txBody>
          <a:bodyPr wrap="square" rtlCol="0">
            <a:spAutoFit/>
          </a:bodyPr>
          <a:lstStyle/>
          <a:p>
            <a:r>
              <a:rPr lang="en-US" sz="2000" dirty="0" smtClean="0">
                <a:solidFill>
                  <a:schemeClr val="bg1"/>
                </a:solidFill>
              </a:rPr>
              <a:t>11 WM, 2014</a:t>
            </a:r>
            <a:endParaRPr lang="en-US" sz="2000" dirty="0">
              <a:solidFill>
                <a:schemeClr val="bg1"/>
              </a:solidFill>
            </a:endParaRPr>
          </a:p>
        </p:txBody>
      </p:sp>
      <p:sp>
        <p:nvSpPr>
          <p:cNvPr id="47" name="TextBox 46"/>
          <p:cNvSpPr txBox="1"/>
          <p:nvPr/>
        </p:nvSpPr>
        <p:spPr>
          <a:xfrm>
            <a:off x="28727400" y="30708600"/>
            <a:ext cx="1987806" cy="400110"/>
          </a:xfrm>
          <a:prstGeom prst="rect">
            <a:avLst/>
          </a:prstGeom>
          <a:noFill/>
        </p:spPr>
        <p:txBody>
          <a:bodyPr wrap="square" rtlCol="0">
            <a:spAutoFit/>
          </a:bodyPr>
          <a:lstStyle/>
          <a:p>
            <a:r>
              <a:rPr lang="en-US" sz="2000" dirty="0" smtClean="0">
                <a:solidFill>
                  <a:schemeClr val="bg1"/>
                </a:solidFill>
              </a:rPr>
              <a:t>9 WM, 2014</a:t>
            </a:r>
            <a:endParaRPr lang="en-US" sz="2000" dirty="0">
              <a:solidFill>
                <a:schemeClr val="bg1"/>
              </a:solidFill>
            </a:endParaRPr>
          </a:p>
        </p:txBody>
      </p:sp>
      <p:sp>
        <p:nvSpPr>
          <p:cNvPr id="48" name="TextBox 47"/>
          <p:cNvSpPr txBox="1"/>
          <p:nvPr/>
        </p:nvSpPr>
        <p:spPr>
          <a:xfrm>
            <a:off x="29108400" y="24231600"/>
            <a:ext cx="1987806" cy="400110"/>
          </a:xfrm>
          <a:prstGeom prst="rect">
            <a:avLst/>
          </a:prstGeom>
          <a:noFill/>
        </p:spPr>
        <p:txBody>
          <a:bodyPr wrap="square" rtlCol="0">
            <a:spAutoFit/>
          </a:bodyPr>
          <a:lstStyle/>
          <a:p>
            <a:r>
              <a:rPr lang="en-US" sz="2000" dirty="0" smtClean="0">
                <a:solidFill>
                  <a:schemeClr val="bg1"/>
                </a:solidFill>
              </a:rPr>
              <a:t>7 WM, 2014</a:t>
            </a:r>
            <a:endParaRPr lang="en-US" sz="2000" dirty="0">
              <a:solidFill>
                <a:schemeClr val="bg1"/>
              </a:solidFill>
            </a:endParaRPr>
          </a:p>
        </p:txBody>
      </p:sp>
      <p:sp>
        <p:nvSpPr>
          <p:cNvPr id="34" name="TextBox 33"/>
          <p:cNvSpPr txBox="1"/>
          <p:nvPr/>
        </p:nvSpPr>
        <p:spPr>
          <a:xfrm>
            <a:off x="37109400" y="30632400"/>
            <a:ext cx="1987806" cy="400110"/>
          </a:xfrm>
          <a:prstGeom prst="rect">
            <a:avLst/>
          </a:prstGeom>
          <a:noFill/>
        </p:spPr>
        <p:txBody>
          <a:bodyPr wrap="square" rtlCol="0">
            <a:spAutoFit/>
          </a:bodyPr>
          <a:lstStyle/>
          <a:p>
            <a:r>
              <a:rPr lang="en-US" sz="2000" dirty="0" smtClean="0">
                <a:solidFill>
                  <a:schemeClr val="bg1"/>
                </a:solidFill>
              </a:rPr>
              <a:t>10 WM, 2014</a:t>
            </a:r>
            <a:endParaRPr lang="en-US" sz="2000" dirty="0">
              <a:solidFill>
                <a:schemeClr val="bg1"/>
              </a:solidFill>
            </a:endParaRPr>
          </a:p>
        </p:txBody>
      </p:sp>
      <p:sp>
        <p:nvSpPr>
          <p:cNvPr id="49" name="TextBox 48"/>
          <p:cNvSpPr txBox="1"/>
          <p:nvPr/>
        </p:nvSpPr>
        <p:spPr>
          <a:xfrm>
            <a:off x="11516934" y="36257805"/>
            <a:ext cx="9074406" cy="1384995"/>
          </a:xfrm>
          <a:prstGeom prst="rect">
            <a:avLst/>
          </a:prstGeom>
          <a:noFill/>
        </p:spPr>
        <p:txBody>
          <a:bodyPr wrap="square" rtlCol="0">
            <a:spAutoFit/>
          </a:bodyPr>
          <a:lstStyle/>
          <a:p>
            <a:r>
              <a:rPr lang="en-US" sz="2800" dirty="0" smtClean="0"/>
              <a:t>Fig.12 chart depicting the relative </a:t>
            </a:r>
            <a:r>
              <a:rPr lang="en-US" sz="2800" i="1" dirty="0" smtClean="0"/>
              <a:t>Lactobacillus</a:t>
            </a:r>
            <a:r>
              <a:rPr lang="en-US" sz="2800" dirty="0" smtClean="0"/>
              <a:t> </a:t>
            </a:r>
            <a:r>
              <a:rPr lang="en-US" sz="2800" dirty="0" smtClean="0"/>
              <a:t>Bacterial </a:t>
            </a:r>
            <a:r>
              <a:rPr lang="en-US" sz="2800" dirty="0" smtClean="0"/>
              <a:t>composition identified in 19 samples of community-sampling metagenomic analysis</a:t>
            </a:r>
            <a:endParaRPr lang="en-US" sz="2800" dirty="0"/>
          </a:p>
        </p:txBody>
      </p:sp>
    </p:spTree>
    <p:extLst>
      <p:ext uri="{BB962C8B-B14F-4D97-AF65-F5344CB8AC3E}">
        <p14:creationId xmlns:p14="http://schemas.microsoft.com/office/powerpoint/2010/main" val="1925305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xmlns:p14="http://schemas.microsoft.com/office/powerpoint/2010/mai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14414</TotalTime>
  <Words>524</Words>
  <Application>Microsoft Office PowerPoint</Application>
  <PresentationFormat>Custom</PresentationFormat>
  <Paragraphs>71</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宋体</vt:lpstr>
      <vt:lpstr>Arial</vt:lpstr>
      <vt:lpstr>Calibri</vt:lpstr>
      <vt:lpstr>Calibri Light</vt:lpstr>
      <vt:lpstr>Times New Roman</vt:lpstr>
      <vt:lpstr>Office Theme</vt:lpstr>
      <vt:lpstr>PowerPoint Presentation</vt:lpstr>
    </vt:vector>
  </TitlesOfParts>
  <Company>Colby College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Gimond</dc:creator>
  <cp:lastModifiedBy>Penile</cp:lastModifiedBy>
  <cp:revision>75</cp:revision>
  <cp:lastPrinted>2014-04-24T19:35:00Z</cp:lastPrinted>
  <dcterms:created xsi:type="dcterms:W3CDTF">2014-04-08T13:46:32Z</dcterms:created>
  <dcterms:modified xsi:type="dcterms:W3CDTF">2014-04-24T19:51:21Z</dcterms:modified>
</cp:coreProperties>
</file>