
<file path=[Content_Types].xml><?xml version="1.0" encoding="utf-8"?>
<Types xmlns="http://schemas.openxmlformats.org/package/2006/content-types">
  <Default Extension="emf" ContentType="image/x-emf"/>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viewProps.xml" ContentType="application/vnd.openxmlformats-officedocument.presentationml.viewProps+xml"/>
  <Override PartName="/ppt/slideLayouts/slideLayout7.xml" ContentType="application/vnd.openxmlformats-officedocument.presentationml.slideLayout+xml"/>
  <Default Extension="gif" ContentType="image/gif"/>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2.xml" ContentType="application/vnd.openxmlformats-officedocument.presentationml.slideLayout+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56" r:id="rId2"/>
  </p:sldIdLst>
  <p:sldSz cx="38404800" cy="32918400"/>
  <p:notesSz cx="37033200" cy="49822100"/>
  <p:defaultTextStyle>
    <a:defPPr>
      <a:defRPr lang="en-US"/>
    </a:defPPr>
    <a:lvl1pPr algn="l" defTabSz="4074884" rtl="0" fontAlgn="base">
      <a:spcBef>
        <a:spcPct val="0"/>
      </a:spcBef>
      <a:spcAft>
        <a:spcPct val="0"/>
      </a:spcAft>
      <a:defRPr sz="8000" kern="1200">
        <a:solidFill>
          <a:schemeClr val="tx1"/>
        </a:solidFill>
        <a:latin typeface="Arial" charset="0"/>
        <a:ea typeface="+mn-ea"/>
        <a:cs typeface="+mn-cs"/>
      </a:defRPr>
    </a:lvl1pPr>
    <a:lvl2pPr marL="2036648" indent="-1579474" algn="l" defTabSz="4074884" rtl="0" fontAlgn="base">
      <a:spcBef>
        <a:spcPct val="0"/>
      </a:spcBef>
      <a:spcAft>
        <a:spcPct val="0"/>
      </a:spcAft>
      <a:defRPr sz="8000" kern="1200">
        <a:solidFill>
          <a:schemeClr val="tx1"/>
        </a:solidFill>
        <a:latin typeface="Arial" charset="0"/>
        <a:ea typeface="+mn-ea"/>
        <a:cs typeface="+mn-cs"/>
      </a:defRPr>
    </a:lvl2pPr>
    <a:lvl3pPr marL="4074884" indent="-3160535" algn="l" defTabSz="4074884" rtl="0" fontAlgn="base">
      <a:spcBef>
        <a:spcPct val="0"/>
      </a:spcBef>
      <a:spcAft>
        <a:spcPct val="0"/>
      </a:spcAft>
      <a:defRPr sz="8000" kern="1200">
        <a:solidFill>
          <a:schemeClr val="tx1"/>
        </a:solidFill>
        <a:latin typeface="Arial" charset="0"/>
        <a:ea typeface="+mn-ea"/>
        <a:cs typeface="+mn-cs"/>
      </a:defRPr>
    </a:lvl3pPr>
    <a:lvl4pPr marL="6111532" indent="-4740008" algn="l" defTabSz="4074884" rtl="0" fontAlgn="base">
      <a:spcBef>
        <a:spcPct val="0"/>
      </a:spcBef>
      <a:spcAft>
        <a:spcPct val="0"/>
      </a:spcAft>
      <a:defRPr sz="8000" kern="1200">
        <a:solidFill>
          <a:schemeClr val="tx1"/>
        </a:solidFill>
        <a:latin typeface="Arial" charset="0"/>
        <a:ea typeface="+mn-ea"/>
        <a:cs typeface="+mn-cs"/>
      </a:defRPr>
    </a:lvl4pPr>
    <a:lvl5pPr marL="8149767" indent="-6321070" algn="l" defTabSz="4074884" rtl="0" fontAlgn="base">
      <a:spcBef>
        <a:spcPct val="0"/>
      </a:spcBef>
      <a:spcAft>
        <a:spcPct val="0"/>
      </a:spcAft>
      <a:defRPr sz="8000" kern="1200">
        <a:solidFill>
          <a:schemeClr val="tx1"/>
        </a:solidFill>
        <a:latin typeface="Arial" charset="0"/>
        <a:ea typeface="+mn-ea"/>
        <a:cs typeface="+mn-cs"/>
      </a:defRPr>
    </a:lvl5pPr>
    <a:lvl6pPr marL="2285871" algn="l" defTabSz="914349" rtl="0" eaLnBrk="1" latinLnBrk="0" hangingPunct="1">
      <a:defRPr sz="8000" kern="1200">
        <a:solidFill>
          <a:schemeClr val="tx1"/>
        </a:solidFill>
        <a:latin typeface="Arial" charset="0"/>
        <a:ea typeface="+mn-ea"/>
        <a:cs typeface="+mn-cs"/>
      </a:defRPr>
    </a:lvl6pPr>
    <a:lvl7pPr marL="2743046" algn="l" defTabSz="914349" rtl="0" eaLnBrk="1" latinLnBrk="0" hangingPunct="1">
      <a:defRPr sz="8000" kern="1200">
        <a:solidFill>
          <a:schemeClr val="tx1"/>
        </a:solidFill>
        <a:latin typeface="Arial" charset="0"/>
        <a:ea typeface="+mn-ea"/>
        <a:cs typeface="+mn-cs"/>
      </a:defRPr>
    </a:lvl7pPr>
    <a:lvl8pPr marL="3200220" algn="l" defTabSz="914349" rtl="0" eaLnBrk="1" latinLnBrk="0" hangingPunct="1">
      <a:defRPr sz="8000" kern="1200">
        <a:solidFill>
          <a:schemeClr val="tx1"/>
        </a:solidFill>
        <a:latin typeface="Arial" charset="0"/>
        <a:ea typeface="+mn-ea"/>
        <a:cs typeface="+mn-cs"/>
      </a:defRPr>
    </a:lvl8pPr>
    <a:lvl9pPr marL="3657394" algn="l" defTabSz="914349" rtl="0" eaLnBrk="1" latinLnBrk="0" hangingPunct="1">
      <a:defRPr sz="8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scaleToFitPaper="1"/>
  <p:clrMru>
    <a:srgbClr val="B3ECEF"/>
    <a:srgbClr val="8DE3E7"/>
    <a:srgbClr val="BBABE3"/>
    <a:srgbClr val="AB97DD"/>
    <a:srgbClr val="BAAFE1"/>
    <a:srgbClr val="AC73CF"/>
    <a:srgbClr val="814BD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napVertSplitter="1" vertBarState="minimized">
    <p:restoredLeft sz="10047" autoAdjust="0"/>
    <p:restoredTop sz="99733" autoAdjust="0"/>
  </p:normalViewPr>
  <p:slideViewPr>
    <p:cSldViewPr>
      <p:cViewPr>
        <p:scale>
          <a:sx n="17" d="100"/>
          <a:sy n="17" d="100"/>
        </p:scale>
        <p:origin x="-1608" y="-696"/>
      </p:cViewPr>
      <p:guideLst>
        <p:guide orient="horz" pos="10368"/>
        <p:guide pos="1209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360" y="10226044"/>
            <a:ext cx="3264408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5760720" y="18653760"/>
            <a:ext cx="26883360" cy="8412480"/>
          </a:xfrm>
        </p:spPr>
        <p:txBody>
          <a:bodyPr/>
          <a:lstStyle>
            <a:lvl1pPr marL="0" indent="0" algn="ctr">
              <a:buNone/>
              <a:defRPr>
                <a:solidFill>
                  <a:schemeClr val="tx1">
                    <a:tint val="75000"/>
                  </a:schemeClr>
                </a:solidFill>
              </a:defRPr>
            </a:lvl1pPr>
            <a:lvl2pPr marL="2037644" indent="0" algn="ctr">
              <a:buNone/>
              <a:defRPr>
                <a:solidFill>
                  <a:schemeClr val="tx1">
                    <a:tint val="75000"/>
                  </a:schemeClr>
                </a:solidFill>
              </a:defRPr>
            </a:lvl2pPr>
            <a:lvl3pPr marL="4075288" indent="0" algn="ctr">
              <a:buNone/>
              <a:defRPr>
                <a:solidFill>
                  <a:schemeClr val="tx1">
                    <a:tint val="75000"/>
                  </a:schemeClr>
                </a:solidFill>
              </a:defRPr>
            </a:lvl3pPr>
            <a:lvl4pPr marL="6112932" indent="0" algn="ctr">
              <a:buNone/>
              <a:defRPr>
                <a:solidFill>
                  <a:schemeClr val="tx1">
                    <a:tint val="75000"/>
                  </a:schemeClr>
                </a:solidFill>
              </a:defRPr>
            </a:lvl4pPr>
            <a:lvl5pPr marL="8150577" indent="0" algn="ctr">
              <a:buNone/>
              <a:defRPr>
                <a:solidFill>
                  <a:schemeClr val="tx1">
                    <a:tint val="75000"/>
                  </a:schemeClr>
                </a:solidFill>
              </a:defRPr>
            </a:lvl5pPr>
            <a:lvl6pPr marL="10188220" indent="0" algn="ctr">
              <a:buNone/>
              <a:defRPr>
                <a:solidFill>
                  <a:schemeClr val="tx1">
                    <a:tint val="75000"/>
                  </a:schemeClr>
                </a:solidFill>
              </a:defRPr>
            </a:lvl6pPr>
            <a:lvl7pPr marL="12225865" indent="0" algn="ctr">
              <a:buNone/>
              <a:defRPr>
                <a:solidFill>
                  <a:schemeClr val="tx1">
                    <a:tint val="75000"/>
                  </a:schemeClr>
                </a:solidFill>
              </a:defRPr>
            </a:lvl7pPr>
            <a:lvl8pPr marL="14263509" indent="0" algn="ctr">
              <a:buNone/>
              <a:defRPr>
                <a:solidFill>
                  <a:schemeClr val="tx1">
                    <a:tint val="75000"/>
                  </a:schemeClr>
                </a:solidFill>
              </a:defRPr>
            </a:lvl8pPr>
            <a:lvl9pPr marL="16301153"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3C6D32-9A60-49BA-A227-773C75B168DF}" type="datetimeFigureOut">
              <a:rPr lang="en-US"/>
              <a:pPr>
                <a:defRPr/>
              </a:pPr>
              <a:t>4/24/14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CC99C39-0AC3-4FD4-9574-E20D242DE1E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9E58968-18B4-4BB2-955F-85DA320655B7}" type="datetimeFigureOut">
              <a:rPr lang="en-US"/>
              <a:pPr>
                <a:defRPr/>
              </a:pPr>
              <a:t>4/24/14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EBDA831-D433-45AB-BEA2-D6CA6A8AE95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843480" y="1318265"/>
            <a:ext cx="864108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20240" y="1318265"/>
            <a:ext cx="2528316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55A735A-4970-43DB-8443-357C58152B59}" type="datetimeFigureOut">
              <a:rPr lang="en-US"/>
              <a:pPr>
                <a:defRPr/>
              </a:pPr>
              <a:t>4/24/14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E3D56C3-31EA-4580-8F64-DC86D813BDE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FD62AF1-6355-4E18-AC67-4715836ECE2B}" type="datetimeFigureOut">
              <a:rPr lang="en-US"/>
              <a:pPr>
                <a:defRPr/>
              </a:pPr>
              <a:t>4/24/14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570DCA-BCA8-40A1-AD17-448D773A066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5" y="21153123"/>
            <a:ext cx="32644080" cy="6537960"/>
          </a:xfrm>
        </p:spPr>
        <p:txBody>
          <a:bodyPr anchor="t"/>
          <a:lstStyle>
            <a:lvl1pPr algn="l">
              <a:defRPr sz="17800" b="1" cap="all"/>
            </a:lvl1pPr>
          </a:lstStyle>
          <a:p>
            <a:r>
              <a:rPr lang="en-US" smtClean="0"/>
              <a:t>Click to edit Master title style</a:t>
            </a:r>
            <a:endParaRPr lang="en-US"/>
          </a:p>
        </p:txBody>
      </p:sp>
      <p:sp>
        <p:nvSpPr>
          <p:cNvPr id="3" name="Text Placeholder 2"/>
          <p:cNvSpPr>
            <a:spLocks noGrp="1"/>
          </p:cNvSpPr>
          <p:nvPr>
            <p:ph type="body" idx="1"/>
          </p:nvPr>
        </p:nvSpPr>
        <p:spPr>
          <a:xfrm>
            <a:off x="3033715" y="13952227"/>
            <a:ext cx="32644080" cy="7200897"/>
          </a:xfrm>
        </p:spPr>
        <p:txBody>
          <a:bodyPr anchor="b"/>
          <a:lstStyle>
            <a:lvl1pPr marL="0" indent="0">
              <a:buNone/>
              <a:defRPr sz="8900">
                <a:solidFill>
                  <a:schemeClr val="tx1">
                    <a:tint val="75000"/>
                  </a:schemeClr>
                </a:solidFill>
              </a:defRPr>
            </a:lvl1pPr>
            <a:lvl2pPr marL="2037644" indent="0">
              <a:buNone/>
              <a:defRPr sz="8000">
                <a:solidFill>
                  <a:schemeClr val="tx1">
                    <a:tint val="75000"/>
                  </a:schemeClr>
                </a:solidFill>
              </a:defRPr>
            </a:lvl2pPr>
            <a:lvl3pPr marL="4075288" indent="0">
              <a:buNone/>
              <a:defRPr sz="7200">
                <a:solidFill>
                  <a:schemeClr val="tx1">
                    <a:tint val="75000"/>
                  </a:schemeClr>
                </a:solidFill>
              </a:defRPr>
            </a:lvl3pPr>
            <a:lvl4pPr marL="6112932" indent="0">
              <a:buNone/>
              <a:defRPr sz="6200">
                <a:solidFill>
                  <a:schemeClr val="tx1">
                    <a:tint val="75000"/>
                  </a:schemeClr>
                </a:solidFill>
              </a:defRPr>
            </a:lvl4pPr>
            <a:lvl5pPr marL="8150577" indent="0">
              <a:buNone/>
              <a:defRPr sz="6200">
                <a:solidFill>
                  <a:schemeClr val="tx1">
                    <a:tint val="75000"/>
                  </a:schemeClr>
                </a:solidFill>
              </a:defRPr>
            </a:lvl5pPr>
            <a:lvl6pPr marL="10188220" indent="0">
              <a:buNone/>
              <a:defRPr sz="6200">
                <a:solidFill>
                  <a:schemeClr val="tx1">
                    <a:tint val="75000"/>
                  </a:schemeClr>
                </a:solidFill>
              </a:defRPr>
            </a:lvl6pPr>
            <a:lvl7pPr marL="12225865" indent="0">
              <a:buNone/>
              <a:defRPr sz="6200">
                <a:solidFill>
                  <a:schemeClr val="tx1">
                    <a:tint val="75000"/>
                  </a:schemeClr>
                </a:solidFill>
              </a:defRPr>
            </a:lvl7pPr>
            <a:lvl8pPr marL="14263509" indent="0">
              <a:buNone/>
              <a:defRPr sz="6200">
                <a:solidFill>
                  <a:schemeClr val="tx1">
                    <a:tint val="75000"/>
                  </a:schemeClr>
                </a:solidFill>
              </a:defRPr>
            </a:lvl8pPr>
            <a:lvl9pPr marL="16301153" indent="0">
              <a:buNone/>
              <a:defRPr sz="6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4A06C9B-7775-44A1-B8B0-7575CAFB2C1D}" type="datetimeFigureOut">
              <a:rPr lang="en-US"/>
              <a:pPr>
                <a:defRPr/>
              </a:pPr>
              <a:t>4/24/14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7F97F56-7BB2-432B-9231-EAA9EF92DD0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20240" y="7680964"/>
            <a:ext cx="16962120" cy="21724623"/>
          </a:xfrm>
        </p:spPr>
        <p:txBody>
          <a:bodyPr/>
          <a:lstStyle>
            <a:lvl1pPr>
              <a:defRPr sz="12500"/>
            </a:lvl1pPr>
            <a:lvl2pPr>
              <a:defRPr sz="10700"/>
            </a:lvl2pPr>
            <a:lvl3pPr>
              <a:defRPr sz="8900"/>
            </a:lvl3pPr>
            <a:lvl4pPr>
              <a:defRPr sz="8000"/>
            </a:lvl4pPr>
            <a:lvl5pPr>
              <a:defRPr sz="8000"/>
            </a:lvl5pPr>
            <a:lvl6pPr>
              <a:defRPr sz="8000"/>
            </a:lvl6pPr>
            <a:lvl7pPr>
              <a:defRPr sz="8000"/>
            </a:lvl7pPr>
            <a:lvl8pPr>
              <a:defRPr sz="8000"/>
            </a:lvl8pPr>
            <a:lvl9pPr>
              <a:defRPr sz="8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9522440" y="7680964"/>
            <a:ext cx="16962120" cy="21724623"/>
          </a:xfrm>
        </p:spPr>
        <p:txBody>
          <a:bodyPr/>
          <a:lstStyle>
            <a:lvl1pPr>
              <a:defRPr sz="12500"/>
            </a:lvl1pPr>
            <a:lvl2pPr>
              <a:defRPr sz="10700"/>
            </a:lvl2pPr>
            <a:lvl3pPr>
              <a:defRPr sz="8900"/>
            </a:lvl3pPr>
            <a:lvl4pPr>
              <a:defRPr sz="8000"/>
            </a:lvl4pPr>
            <a:lvl5pPr>
              <a:defRPr sz="8000"/>
            </a:lvl5pPr>
            <a:lvl6pPr>
              <a:defRPr sz="8000"/>
            </a:lvl6pPr>
            <a:lvl7pPr>
              <a:defRPr sz="8000"/>
            </a:lvl7pPr>
            <a:lvl8pPr>
              <a:defRPr sz="8000"/>
            </a:lvl8pPr>
            <a:lvl9pPr>
              <a:defRPr sz="8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B914A22-24AA-43A5-9914-10EEDE7AC362}" type="datetimeFigureOut">
              <a:rPr lang="en-US"/>
              <a:pPr>
                <a:defRPr/>
              </a:pPr>
              <a:t>4/24/14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1000123-94D5-44E8-A9E6-4810A164FEB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920241" y="7368544"/>
            <a:ext cx="16968790" cy="3070857"/>
          </a:xfrm>
        </p:spPr>
        <p:txBody>
          <a:bodyPr anchor="b"/>
          <a:lstStyle>
            <a:lvl1pPr marL="0" indent="0">
              <a:buNone/>
              <a:defRPr sz="10700" b="1"/>
            </a:lvl1pPr>
            <a:lvl2pPr marL="2037644" indent="0">
              <a:buNone/>
              <a:defRPr sz="8900" b="1"/>
            </a:lvl2pPr>
            <a:lvl3pPr marL="4075288" indent="0">
              <a:buNone/>
              <a:defRPr sz="8000" b="1"/>
            </a:lvl3pPr>
            <a:lvl4pPr marL="6112932" indent="0">
              <a:buNone/>
              <a:defRPr sz="7200" b="1"/>
            </a:lvl4pPr>
            <a:lvl5pPr marL="8150577" indent="0">
              <a:buNone/>
              <a:defRPr sz="7200" b="1"/>
            </a:lvl5pPr>
            <a:lvl6pPr marL="10188220" indent="0">
              <a:buNone/>
              <a:defRPr sz="7200" b="1"/>
            </a:lvl6pPr>
            <a:lvl7pPr marL="12225865" indent="0">
              <a:buNone/>
              <a:defRPr sz="7200" b="1"/>
            </a:lvl7pPr>
            <a:lvl8pPr marL="14263509" indent="0">
              <a:buNone/>
              <a:defRPr sz="7200" b="1"/>
            </a:lvl8pPr>
            <a:lvl9pPr marL="16301153" indent="0">
              <a:buNone/>
              <a:defRPr sz="7200" b="1"/>
            </a:lvl9pPr>
          </a:lstStyle>
          <a:p>
            <a:pPr lvl="0"/>
            <a:r>
              <a:rPr lang="en-US" smtClean="0"/>
              <a:t>Click to edit Master text styles</a:t>
            </a:r>
          </a:p>
        </p:txBody>
      </p:sp>
      <p:sp>
        <p:nvSpPr>
          <p:cNvPr id="4" name="Content Placeholder 3"/>
          <p:cNvSpPr>
            <a:spLocks noGrp="1"/>
          </p:cNvSpPr>
          <p:nvPr>
            <p:ph sz="half" idx="2"/>
          </p:nvPr>
        </p:nvSpPr>
        <p:spPr>
          <a:xfrm>
            <a:off x="1920241" y="10439401"/>
            <a:ext cx="16968790" cy="18966183"/>
          </a:xfrm>
        </p:spPr>
        <p:txBody>
          <a:bodyPr/>
          <a:lstStyle>
            <a:lvl1pPr>
              <a:defRPr sz="10700"/>
            </a:lvl1pPr>
            <a:lvl2pPr>
              <a:defRPr sz="8900"/>
            </a:lvl2pPr>
            <a:lvl3pPr>
              <a:defRPr sz="800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9509108" y="7368544"/>
            <a:ext cx="16975455" cy="3070857"/>
          </a:xfrm>
        </p:spPr>
        <p:txBody>
          <a:bodyPr anchor="b"/>
          <a:lstStyle>
            <a:lvl1pPr marL="0" indent="0">
              <a:buNone/>
              <a:defRPr sz="10700" b="1"/>
            </a:lvl1pPr>
            <a:lvl2pPr marL="2037644" indent="0">
              <a:buNone/>
              <a:defRPr sz="8900" b="1"/>
            </a:lvl2pPr>
            <a:lvl3pPr marL="4075288" indent="0">
              <a:buNone/>
              <a:defRPr sz="8000" b="1"/>
            </a:lvl3pPr>
            <a:lvl4pPr marL="6112932" indent="0">
              <a:buNone/>
              <a:defRPr sz="7200" b="1"/>
            </a:lvl4pPr>
            <a:lvl5pPr marL="8150577" indent="0">
              <a:buNone/>
              <a:defRPr sz="7200" b="1"/>
            </a:lvl5pPr>
            <a:lvl6pPr marL="10188220" indent="0">
              <a:buNone/>
              <a:defRPr sz="7200" b="1"/>
            </a:lvl6pPr>
            <a:lvl7pPr marL="12225865" indent="0">
              <a:buNone/>
              <a:defRPr sz="7200" b="1"/>
            </a:lvl7pPr>
            <a:lvl8pPr marL="14263509" indent="0">
              <a:buNone/>
              <a:defRPr sz="7200" b="1"/>
            </a:lvl8pPr>
            <a:lvl9pPr marL="16301153" indent="0">
              <a:buNone/>
              <a:defRPr sz="7200" b="1"/>
            </a:lvl9pPr>
          </a:lstStyle>
          <a:p>
            <a:pPr lvl="0"/>
            <a:r>
              <a:rPr lang="en-US" smtClean="0"/>
              <a:t>Click to edit Master text styles</a:t>
            </a:r>
          </a:p>
        </p:txBody>
      </p:sp>
      <p:sp>
        <p:nvSpPr>
          <p:cNvPr id="6" name="Content Placeholder 5"/>
          <p:cNvSpPr>
            <a:spLocks noGrp="1"/>
          </p:cNvSpPr>
          <p:nvPr>
            <p:ph sz="quarter" idx="4"/>
          </p:nvPr>
        </p:nvSpPr>
        <p:spPr>
          <a:xfrm>
            <a:off x="19509108" y="10439401"/>
            <a:ext cx="16975455" cy="18966183"/>
          </a:xfrm>
        </p:spPr>
        <p:txBody>
          <a:bodyPr/>
          <a:lstStyle>
            <a:lvl1pPr>
              <a:defRPr sz="10700"/>
            </a:lvl1pPr>
            <a:lvl2pPr>
              <a:defRPr sz="8900"/>
            </a:lvl2pPr>
            <a:lvl3pPr>
              <a:defRPr sz="800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FDDEA7E-3C7E-440C-BE2C-0ED95464B762}" type="datetimeFigureOut">
              <a:rPr lang="en-US"/>
              <a:pPr>
                <a:defRPr/>
              </a:pPr>
              <a:t>4/24/14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C4802E6F-2F84-4D7E-82A0-7C2A8D5938F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EF39046-4685-42B6-AA85-CC6E81987CFC}" type="datetimeFigureOut">
              <a:rPr lang="en-US"/>
              <a:pPr>
                <a:defRPr/>
              </a:pPr>
              <a:t>4/24/14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E14F72F-90D5-42B9-BCB7-F26AC4ABAFE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2A33C82-A370-4FCF-B283-82FDBC88C959}" type="datetimeFigureOut">
              <a:rPr lang="en-US"/>
              <a:pPr>
                <a:defRPr/>
              </a:pPr>
              <a:t>4/24/14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A0C1CDD-6463-4881-861B-01C7D1F9014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244" y="1310640"/>
            <a:ext cx="12634915" cy="5577840"/>
          </a:xfrm>
        </p:spPr>
        <p:txBody>
          <a:bodyPr anchor="b"/>
          <a:lstStyle>
            <a:lvl1pPr algn="l">
              <a:defRPr sz="8900" b="1"/>
            </a:lvl1pPr>
          </a:lstStyle>
          <a:p>
            <a:r>
              <a:rPr lang="en-US" smtClean="0"/>
              <a:t>Click to edit Master title style</a:t>
            </a:r>
            <a:endParaRPr lang="en-US"/>
          </a:p>
        </p:txBody>
      </p:sp>
      <p:sp>
        <p:nvSpPr>
          <p:cNvPr id="3" name="Content Placeholder 2"/>
          <p:cNvSpPr>
            <a:spLocks noGrp="1"/>
          </p:cNvSpPr>
          <p:nvPr>
            <p:ph idx="1"/>
          </p:nvPr>
        </p:nvSpPr>
        <p:spPr>
          <a:xfrm>
            <a:off x="15015210" y="1310644"/>
            <a:ext cx="21469350" cy="28094943"/>
          </a:xfrm>
        </p:spPr>
        <p:txBody>
          <a:bodyPr/>
          <a:lstStyle>
            <a:lvl1pPr>
              <a:defRPr sz="14200"/>
            </a:lvl1pPr>
            <a:lvl2pPr>
              <a:defRPr sz="12500"/>
            </a:lvl2pPr>
            <a:lvl3pPr>
              <a:defRPr sz="10700"/>
            </a:lvl3pPr>
            <a:lvl4pPr>
              <a:defRPr sz="8900"/>
            </a:lvl4pPr>
            <a:lvl5pPr>
              <a:defRPr sz="8900"/>
            </a:lvl5pPr>
            <a:lvl6pPr>
              <a:defRPr sz="8900"/>
            </a:lvl6pPr>
            <a:lvl7pPr>
              <a:defRPr sz="8900"/>
            </a:lvl7pPr>
            <a:lvl8pPr>
              <a:defRPr sz="8900"/>
            </a:lvl8pPr>
            <a:lvl9pPr>
              <a:defRPr sz="8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920244" y="6888484"/>
            <a:ext cx="12634915" cy="22517103"/>
          </a:xfrm>
        </p:spPr>
        <p:txBody>
          <a:bodyPr/>
          <a:lstStyle>
            <a:lvl1pPr marL="0" indent="0">
              <a:buNone/>
              <a:defRPr sz="6200"/>
            </a:lvl1pPr>
            <a:lvl2pPr marL="2037644" indent="0">
              <a:buNone/>
              <a:defRPr sz="5300"/>
            </a:lvl2pPr>
            <a:lvl3pPr marL="4075288" indent="0">
              <a:buNone/>
              <a:defRPr sz="4500"/>
            </a:lvl3pPr>
            <a:lvl4pPr marL="6112932" indent="0">
              <a:buNone/>
              <a:defRPr sz="4000"/>
            </a:lvl4pPr>
            <a:lvl5pPr marL="8150577" indent="0">
              <a:buNone/>
              <a:defRPr sz="4000"/>
            </a:lvl5pPr>
            <a:lvl6pPr marL="10188220" indent="0">
              <a:buNone/>
              <a:defRPr sz="4000"/>
            </a:lvl6pPr>
            <a:lvl7pPr marL="12225865" indent="0">
              <a:buNone/>
              <a:defRPr sz="4000"/>
            </a:lvl7pPr>
            <a:lvl8pPr marL="14263509" indent="0">
              <a:buNone/>
              <a:defRPr sz="4000"/>
            </a:lvl8pPr>
            <a:lvl9pPr marL="16301153" indent="0">
              <a:buNone/>
              <a:defRPr sz="4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EDA8513-C69E-40E8-BDB9-E0AC99A650C6}" type="datetimeFigureOut">
              <a:rPr lang="en-US"/>
              <a:pPr>
                <a:defRPr/>
              </a:pPr>
              <a:t>4/24/14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0ADC4B3-1989-445F-8B2E-FE8EA426280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7610" y="23042881"/>
            <a:ext cx="23042880" cy="2720343"/>
          </a:xfrm>
        </p:spPr>
        <p:txBody>
          <a:bodyPr anchor="b"/>
          <a:lstStyle>
            <a:lvl1pPr algn="l">
              <a:defRPr sz="8900" b="1"/>
            </a:lvl1pPr>
          </a:lstStyle>
          <a:p>
            <a:r>
              <a:rPr lang="en-US" smtClean="0"/>
              <a:t>Click to edit Master title style</a:t>
            </a:r>
            <a:endParaRPr lang="en-US"/>
          </a:p>
        </p:txBody>
      </p:sp>
      <p:sp>
        <p:nvSpPr>
          <p:cNvPr id="3" name="Picture Placeholder 2"/>
          <p:cNvSpPr>
            <a:spLocks noGrp="1"/>
          </p:cNvSpPr>
          <p:nvPr>
            <p:ph type="pic" idx="1"/>
          </p:nvPr>
        </p:nvSpPr>
        <p:spPr>
          <a:xfrm>
            <a:off x="7527610" y="2941320"/>
            <a:ext cx="23042880" cy="19751040"/>
          </a:xfrm>
        </p:spPr>
        <p:txBody>
          <a:bodyPr rtlCol="0">
            <a:normAutofit/>
          </a:bodyPr>
          <a:lstStyle>
            <a:lvl1pPr marL="0" indent="0">
              <a:buNone/>
              <a:defRPr sz="14200"/>
            </a:lvl1pPr>
            <a:lvl2pPr marL="2037644" indent="0">
              <a:buNone/>
              <a:defRPr sz="12500"/>
            </a:lvl2pPr>
            <a:lvl3pPr marL="4075288" indent="0">
              <a:buNone/>
              <a:defRPr sz="10700"/>
            </a:lvl3pPr>
            <a:lvl4pPr marL="6112932" indent="0">
              <a:buNone/>
              <a:defRPr sz="8900"/>
            </a:lvl4pPr>
            <a:lvl5pPr marL="8150577" indent="0">
              <a:buNone/>
              <a:defRPr sz="8900"/>
            </a:lvl5pPr>
            <a:lvl6pPr marL="10188220" indent="0">
              <a:buNone/>
              <a:defRPr sz="8900"/>
            </a:lvl6pPr>
            <a:lvl7pPr marL="12225865" indent="0">
              <a:buNone/>
              <a:defRPr sz="8900"/>
            </a:lvl7pPr>
            <a:lvl8pPr marL="14263509" indent="0">
              <a:buNone/>
              <a:defRPr sz="8900"/>
            </a:lvl8pPr>
            <a:lvl9pPr marL="16301153" indent="0">
              <a:buNone/>
              <a:defRPr sz="8900"/>
            </a:lvl9pPr>
          </a:lstStyle>
          <a:p>
            <a:pPr lvl="0"/>
            <a:endParaRPr lang="en-US" noProof="0"/>
          </a:p>
        </p:txBody>
      </p:sp>
      <p:sp>
        <p:nvSpPr>
          <p:cNvPr id="4" name="Text Placeholder 3"/>
          <p:cNvSpPr>
            <a:spLocks noGrp="1"/>
          </p:cNvSpPr>
          <p:nvPr>
            <p:ph type="body" sz="half" idx="2"/>
          </p:nvPr>
        </p:nvSpPr>
        <p:spPr>
          <a:xfrm>
            <a:off x="7527610" y="25763224"/>
            <a:ext cx="23042880" cy="3863337"/>
          </a:xfrm>
        </p:spPr>
        <p:txBody>
          <a:bodyPr/>
          <a:lstStyle>
            <a:lvl1pPr marL="0" indent="0">
              <a:buNone/>
              <a:defRPr sz="6200"/>
            </a:lvl1pPr>
            <a:lvl2pPr marL="2037644" indent="0">
              <a:buNone/>
              <a:defRPr sz="5300"/>
            </a:lvl2pPr>
            <a:lvl3pPr marL="4075288" indent="0">
              <a:buNone/>
              <a:defRPr sz="4500"/>
            </a:lvl3pPr>
            <a:lvl4pPr marL="6112932" indent="0">
              <a:buNone/>
              <a:defRPr sz="4000"/>
            </a:lvl4pPr>
            <a:lvl5pPr marL="8150577" indent="0">
              <a:buNone/>
              <a:defRPr sz="4000"/>
            </a:lvl5pPr>
            <a:lvl6pPr marL="10188220" indent="0">
              <a:buNone/>
              <a:defRPr sz="4000"/>
            </a:lvl6pPr>
            <a:lvl7pPr marL="12225865" indent="0">
              <a:buNone/>
              <a:defRPr sz="4000"/>
            </a:lvl7pPr>
            <a:lvl8pPr marL="14263509" indent="0">
              <a:buNone/>
              <a:defRPr sz="4000"/>
            </a:lvl8pPr>
            <a:lvl9pPr marL="16301153" indent="0">
              <a:buNone/>
              <a:defRPr sz="4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C04503E-AEA4-4577-8EE3-FF46CE4A107D}" type="datetimeFigureOut">
              <a:rPr lang="en-US"/>
              <a:pPr>
                <a:defRPr/>
              </a:pPr>
              <a:t>4/24/14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973EA8B-D838-47A3-9794-79B2755E8DE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920876" y="1317625"/>
            <a:ext cx="34563050" cy="5486400"/>
          </a:xfrm>
          <a:prstGeom prst="rect">
            <a:avLst/>
          </a:prstGeom>
          <a:noFill/>
          <a:ln w="9525">
            <a:noFill/>
            <a:miter lim="800000"/>
            <a:headEnd/>
            <a:tailEnd/>
          </a:ln>
        </p:spPr>
        <p:txBody>
          <a:bodyPr vert="horz" wrap="square" lIns="407529" tIns="203764" rIns="407529" bIns="203764"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1920876" y="7680326"/>
            <a:ext cx="34563050" cy="21724938"/>
          </a:xfrm>
          <a:prstGeom prst="rect">
            <a:avLst/>
          </a:prstGeom>
          <a:noFill/>
          <a:ln w="9525">
            <a:noFill/>
            <a:miter lim="800000"/>
            <a:headEnd/>
            <a:tailEnd/>
          </a:ln>
        </p:spPr>
        <p:txBody>
          <a:bodyPr vert="horz" wrap="square" lIns="407529" tIns="203764" rIns="407529" bIns="20376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1920876" y="30510163"/>
            <a:ext cx="8959850" cy="1752600"/>
          </a:xfrm>
          <a:prstGeom prst="rect">
            <a:avLst/>
          </a:prstGeom>
        </p:spPr>
        <p:txBody>
          <a:bodyPr vert="horz" lIns="407529" tIns="203764" rIns="407529" bIns="203764" rtlCol="0" anchor="ctr"/>
          <a:lstStyle>
            <a:lvl1pPr algn="l" defTabSz="4075288" fontAlgn="auto">
              <a:spcBef>
                <a:spcPts val="0"/>
              </a:spcBef>
              <a:spcAft>
                <a:spcPts val="0"/>
              </a:spcAft>
              <a:defRPr sz="5300" smtClean="0">
                <a:solidFill>
                  <a:schemeClr val="tx1">
                    <a:tint val="75000"/>
                  </a:schemeClr>
                </a:solidFill>
                <a:latin typeface="+mn-lt"/>
              </a:defRPr>
            </a:lvl1pPr>
          </a:lstStyle>
          <a:p>
            <a:pPr>
              <a:defRPr/>
            </a:pPr>
            <a:fld id="{541F6AF3-04FE-40EF-AA72-0B300C473B40}" type="datetimeFigureOut">
              <a:rPr lang="en-US"/>
              <a:pPr>
                <a:defRPr/>
              </a:pPr>
              <a:t>4/24/14</a:t>
            </a:fld>
            <a:endParaRPr lang="en-US"/>
          </a:p>
        </p:txBody>
      </p:sp>
      <p:sp>
        <p:nvSpPr>
          <p:cNvPr id="5" name="Footer Placeholder 4"/>
          <p:cNvSpPr>
            <a:spLocks noGrp="1"/>
          </p:cNvSpPr>
          <p:nvPr>
            <p:ph type="ftr" sz="quarter" idx="3"/>
          </p:nvPr>
        </p:nvSpPr>
        <p:spPr>
          <a:xfrm>
            <a:off x="13122276" y="30510163"/>
            <a:ext cx="12160250" cy="1752600"/>
          </a:xfrm>
          <a:prstGeom prst="rect">
            <a:avLst/>
          </a:prstGeom>
        </p:spPr>
        <p:txBody>
          <a:bodyPr vert="horz" lIns="407529" tIns="203764" rIns="407529" bIns="203764" rtlCol="0" anchor="ctr"/>
          <a:lstStyle>
            <a:lvl1pPr algn="ctr" defTabSz="4075288" fontAlgn="auto">
              <a:spcBef>
                <a:spcPts val="0"/>
              </a:spcBef>
              <a:spcAft>
                <a:spcPts val="0"/>
              </a:spcAft>
              <a:defRPr sz="53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27524076" y="30510163"/>
            <a:ext cx="8959850" cy="1752600"/>
          </a:xfrm>
          <a:prstGeom prst="rect">
            <a:avLst/>
          </a:prstGeom>
        </p:spPr>
        <p:txBody>
          <a:bodyPr vert="horz" lIns="407529" tIns="203764" rIns="407529" bIns="203764" rtlCol="0" anchor="ctr"/>
          <a:lstStyle>
            <a:lvl1pPr algn="r" defTabSz="4075288" fontAlgn="auto">
              <a:spcBef>
                <a:spcPts val="0"/>
              </a:spcBef>
              <a:spcAft>
                <a:spcPts val="0"/>
              </a:spcAft>
              <a:defRPr sz="5300" smtClean="0">
                <a:solidFill>
                  <a:schemeClr val="tx1">
                    <a:tint val="75000"/>
                  </a:schemeClr>
                </a:solidFill>
                <a:latin typeface="+mn-lt"/>
              </a:defRPr>
            </a:lvl1pPr>
          </a:lstStyle>
          <a:p>
            <a:pPr>
              <a:defRPr/>
            </a:pPr>
            <a:fld id="{A129F247-3015-4E6E-8B88-415ACC6467A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074884" rtl="0" fontAlgn="base">
        <a:spcBef>
          <a:spcPct val="0"/>
        </a:spcBef>
        <a:spcAft>
          <a:spcPct val="0"/>
        </a:spcAft>
        <a:defRPr sz="19600" kern="1200">
          <a:solidFill>
            <a:schemeClr val="tx1"/>
          </a:solidFill>
          <a:latin typeface="+mj-lt"/>
          <a:ea typeface="+mj-ea"/>
          <a:cs typeface="+mj-cs"/>
        </a:defRPr>
      </a:lvl1pPr>
      <a:lvl2pPr algn="ctr" defTabSz="4074884" rtl="0" fontAlgn="base">
        <a:spcBef>
          <a:spcPct val="0"/>
        </a:spcBef>
        <a:spcAft>
          <a:spcPct val="0"/>
        </a:spcAft>
        <a:defRPr sz="19600">
          <a:solidFill>
            <a:schemeClr val="tx1"/>
          </a:solidFill>
          <a:latin typeface="Calibri" pitchFamily="34" charset="0"/>
        </a:defRPr>
      </a:lvl2pPr>
      <a:lvl3pPr algn="ctr" defTabSz="4074884" rtl="0" fontAlgn="base">
        <a:spcBef>
          <a:spcPct val="0"/>
        </a:spcBef>
        <a:spcAft>
          <a:spcPct val="0"/>
        </a:spcAft>
        <a:defRPr sz="19600">
          <a:solidFill>
            <a:schemeClr val="tx1"/>
          </a:solidFill>
          <a:latin typeface="Calibri" pitchFamily="34" charset="0"/>
        </a:defRPr>
      </a:lvl3pPr>
      <a:lvl4pPr algn="ctr" defTabSz="4074884" rtl="0" fontAlgn="base">
        <a:spcBef>
          <a:spcPct val="0"/>
        </a:spcBef>
        <a:spcAft>
          <a:spcPct val="0"/>
        </a:spcAft>
        <a:defRPr sz="19600">
          <a:solidFill>
            <a:schemeClr val="tx1"/>
          </a:solidFill>
          <a:latin typeface="Calibri" pitchFamily="34" charset="0"/>
        </a:defRPr>
      </a:lvl4pPr>
      <a:lvl5pPr algn="ctr" defTabSz="4074884" rtl="0" fontAlgn="base">
        <a:spcBef>
          <a:spcPct val="0"/>
        </a:spcBef>
        <a:spcAft>
          <a:spcPct val="0"/>
        </a:spcAft>
        <a:defRPr sz="19600">
          <a:solidFill>
            <a:schemeClr val="tx1"/>
          </a:solidFill>
          <a:latin typeface="Calibri" pitchFamily="34" charset="0"/>
        </a:defRPr>
      </a:lvl5pPr>
      <a:lvl6pPr marL="457174" algn="ctr" defTabSz="4074884" rtl="0" fontAlgn="base">
        <a:spcBef>
          <a:spcPct val="0"/>
        </a:spcBef>
        <a:spcAft>
          <a:spcPct val="0"/>
        </a:spcAft>
        <a:defRPr sz="19600">
          <a:solidFill>
            <a:schemeClr val="tx1"/>
          </a:solidFill>
          <a:latin typeface="Calibri" pitchFamily="34" charset="0"/>
        </a:defRPr>
      </a:lvl6pPr>
      <a:lvl7pPr marL="914349" algn="ctr" defTabSz="4074884" rtl="0" fontAlgn="base">
        <a:spcBef>
          <a:spcPct val="0"/>
        </a:spcBef>
        <a:spcAft>
          <a:spcPct val="0"/>
        </a:spcAft>
        <a:defRPr sz="19600">
          <a:solidFill>
            <a:schemeClr val="tx1"/>
          </a:solidFill>
          <a:latin typeface="Calibri" pitchFamily="34" charset="0"/>
        </a:defRPr>
      </a:lvl7pPr>
      <a:lvl8pPr marL="1371523" algn="ctr" defTabSz="4074884" rtl="0" fontAlgn="base">
        <a:spcBef>
          <a:spcPct val="0"/>
        </a:spcBef>
        <a:spcAft>
          <a:spcPct val="0"/>
        </a:spcAft>
        <a:defRPr sz="19600">
          <a:solidFill>
            <a:schemeClr val="tx1"/>
          </a:solidFill>
          <a:latin typeface="Calibri" pitchFamily="34" charset="0"/>
        </a:defRPr>
      </a:lvl8pPr>
      <a:lvl9pPr marL="1828697" algn="ctr" defTabSz="4074884" rtl="0" fontAlgn="base">
        <a:spcBef>
          <a:spcPct val="0"/>
        </a:spcBef>
        <a:spcAft>
          <a:spcPct val="0"/>
        </a:spcAft>
        <a:defRPr sz="19600">
          <a:solidFill>
            <a:schemeClr val="tx1"/>
          </a:solidFill>
          <a:latin typeface="Calibri" pitchFamily="34" charset="0"/>
        </a:defRPr>
      </a:lvl9pPr>
    </p:titleStyle>
    <p:bodyStyle>
      <a:lvl1pPr marL="1527089" indent="-1527089" algn="l" defTabSz="4074884" rtl="0" fontAlgn="base">
        <a:spcBef>
          <a:spcPct val="20000"/>
        </a:spcBef>
        <a:spcAft>
          <a:spcPct val="0"/>
        </a:spcAft>
        <a:buFont typeface="Arial" charset="0"/>
        <a:buChar char="•"/>
        <a:defRPr sz="14200" kern="1200">
          <a:solidFill>
            <a:schemeClr val="tx1"/>
          </a:solidFill>
          <a:latin typeface="+mn-lt"/>
          <a:ea typeface="+mn-ea"/>
          <a:cs typeface="+mn-cs"/>
        </a:defRPr>
      </a:lvl1pPr>
      <a:lvl2pPr marL="3309752" indent="-1273103" algn="l" defTabSz="4074884" rtl="0" fontAlgn="base">
        <a:spcBef>
          <a:spcPct val="20000"/>
        </a:spcBef>
        <a:spcAft>
          <a:spcPct val="0"/>
        </a:spcAft>
        <a:buFont typeface="Arial" charset="0"/>
        <a:buChar char="–"/>
        <a:defRPr sz="12500" kern="1200">
          <a:solidFill>
            <a:schemeClr val="tx1"/>
          </a:solidFill>
          <a:latin typeface="+mn-lt"/>
          <a:ea typeface="+mn-ea"/>
          <a:cs typeface="+mn-cs"/>
        </a:defRPr>
      </a:lvl2pPr>
      <a:lvl3pPr marL="5094001" indent="-1017531" algn="l" defTabSz="4074884" rtl="0" fontAlgn="base">
        <a:spcBef>
          <a:spcPct val="20000"/>
        </a:spcBef>
        <a:spcAft>
          <a:spcPct val="0"/>
        </a:spcAft>
        <a:buFont typeface="Arial" charset="0"/>
        <a:buChar char="•"/>
        <a:defRPr sz="10700" kern="1200">
          <a:solidFill>
            <a:schemeClr val="tx1"/>
          </a:solidFill>
          <a:latin typeface="+mn-lt"/>
          <a:ea typeface="+mn-ea"/>
          <a:cs typeface="+mn-cs"/>
        </a:defRPr>
      </a:lvl3pPr>
      <a:lvl4pPr marL="7130649" indent="-1017531" algn="l" defTabSz="4074884" rtl="0" fontAlgn="base">
        <a:spcBef>
          <a:spcPct val="20000"/>
        </a:spcBef>
        <a:spcAft>
          <a:spcPct val="0"/>
        </a:spcAft>
        <a:buFont typeface="Arial" charset="0"/>
        <a:buChar char="–"/>
        <a:defRPr sz="8900" kern="1200">
          <a:solidFill>
            <a:schemeClr val="tx1"/>
          </a:solidFill>
          <a:latin typeface="+mn-lt"/>
          <a:ea typeface="+mn-ea"/>
          <a:cs typeface="+mn-cs"/>
        </a:defRPr>
      </a:lvl4pPr>
      <a:lvl5pPr marL="9168885" indent="-1017531" algn="l" defTabSz="4074884" rtl="0" fontAlgn="base">
        <a:spcBef>
          <a:spcPct val="20000"/>
        </a:spcBef>
        <a:spcAft>
          <a:spcPct val="0"/>
        </a:spcAft>
        <a:buFont typeface="Arial" charset="0"/>
        <a:buChar char="»"/>
        <a:defRPr sz="8900" kern="1200">
          <a:solidFill>
            <a:schemeClr val="tx1"/>
          </a:solidFill>
          <a:latin typeface="+mn-lt"/>
          <a:ea typeface="+mn-ea"/>
          <a:cs typeface="+mn-cs"/>
        </a:defRPr>
      </a:lvl5pPr>
      <a:lvl6pPr marL="11207042" indent="-1018821" algn="l" defTabSz="4075288" rtl="0" eaLnBrk="1" latinLnBrk="0" hangingPunct="1">
        <a:spcBef>
          <a:spcPct val="20000"/>
        </a:spcBef>
        <a:buFont typeface="Arial" pitchFamily="34" charset="0"/>
        <a:buChar char="•"/>
        <a:defRPr sz="8900" kern="1200">
          <a:solidFill>
            <a:schemeClr val="tx1"/>
          </a:solidFill>
          <a:latin typeface="+mn-lt"/>
          <a:ea typeface="+mn-ea"/>
          <a:cs typeface="+mn-cs"/>
        </a:defRPr>
      </a:lvl6pPr>
      <a:lvl7pPr marL="13244686" indent="-1018821" algn="l" defTabSz="4075288" rtl="0" eaLnBrk="1" latinLnBrk="0" hangingPunct="1">
        <a:spcBef>
          <a:spcPct val="20000"/>
        </a:spcBef>
        <a:buFont typeface="Arial" pitchFamily="34" charset="0"/>
        <a:buChar char="•"/>
        <a:defRPr sz="8900" kern="1200">
          <a:solidFill>
            <a:schemeClr val="tx1"/>
          </a:solidFill>
          <a:latin typeface="+mn-lt"/>
          <a:ea typeface="+mn-ea"/>
          <a:cs typeface="+mn-cs"/>
        </a:defRPr>
      </a:lvl7pPr>
      <a:lvl8pPr marL="15282330" indent="-1018821" algn="l" defTabSz="4075288" rtl="0" eaLnBrk="1" latinLnBrk="0" hangingPunct="1">
        <a:spcBef>
          <a:spcPct val="20000"/>
        </a:spcBef>
        <a:buFont typeface="Arial" pitchFamily="34" charset="0"/>
        <a:buChar char="•"/>
        <a:defRPr sz="8900" kern="1200">
          <a:solidFill>
            <a:schemeClr val="tx1"/>
          </a:solidFill>
          <a:latin typeface="+mn-lt"/>
          <a:ea typeface="+mn-ea"/>
          <a:cs typeface="+mn-cs"/>
        </a:defRPr>
      </a:lvl8pPr>
      <a:lvl9pPr marL="17319975" indent="-1018821" algn="l" defTabSz="4075288" rtl="0" eaLnBrk="1" latinLnBrk="0" hangingPunct="1">
        <a:spcBef>
          <a:spcPct val="20000"/>
        </a:spcBef>
        <a:buFont typeface="Arial" pitchFamily="34" charset="0"/>
        <a:buChar char="•"/>
        <a:defRPr sz="8900" kern="1200">
          <a:solidFill>
            <a:schemeClr val="tx1"/>
          </a:solidFill>
          <a:latin typeface="+mn-lt"/>
          <a:ea typeface="+mn-ea"/>
          <a:cs typeface="+mn-cs"/>
        </a:defRPr>
      </a:lvl9pPr>
    </p:bodyStyle>
    <p:otherStyle>
      <a:defPPr>
        <a:defRPr lang="en-US"/>
      </a:defPPr>
      <a:lvl1pPr marL="0" algn="l" defTabSz="4075288" rtl="0" eaLnBrk="1" latinLnBrk="0" hangingPunct="1">
        <a:defRPr sz="8000" kern="1200">
          <a:solidFill>
            <a:schemeClr val="tx1"/>
          </a:solidFill>
          <a:latin typeface="+mn-lt"/>
          <a:ea typeface="+mn-ea"/>
          <a:cs typeface="+mn-cs"/>
        </a:defRPr>
      </a:lvl1pPr>
      <a:lvl2pPr marL="2037644" algn="l" defTabSz="4075288" rtl="0" eaLnBrk="1" latinLnBrk="0" hangingPunct="1">
        <a:defRPr sz="8000" kern="1200">
          <a:solidFill>
            <a:schemeClr val="tx1"/>
          </a:solidFill>
          <a:latin typeface="+mn-lt"/>
          <a:ea typeface="+mn-ea"/>
          <a:cs typeface="+mn-cs"/>
        </a:defRPr>
      </a:lvl2pPr>
      <a:lvl3pPr marL="4075288" algn="l" defTabSz="4075288" rtl="0" eaLnBrk="1" latinLnBrk="0" hangingPunct="1">
        <a:defRPr sz="8000" kern="1200">
          <a:solidFill>
            <a:schemeClr val="tx1"/>
          </a:solidFill>
          <a:latin typeface="+mn-lt"/>
          <a:ea typeface="+mn-ea"/>
          <a:cs typeface="+mn-cs"/>
        </a:defRPr>
      </a:lvl3pPr>
      <a:lvl4pPr marL="6112932" algn="l" defTabSz="4075288" rtl="0" eaLnBrk="1" latinLnBrk="0" hangingPunct="1">
        <a:defRPr sz="8000" kern="1200">
          <a:solidFill>
            <a:schemeClr val="tx1"/>
          </a:solidFill>
          <a:latin typeface="+mn-lt"/>
          <a:ea typeface="+mn-ea"/>
          <a:cs typeface="+mn-cs"/>
        </a:defRPr>
      </a:lvl4pPr>
      <a:lvl5pPr marL="8150577" algn="l" defTabSz="4075288" rtl="0" eaLnBrk="1" latinLnBrk="0" hangingPunct="1">
        <a:defRPr sz="8000" kern="1200">
          <a:solidFill>
            <a:schemeClr val="tx1"/>
          </a:solidFill>
          <a:latin typeface="+mn-lt"/>
          <a:ea typeface="+mn-ea"/>
          <a:cs typeface="+mn-cs"/>
        </a:defRPr>
      </a:lvl5pPr>
      <a:lvl6pPr marL="10188220" algn="l" defTabSz="4075288" rtl="0" eaLnBrk="1" latinLnBrk="0" hangingPunct="1">
        <a:defRPr sz="8000" kern="1200">
          <a:solidFill>
            <a:schemeClr val="tx1"/>
          </a:solidFill>
          <a:latin typeface="+mn-lt"/>
          <a:ea typeface="+mn-ea"/>
          <a:cs typeface="+mn-cs"/>
        </a:defRPr>
      </a:lvl6pPr>
      <a:lvl7pPr marL="12225865" algn="l" defTabSz="4075288" rtl="0" eaLnBrk="1" latinLnBrk="0" hangingPunct="1">
        <a:defRPr sz="8000" kern="1200">
          <a:solidFill>
            <a:schemeClr val="tx1"/>
          </a:solidFill>
          <a:latin typeface="+mn-lt"/>
          <a:ea typeface="+mn-ea"/>
          <a:cs typeface="+mn-cs"/>
        </a:defRPr>
      </a:lvl7pPr>
      <a:lvl8pPr marL="14263509" algn="l" defTabSz="4075288" rtl="0" eaLnBrk="1" latinLnBrk="0" hangingPunct="1">
        <a:defRPr sz="8000" kern="1200">
          <a:solidFill>
            <a:schemeClr val="tx1"/>
          </a:solidFill>
          <a:latin typeface="+mn-lt"/>
          <a:ea typeface="+mn-ea"/>
          <a:cs typeface="+mn-cs"/>
        </a:defRPr>
      </a:lvl8pPr>
      <a:lvl9pPr marL="16301153" algn="l" defTabSz="4075288" rtl="0" eaLnBrk="1" latinLnBrk="0" hangingPunct="1">
        <a:defRPr sz="8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9.png"/><Relationship Id="rId12" Type="http://schemas.openxmlformats.org/officeDocument/2006/relationships/image" Target="../media/image10.png"/><Relationship Id="rId13" Type="http://schemas.openxmlformats.org/officeDocument/2006/relationships/image" Target="../media/image11.jpeg"/><Relationship Id="rId14" Type="http://schemas.openxmlformats.org/officeDocument/2006/relationships/image" Target="../media/image12.jpeg"/><Relationship Id="rId15" Type="http://schemas.openxmlformats.org/officeDocument/2006/relationships/image" Target="../media/image13.png"/><Relationship Id="rId16" Type="http://schemas.openxmlformats.org/officeDocument/2006/relationships/image" Target="../media/image14.png"/><Relationship Id="rId17"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hyperlink" Target="mailto:cgbicher@colby.edu" TargetMode="External"/><Relationship Id="rId3" Type="http://schemas.openxmlformats.org/officeDocument/2006/relationships/image" Target="../media/image1.jpeg"/><Relationship Id="rId4" Type="http://schemas.openxmlformats.org/officeDocument/2006/relationships/image" Target="../media/image2.jpeg"/><Relationship Id="rId5" Type="http://schemas.openxmlformats.org/officeDocument/2006/relationships/image" Target="../media/image3.gif"/><Relationship Id="rId6" Type="http://schemas.openxmlformats.org/officeDocument/2006/relationships/image" Target="../media/image4.png"/><Relationship Id="rId7" Type="http://schemas.openxmlformats.org/officeDocument/2006/relationships/image" Target="../media/image5.jpeg"/><Relationship Id="rId8" Type="http://schemas.openxmlformats.org/officeDocument/2006/relationships/image" Target="../media/image6.jpeg"/><Relationship Id="rId9" Type="http://schemas.openxmlformats.org/officeDocument/2006/relationships/image" Target="../media/image7.emf"/><Relationship Id="rId10"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extBox 4"/>
          <p:cNvSpPr txBox="1">
            <a:spLocks noChangeArrowheads="1"/>
          </p:cNvSpPr>
          <p:nvPr/>
        </p:nvSpPr>
        <p:spPr bwMode="auto">
          <a:xfrm>
            <a:off x="7620001" y="762001"/>
            <a:ext cx="24688800" cy="3028140"/>
          </a:xfrm>
          <a:prstGeom prst="rect">
            <a:avLst/>
          </a:prstGeom>
          <a:solidFill>
            <a:schemeClr val="bg1">
              <a:alpha val="65097"/>
            </a:schemeClr>
          </a:solidFill>
          <a:ln w="9525">
            <a:solidFill>
              <a:schemeClr val="tx1"/>
            </a:solidFill>
            <a:miter lim="800000"/>
            <a:headEnd/>
            <a:tailEnd/>
          </a:ln>
        </p:spPr>
        <p:txBody>
          <a:bodyPr lIns="72773" tIns="36387" rIns="72773" bIns="36387">
            <a:spAutoFit/>
          </a:bodyPr>
          <a:lstStyle/>
          <a:p>
            <a:pPr algn="ctr"/>
            <a:r>
              <a:rPr lang="en-US" sz="4800" b="1" dirty="0" smtClean="0">
                <a:latin typeface="Tahoma"/>
                <a:cs typeface="Tahoma"/>
              </a:rPr>
              <a:t>From the Depths of Great Pond (Maine): Anthropogenic and Natural Influences on Bottom Sediments and the Implications for Local Sustainability.</a:t>
            </a:r>
            <a:endParaRPr lang="en-US" sz="1600" b="1" dirty="0" smtClean="0">
              <a:latin typeface="Tahoma"/>
              <a:cs typeface="Tahoma"/>
            </a:endParaRPr>
          </a:p>
          <a:p>
            <a:pPr algn="ctr"/>
            <a:r>
              <a:rPr lang="en-US" sz="4800" dirty="0">
                <a:latin typeface="Tahoma" pitchFamily="34" charset="0"/>
                <a:cs typeface="Tahoma" pitchFamily="34" charset="0"/>
              </a:rPr>
              <a:t>BICHER, </a:t>
            </a:r>
            <a:r>
              <a:rPr lang="en-US" sz="4800" dirty="0" smtClean="0">
                <a:latin typeface="Tahoma" pitchFamily="34" charset="0"/>
                <a:cs typeface="Tahoma" pitchFamily="34" charset="0"/>
              </a:rPr>
              <a:t>Clara </a:t>
            </a:r>
            <a:r>
              <a:rPr lang="en-US" sz="4800" dirty="0">
                <a:latin typeface="Tahoma" pitchFamily="34" charset="0"/>
                <a:cs typeface="Tahoma" pitchFamily="34" charset="0"/>
              </a:rPr>
              <a:t>G., GEORGE, Sara E., and RUEGER, Bruce F., Department of Geology,</a:t>
            </a:r>
          </a:p>
          <a:p>
            <a:pPr algn="ctr"/>
            <a:r>
              <a:rPr lang="en-US" sz="4800" dirty="0">
                <a:latin typeface="Tahoma" pitchFamily="34" charset="0"/>
                <a:cs typeface="Tahoma" pitchFamily="34" charset="0"/>
              </a:rPr>
              <a:t>Colby College, Waterville, ME 04901, </a:t>
            </a:r>
            <a:r>
              <a:rPr lang="en-US" sz="4800" dirty="0">
                <a:latin typeface="Tahoma" pitchFamily="34" charset="0"/>
                <a:cs typeface="Tahoma" pitchFamily="34" charset="0"/>
                <a:hlinkClick r:id="rId2"/>
              </a:rPr>
              <a:t>cgbicher@colby.edu</a:t>
            </a:r>
            <a:r>
              <a:rPr lang="en-US" sz="4800" dirty="0">
                <a:latin typeface="Tahoma" pitchFamily="34" charset="0"/>
                <a:cs typeface="Tahoma" pitchFamily="34" charset="0"/>
              </a:rPr>
              <a:t> </a:t>
            </a:r>
          </a:p>
        </p:txBody>
      </p:sp>
      <p:pic>
        <p:nvPicPr>
          <p:cNvPr id="13315" name="Picture 2" descr="C:\Users\bfrueger\Desktop\Boat Pics\P5310011.JPG"/>
          <p:cNvPicPr>
            <a:picLocks noChangeAspect="1" noChangeArrowheads="1"/>
          </p:cNvPicPr>
          <p:nvPr/>
        </p:nvPicPr>
        <p:blipFill>
          <a:blip r:embed="rId3"/>
          <a:srcRect/>
          <a:stretch>
            <a:fillRect/>
          </a:stretch>
        </p:blipFill>
        <p:spPr bwMode="auto">
          <a:xfrm>
            <a:off x="27051000" y="16230600"/>
            <a:ext cx="2681287" cy="4086225"/>
          </a:xfrm>
          <a:prstGeom prst="rect">
            <a:avLst/>
          </a:prstGeom>
          <a:noFill/>
          <a:ln w="9525">
            <a:solidFill>
              <a:schemeClr val="tx1"/>
            </a:solidFill>
            <a:miter lim="800000"/>
            <a:headEnd/>
            <a:tailEnd/>
          </a:ln>
        </p:spPr>
      </p:pic>
      <p:pic>
        <p:nvPicPr>
          <p:cNvPr id="13316" name="Picture 4" descr="C:\Users\bfrueger\Desktop\Boat Pics\P5310008.JPG"/>
          <p:cNvPicPr>
            <a:picLocks noChangeAspect="1" noChangeArrowheads="1"/>
          </p:cNvPicPr>
          <p:nvPr/>
        </p:nvPicPr>
        <p:blipFill>
          <a:blip r:embed="rId4"/>
          <a:srcRect/>
          <a:stretch>
            <a:fillRect/>
          </a:stretch>
        </p:blipFill>
        <p:spPr bwMode="auto">
          <a:xfrm>
            <a:off x="21183600" y="22402800"/>
            <a:ext cx="5257800" cy="4506686"/>
          </a:xfrm>
          <a:prstGeom prst="rect">
            <a:avLst/>
          </a:prstGeom>
          <a:noFill/>
          <a:ln w="9525">
            <a:solidFill>
              <a:schemeClr val="tx1"/>
            </a:solidFill>
            <a:miter lim="800000"/>
            <a:headEnd/>
            <a:tailEnd/>
          </a:ln>
        </p:spPr>
      </p:pic>
      <p:sp>
        <p:nvSpPr>
          <p:cNvPr id="13317" name="TextBox 12"/>
          <p:cNvSpPr txBox="1">
            <a:spLocks noChangeArrowheads="1"/>
          </p:cNvSpPr>
          <p:nvPr/>
        </p:nvSpPr>
        <p:spPr bwMode="auto">
          <a:xfrm>
            <a:off x="990600" y="4267201"/>
            <a:ext cx="17983200" cy="10153169"/>
          </a:xfrm>
          <a:prstGeom prst="rect">
            <a:avLst/>
          </a:prstGeom>
          <a:solidFill>
            <a:schemeClr val="bg1">
              <a:alpha val="65097"/>
            </a:schemeClr>
          </a:solidFill>
          <a:ln w="9525">
            <a:solidFill>
              <a:schemeClr val="tx1"/>
            </a:solidFill>
            <a:miter lim="800000"/>
            <a:headEnd/>
            <a:tailEnd/>
          </a:ln>
        </p:spPr>
        <p:txBody>
          <a:bodyPr wrap="square" lIns="91435" tIns="36387" rIns="91435" bIns="36387">
            <a:spAutoFit/>
          </a:bodyPr>
          <a:lstStyle/>
          <a:p>
            <a:pPr algn="ctr"/>
            <a:r>
              <a:rPr lang="en-US" sz="3400" b="1" dirty="0">
                <a:latin typeface="Calibri" pitchFamily="34" charset="0"/>
              </a:rPr>
              <a:t>ABSTRACT</a:t>
            </a:r>
          </a:p>
          <a:p>
            <a:r>
              <a:rPr lang="en-US" sz="2700" dirty="0">
                <a:latin typeface="Calibri"/>
                <a:cs typeface="Calibri"/>
              </a:rPr>
              <a:t>As part of a Maine </a:t>
            </a:r>
            <a:r>
              <a:rPr lang="en-US" sz="2700" dirty="0" err="1">
                <a:latin typeface="Calibri"/>
                <a:cs typeface="Calibri"/>
              </a:rPr>
              <a:t>EPSCoR</a:t>
            </a:r>
            <a:r>
              <a:rPr lang="en-US" sz="2700" dirty="0">
                <a:latin typeface="Calibri"/>
                <a:cs typeface="Calibri"/>
              </a:rPr>
              <a:t> grant focusing on sustainability in the Belgrade Lakes watershed of central Maine, current research consists of collecting bottom sediment samples from Great Pond. Samples were analyzed to create a sediment map of the lake basin in regards to depth, grain-size distribution, organic content (%C), C:N ratios and phosphorus concentration. Great Pond has the largest surface area (3,453 ha) of the 7 lakes in the watershed. Most of its water comes from East and North Ponds via Great Meadow Stream, as well as the surrounding uplands and groundwater discharge. Lake volume and area was increased by the construction of a hydroelectric dam in 1886. Results will aid in the understanding of the glacial formation of the lake, distribution of sediment within, and human impact on the lake. Additionally, knowing the distribution of phosphorus within the sediments may allow development of a strategy to avoid accelerated </a:t>
            </a:r>
            <a:r>
              <a:rPr lang="en-US" sz="2700" dirty="0" err="1">
                <a:latin typeface="Calibri"/>
                <a:cs typeface="Calibri"/>
              </a:rPr>
              <a:t>eutrophication</a:t>
            </a:r>
            <a:r>
              <a:rPr lang="en-US" sz="2700" dirty="0">
                <a:latin typeface="Calibri"/>
                <a:cs typeface="Calibri"/>
              </a:rPr>
              <a:t>.</a:t>
            </a:r>
          </a:p>
          <a:p>
            <a:endParaRPr lang="en-US" sz="2700" dirty="0">
              <a:latin typeface="Calibri"/>
              <a:cs typeface="Calibri"/>
            </a:endParaRPr>
          </a:p>
          <a:p>
            <a:r>
              <a:rPr lang="en-US" sz="2700" dirty="0">
                <a:latin typeface="Calibri"/>
                <a:cs typeface="Calibri"/>
              </a:rPr>
              <a:t>To evaluate natural and anthropogenic changes in the lake environment, 67 samples were collected using an </a:t>
            </a:r>
            <a:r>
              <a:rPr lang="en-US" sz="2700" dirty="0" err="1">
                <a:latin typeface="Calibri"/>
                <a:cs typeface="Calibri"/>
              </a:rPr>
              <a:t>Ekman</a:t>
            </a:r>
            <a:r>
              <a:rPr lang="en-US" sz="2700" dirty="0">
                <a:latin typeface="Calibri"/>
                <a:cs typeface="Calibri"/>
              </a:rPr>
              <a:t> dredge. Multiple </a:t>
            </a:r>
            <a:r>
              <a:rPr lang="en-US" sz="2700" dirty="0" err="1">
                <a:latin typeface="Calibri"/>
                <a:cs typeface="Calibri"/>
              </a:rPr>
              <a:t>sedimentologic</a:t>
            </a:r>
            <a:r>
              <a:rPr lang="en-US" sz="2700" dirty="0">
                <a:latin typeface="Calibri"/>
                <a:cs typeface="Calibri"/>
              </a:rPr>
              <a:t> and geochemical proxies will be used to infer in-lake ecological responses. Grain-size will be used to determine sediment source. Grain-size analysis of the samples indicates a predominance of silt and clay-sized sediment related to the underlying </a:t>
            </a:r>
            <a:r>
              <a:rPr lang="en-US" sz="2700" dirty="0" err="1">
                <a:latin typeface="Calibri"/>
                <a:cs typeface="Calibri"/>
              </a:rPr>
              <a:t>glacio</a:t>
            </a:r>
            <a:r>
              <a:rPr lang="en-US" sz="2700" dirty="0">
                <a:latin typeface="Calibri"/>
                <a:cs typeface="Calibri"/>
              </a:rPr>
              <a:t>-marine </a:t>
            </a:r>
            <a:r>
              <a:rPr lang="en-US" sz="2700" dirty="0" err="1">
                <a:latin typeface="Calibri"/>
                <a:cs typeface="Calibri"/>
              </a:rPr>
              <a:t>Presumpscot</a:t>
            </a:r>
            <a:r>
              <a:rPr lang="en-US" sz="2700" dirty="0">
                <a:latin typeface="Calibri"/>
                <a:cs typeface="Calibri"/>
              </a:rPr>
              <a:t> Formation. Other samples, however, contain sand and pebble-sized sediments indicating a local esker and outwash sources. Total organic carbon (TOC) was used to evaluate biomass productivity, while C:N ratios was used to determine the source of organic matter in the sediment. C:N ratios from the samples range between 8 and 11, indicating a nonvascular plant (algal) origin for the organic matter in the </a:t>
            </a:r>
            <a:r>
              <a:rPr lang="en-US" sz="2700" dirty="0" smtClean="0">
                <a:latin typeface="Calibri"/>
                <a:cs typeface="Calibri"/>
              </a:rPr>
              <a:t>sediment, and mapping this data could indicate zones at risk for future algal blooms. </a:t>
            </a:r>
            <a:r>
              <a:rPr lang="en-US" sz="2700" dirty="0">
                <a:latin typeface="Calibri"/>
                <a:cs typeface="Calibri"/>
              </a:rPr>
              <a:t>These results will be compared with previous research on nearby East Pond sediments. The resulting sediment map will be used to determine</a:t>
            </a:r>
            <a:r>
              <a:rPr lang="en-US" sz="2700" dirty="0" smtClean="0">
                <a:latin typeface="Calibri"/>
                <a:cs typeface="Calibri"/>
              </a:rPr>
              <a:t> the geologic origins of the sediment </a:t>
            </a:r>
            <a:r>
              <a:rPr lang="en-US" sz="2700" dirty="0">
                <a:latin typeface="Calibri"/>
                <a:cs typeface="Calibri"/>
              </a:rPr>
              <a:t>and areas of higher erosion. Sediments will also be analyzed for phosphorous content to determine anthropogenic impact on the </a:t>
            </a:r>
            <a:r>
              <a:rPr lang="en-US" sz="2700" dirty="0" smtClean="0">
                <a:latin typeface="Calibri"/>
                <a:cs typeface="Calibri"/>
              </a:rPr>
              <a:t>system, with the intent of creating a greater awareness about chemical influx and its consequences.</a:t>
            </a:r>
          </a:p>
          <a:p>
            <a:endParaRPr lang="en-US" sz="2700" dirty="0">
              <a:latin typeface="Calibri"/>
              <a:cs typeface="Calibri"/>
            </a:endParaRPr>
          </a:p>
          <a:p>
            <a:r>
              <a:rPr lang="en-US" sz="2700" dirty="0">
                <a:latin typeface="Calibri"/>
                <a:cs typeface="Calibri"/>
              </a:rPr>
              <a:t>This research will add to the geologic knowledge base of lake sedimentation and chemistry and will provide data that can be used by local conservation groups for community education and advocacy for best sustainability practices for lake management</a:t>
            </a:r>
            <a:r>
              <a:rPr lang="en-US" sz="2700" dirty="0" smtClean="0">
                <a:latin typeface="Calibri"/>
                <a:cs typeface="Calibri"/>
              </a:rPr>
              <a:t>.</a:t>
            </a:r>
          </a:p>
        </p:txBody>
      </p:sp>
      <p:sp>
        <p:nvSpPr>
          <p:cNvPr id="13318" name="TextBox 13"/>
          <p:cNvSpPr txBox="1">
            <a:spLocks noChangeArrowheads="1"/>
          </p:cNvSpPr>
          <p:nvPr/>
        </p:nvSpPr>
        <p:spPr bwMode="auto">
          <a:xfrm>
            <a:off x="19659600" y="27508200"/>
            <a:ext cx="9067800" cy="3689859"/>
          </a:xfrm>
          <a:prstGeom prst="rect">
            <a:avLst/>
          </a:prstGeom>
          <a:solidFill>
            <a:schemeClr val="bg1">
              <a:alpha val="65097"/>
            </a:schemeClr>
          </a:solidFill>
          <a:ln w="9525">
            <a:solidFill>
              <a:schemeClr val="tx1"/>
            </a:solidFill>
            <a:miter lim="800000"/>
            <a:headEnd/>
            <a:tailEnd/>
          </a:ln>
        </p:spPr>
        <p:txBody>
          <a:bodyPr lIns="91435" tIns="36387" rIns="91435" bIns="36387">
            <a:spAutoFit/>
          </a:bodyPr>
          <a:lstStyle/>
          <a:p>
            <a:pPr algn="ctr"/>
            <a:r>
              <a:rPr lang="en-US" sz="2000" b="1" dirty="0">
                <a:latin typeface="Calibri" pitchFamily="34" charset="0"/>
              </a:rPr>
              <a:t>Future </a:t>
            </a:r>
            <a:r>
              <a:rPr lang="en-US" sz="2000" b="1" dirty="0" smtClean="0">
                <a:latin typeface="Calibri" pitchFamily="34" charset="0"/>
              </a:rPr>
              <a:t>Research</a:t>
            </a:r>
          </a:p>
          <a:p>
            <a:pPr>
              <a:spcAft>
                <a:spcPts val="1800"/>
              </a:spcAft>
              <a:buBlip>
                <a:blip r:embed="rId5"/>
              </a:buBlip>
            </a:pPr>
            <a:r>
              <a:rPr lang="en-US" sz="2000" dirty="0">
                <a:latin typeface="Calibri" pitchFamily="34" charset="0"/>
              </a:rPr>
              <a:t> Finish analyzing samples for</a:t>
            </a:r>
            <a:r>
              <a:rPr lang="en-US" sz="2000" dirty="0" smtClean="0">
                <a:latin typeface="Calibri" pitchFamily="34" charset="0"/>
              </a:rPr>
              <a:t> grain- size and CHNO </a:t>
            </a:r>
            <a:r>
              <a:rPr lang="en-US" sz="2000" dirty="0">
                <a:latin typeface="Calibri" pitchFamily="34" charset="0"/>
              </a:rPr>
              <a:t>content</a:t>
            </a:r>
          </a:p>
          <a:p>
            <a:pPr>
              <a:spcAft>
                <a:spcPts val="1800"/>
              </a:spcAft>
              <a:buBlip>
                <a:blip r:embed="rId5"/>
              </a:buBlip>
            </a:pPr>
            <a:r>
              <a:rPr lang="en-US" sz="2000" dirty="0">
                <a:latin typeface="Calibri" pitchFamily="34" charset="0"/>
              </a:rPr>
              <a:t> Compare results to previous research in East Pond</a:t>
            </a:r>
          </a:p>
          <a:p>
            <a:pPr>
              <a:spcAft>
                <a:spcPts val="1800"/>
              </a:spcAft>
              <a:buBlip>
                <a:blip r:embed="rId5"/>
              </a:buBlip>
            </a:pPr>
            <a:r>
              <a:rPr lang="en-US" sz="2000" dirty="0">
                <a:latin typeface="Calibri" pitchFamily="34" charset="0"/>
              </a:rPr>
              <a:t> Repeat study in North Pond, Long Pond, McGrath Pond and </a:t>
            </a:r>
            <a:r>
              <a:rPr lang="en-US" sz="2000" dirty="0" err="1">
                <a:latin typeface="Calibri" pitchFamily="34" charset="0"/>
              </a:rPr>
              <a:t>Messalonskee</a:t>
            </a:r>
            <a:r>
              <a:rPr lang="en-US" sz="2000" dirty="0">
                <a:latin typeface="Calibri" pitchFamily="34" charset="0"/>
              </a:rPr>
              <a:t> </a:t>
            </a:r>
            <a:r>
              <a:rPr lang="en-US" sz="2000" dirty="0" smtClean="0">
                <a:latin typeface="Calibri" pitchFamily="34" charset="0"/>
              </a:rPr>
              <a:t>Lake</a:t>
            </a:r>
          </a:p>
          <a:p>
            <a:pPr>
              <a:spcAft>
                <a:spcPts val="1800"/>
              </a:spcAft>
              <a:buBlip>
                <a:blip r:embed="rId5"/>
              </a:buBlip>
            </a:pPr>
            <a:r>
              <a:rPr lang="en-US" sz="2000" dirty="0" smtClean="0">
                <a:latin typeface="Calibri" pitchFamily="34" charset="0"/>
              </a:rPr>
              <a:t> Analyze sediment for phosphorus content to determine anthropogenic impact on the system</a:t>
            </a:r>
          </a:p>
          <a:p>
            <a:pPr>
              <a:spcAft>
                <a:spcPts val="1800"/>
              </a:spcAft>
              <a:buBlip>
                <a:blip r:embed="rId5"/>
              </a:buBlip>
            </a:pPr>
            <a:r>
              <a:rPr lang="en-US" sz="2000" dirty="0" smtClean="0">
                <a:latin typeface="Calibri" pitchFamily="34" charset="0"/>
              </a:rPr>
              <a:t> Compare results to past research on East Pond</a:t>
            </a:r>
          </a:p>
          <a:p>
            <a:pPr>
              <a:spcAft>
                <a:spcPts val="1800"/>
              </a:spcAft>
              <a:buBlip>
                <a:blip r:embed="rId5"/>
              </a:buBlip>
            </a:pPr>
            <a:r>
              <a:rPr lang="en-US" sz="2000" dirty="0" smtClean="0">
                <a:latin typeface="Calibri" pitchFamily="34" charset="0"/>
              </a:rPr>
              <a:t> Incorporate data into sediment map of the lake, available from Google Earth</a:t>
            </a:r>
          </a:p>
        </p:txBody>
      </p:sp>
      <p:grpSp>
        <p:nvGrpSpPr>
          <p:cNvPr id="13319" name="Group 43"/>
          <p:cNvGrpSpPr>
            <a:grpSpLocks/>
          </p:cNvGrpSpPr>
          <p:nvPr/>
        </p:nvGrpSpPr>
        <p:grpSpPr bwMode="auto">
          <a:xfrm>
            <a:off x="5562601" y="23088601"/>
            <a:ext cx="6607175" cy="9448799"/>
            <a:chOff x="5562600" y="22936200"/>
            <a:chExt cx="6607332" cy="9449215"/>
          </a:xfrm>
        </p:grpSpPr>
        <p:pic>
          <p:nvPicPr>
            <p:cNvPr id="13684" name="Picture 6" descr="C:\Users\bfrueger\Desktop\pionts.png"/>
            <p:cNvPicPr>
              <a:picLocks noChangeAspect="1" noChangeArrowheads="1"/>
            </p:cNvPicPr>
            <p:nvPr/>
          </p:nvPicPr>
          <p:blipFill>
            <a:blip r:embed="rId6"/>
            <a:srcRect l="14336" r="11827"/>
            <a:stretch>
              <a:fillRect/>
            </a:stretch>
          </p:blipFill>
          <p:spPr bwMode="auto">
            <a:xfrm>
              <a:off x="5562600" y="22936200"/>
              <a:ext cx="6607332" cy="9448800"/>
            </a:xfrm>
            <a:prstGeom prst="rect">
              <a:avLst/>
            </a:prstGeom>
            <a:noFill/>
            <a:ln w="9525">
              <a:solidFill>
                <a:schemeClr val="tx1"/>
              </a:solidFill>
              <a:miter lim="800000"/>
              <a:headEnd/>
              <a:tailEnd/>
            </a:ln>
          </p:spPr>
        </p:pic>
        <p:sp>
          <p:nvSpPr>
            <p:cNvPr id="13685" name="TextBox 17"/>
            <p:cNvSpPr txBox="1">
              <a:spLocks noChangeArrowheads="1"/>
            </p:cNvSpPr>
            <p:nvPr/>
          </p:nvSpPr>
          <p:spPr bwMode="auto">
            <a:xfrm>
              <a:off x="6808817" y="32034083"/>
              <a:ext cx="4114899" cy="351332"/>
            </a:xfrm>
            <a:prstGeom prst="rect">
              <a:avLst/>
            </a:prstGeom>
            <a:solidFill>
              <a:schemeClr val="bg1"/>
            </a:solidFill>
            <a:ln w="9525">
              <a:solidFill>
                <a:schemeClr val="tx1"/>
              </a:solidFill>
              <a:miter lim="800000"/>
              <a:headEnd/>
              <a:tailEnd/>
            </a:ln>
          </p:spPr>
          <p:txBody>
            <a:bodyPr>
              <a:spAutoFit/>
            </a:bodyPr>
            <a:lstStyle/>
            <a:p>
              <a:pPr algn="ctr"/>
              <a:r>
                <a:rPr lang="en-US" sz="1600" dirty="0">
                  <a:latin typeface="Calibri" pitchFamily="34" charset="0"/>
                </a:rPr>
                <a:t>Google Earth image of Great Pond sample sites</a:t>
              </a:r>
            </a:p>
          </p:txBody>
        </p:sp>
      </p:grpSp>
      <p:sp>
        <p:nvSpPr>
          <p:cNvPr id="13320" name="TextBox 19"/>
          <p:cNvSpPr txBox="1">
            <a:spLocks noChangeArrowheads="1"/>
          </p:cNvSpPr>
          <p:nvPr/>
        </p:nvSpPr>
        <p:spPr bwMode="auto">
          <a:xfrm>
            <a:off x="990600" y="32308800"/>
            <a:ext cx="4267200" cy="276995"/>
          </a:xfrm>
          <a:prstGeom prst="rect">
            <a:avLst/>
          </a:prstGeom>
          <a:solidFill>
            <a:schemeClr val="bg1">
              <a:alpha val="65097"/>
            </a:schemeClr>
          </a:solidFill>
          <a:ln w="9525">
            <a:solidFill>
              <a:schemeClr val="tx1"/>
            </a:solidFill>
            <a:miter lim="800000"/>
            <a:headEnd/>
            <a:tailEnd/>
          </a:ln>
        </p:spPr>
        <p:txBody>
          <a:bodyPr lIns="91435" tIns="45718" rIns="91435" bIns="45718">
            <a:spAutoFit/>
          </a:bodyPr>
          <a:lstStyle/>
          <a:p>
            <a:pPr algn="ctr"/>
            <a:r>
              <a:rPr lang="en-US" sz="1200" dirty="0">
                <a:latin typeface="Calibri" pitchFamily="34" charset="0"/>
              </a:rPr>
              <a:t>Data spreadsheet of sample locality coordinates and depths</a:t>
            </a:r>
          </a:p>
        </p:txBody>
      </p:sp>
      <p:grpSp>
        <p:nvGrpSpPr>
          <p:cNvPr id="13321" name="Group 44"/>
          <p:cNvGrpSpPr>
            <a:grpSpLocks/>
          </p:cNvGrpSpPr>
          <p:nvPr/>
        </p:nvGrpSpPr>
        <p:grpSpPr bwMode="auto">
          <a:xfrm>
            <a:off x="12420600" y="23088600"/>
            <a:ext cx="6743700" cy="9448800"/>
            <a:chOff x="12420601" y="22936200"/>
            <a:chExt cx="6743584" cy="9448800"/>
          </a:xfrm>
        </p:grpSpPr>
        <p:pic>
          <p:nvPicPr>
            <p:cNvPr id="13682" name="Picture 15" descr="C:\Users\bfrueger\Downloads\great pond sample depths.jpg"/>
            <p:cNvPicPr>
              <a:picLocks noChangeAspect="1" noChangeArrowheads="1"/>
            </p:cNvPicPr>
            <p:nvPr/>
          </p:nvPicPr>
          <p:blipFill>
            <a:blip r:embed="rId7"/>
            <a:srcRect/>
            <a:stretch>
              <a:fillRect/>
            </a:stretch>
          </p:blipFill>
          <p:spPr bwMode="auto">
            <a:xfrm>
              <a:off x="12420601" y="22936200"/>
              <a:ext cx="6743584" cy="9448800"/>
            </a:xfrm>
            <a:prstGeom prst="rect">
              <a:avLst/>
            </a:prstGeom>
            <a:noFill/>
            <a:ln w="9525">
              <a:solidFill>
                <a:schemeClr val="tx1"/>
              </a:solidFill>
              <a:miter lim="800000"/>
              <a:headEnd/>
              <a:tailEnd/>
            </a:ln>
          </p:spPr>
        </p:pic>
        <p:sp>
          <p:nvSpPr>
            <p:cNvPr id="13683" name="TextBox 26"/>
            <p:cNvSpPr txBox="1">
              <a:spLocks noChangeArrowheads="1"/>
            </p:cNvSpPr>
            <p:nvPr/>
          </p:nvSpPr>
          <p:spPr bwMode="auto">
            <a:xfrm>
              <a:off x="14325568" y="32046446"/>
              <a:ext cx="2971749" cy="338554"/>
            </a:xfrm>
            <a:prstGeom prst="rect">
              <a:avLst/>
            </a:prstGeom>
            <a:solidFill>
              <a:schemeClr val="bg1"/>
            </a:solidFill>
            <a:ln w="9525">
              <a:solidFill>
                <a:schemeClr val="tx1"/>
              </a:solidFill>
              <a:miter lim="800000"/>
              <a:headEnd/>
              <a:tailEnd/>
            </a:ln>
          </p:spPr>
          <p:txBody>
            <a:bodyPr wrap="square">
              <a:spAutoFit/>
            </a:bodyPr>
            <a:lstStyle/>
            <a:p>
              <a:pPr algn="ctr"/>
              <a:r>
                <a:rPr lang="en-US" sz="1600" dirty="0">
                  <a:latin typeface="Calibri" pitchFamily="34" charset="0"/>
                </a:rPr>
                <a:t>Depths at sample sites (feet)</a:t>
              </a:r>
            </a:p>
          </p:txBody>
        </p:sp>
      </p:grpSp>
      <p:pic>
        <p:nvPicPr>
          <p:cNvPr id="13323" name="Picture 17" descr="C:\Users\bfrueger\Downloads\ColbySeal_280.jpg"/>
          <p:cNvPicPr>
            <a:picLocks noChangeAspect="1" noChangeArrowheads="1"/>
          </p:cNvPicPr>
          <p:nvPr/>
        </p:nvPicPr>
        <p:blipFill>
          <a:blip r:embed="rId8"/>
          <a:srcRect/>
          <a:stretch>
            <a:fillRect/>
          </a:stretch>
        </p:blipFill>
        <p:spPr bwMode="auto">
          <a:xfrm>
            <a:off x="32918400" y="876301"/>
            <a:ext cx="3048000" cy="3048000"/>
          </a:xfrm>
          <a:prstGeom prst="rect">
            <a:avLst/>
          </a:prstGeom>
          <a:noFill/>
          <a:ln w="9525">
            <a:solidFill>
              <a:schemeClr val="tx1"/>
            </a:solidFill>
            <a:miter lim="800000"/>
            <a:headEnd/>
            <a:tailEnd/>
          </a:ln>
        </p:spPr>
      </p:pic>
      <p:graphicFrame>
        <p:nvGraphicFramePr>
          <p:cNvPr id="31" name="Table 30"/>
          <p:cNvGraphicFramePr>
            <a:graphicFrameLocks noGrp="1"/>
          </p:cNvGraphicFramePr>
          <p:nvPr/>
        </p:nvGraphicFramePr>
        <p:xfrm>
          <a:off x="990600" y="15011400"/>
          <a:ext cx="4267200" cy="17227193"/>
        </p:xfrm>
        <a:graphic>
          <a:graphicData uri="http://schemas.openxmlformats.org/drawingml/2006/table">
            <a:tbl>
              <a:tblPr/>
              <a:tblGrid>
                <a:gridCol w="774700"/>
                <a:gridCol w="1209675"/>
                <a:gridCol w="1473200"/>
                <a:gridCol w="809625"/>
              </a:tblGrid>
              <a:tr h="35744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Calibri" pitchFamily="34" charset="0"/>
                        </a:rPr>
                        <a:t>Sample Number</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Calibri" pitchFamily="34" charset="0"/>
                        </a:rPr>
                        <a:t>GPS Latitude</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Calibri" pitchFamily="34" charset="0"/>
                        </a:rPr>
                        <a:t>GPS Longitude</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rgbClr val="000000"/>
                          </a:solidFill>
                          <a:effectLst/>
                          <a:latin typeface="Calibri" pitchFamily="34" charset="0"/>
                        </a:rPr>
                        <a:t>Depth at Locality</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1</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44°33'59.2"N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69°52'53.6"W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25.6'</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2</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44°33'28.0"N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69°52'53.3"W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49.5'</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3</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44°32'55.0"N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69°52'53.2"W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28.1'</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68006">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4</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44°32'39.7"N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69°52'30.1"W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30.1'</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5</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44°32'07.5"N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69°52'30.0"W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28.1'</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6</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44°31'34.5"N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69°52'29.5"W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10.9'</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7</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44°31'52.5"N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69°52'06.6"W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27.6'</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8</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44°32'24.4"N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69°52'06.8"W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21.2'</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9</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44°33'12.2"N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69°52'29.6"W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42.8'</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10</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44°33'45.4"N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69°52'29.0"W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36.1'</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11</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44°34'17.0"N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69°52'29.6"W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5.2'</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12</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44°34'00.8"N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69°52'08.9"W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32.6'</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13</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44°34'45.0"N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69°51'44.7"W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10.4'</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14</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44°34'17.9"N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69°51'45.8"W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61.3'</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15</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44°33'44.6"N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69°51'46.2"W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35.3'</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16</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44°33'12.7"N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69°51'44.6"W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35.0'</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17</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44°32'07.5"N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69°51'45.1"W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12.7'</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18</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44°31'34.4"N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69°51'42.9"W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8.6'</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19</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44°31'51.2"N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69°51'20.9"W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29.2'</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20</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44°32'23.9"N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69°51'22.3"W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38.6'</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21</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44°32'56.8"N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69°51'22.5"W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54.0'</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22</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44°33'28.4"N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69°51'22.7"W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29.6'</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23</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44°34'02.0"N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69°51'22.9"W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30.6'</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24</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44°33'21.4"N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69°51'05.0"W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33.1'</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25</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44°32'39.9"N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69°50'59.0"W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50.0'</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26</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44°32'08.0"N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69°50'59.9"W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42.0'</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27</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44°31'34.9"N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69°50'59.1"W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25.5'</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28</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44°30'15.3"N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69°50'34.4"W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9.3'</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29</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44°30'47.6"N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69°50'33.5"W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11.2'</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30</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44°31'18.7"N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69°50'33.7"W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22.3'</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31</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44°31'52.1"N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69°50'35.1"W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41.3'</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32</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44°32'25.0"N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69°50'37.3"W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41.0'</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33</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44°32'57.0"N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69°50'37.3"W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32.2'</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34</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44°34'19.9"N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69°50'11.5"W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10.4'</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35</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44°33'45.9"N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69°50'15.0"W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25.5'</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36</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44°33'13.1"N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69°50'14.8"W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36.9'</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37</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44°32'41.3"N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69°50'14.4"W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31.9'</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38</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44°32'15.1"N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69°50'11.6"W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32.4'</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39</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44°31'35.9"N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69°50'13.3"W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23.6'</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40</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44°31'02.5"N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69°50'12.7"W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13.3'</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41</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44°30'32.5"N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69°50'10.9"W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11.9'</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42</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44°30'16.5"N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69°49'50.6"W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8.6'</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43</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44°30'47.6"N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69°49'50.1"W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14.1'</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44</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44°31'18.9"N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69°49'49.8"W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9.2'</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45</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44°31'52.8"N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69°49'51.0"W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19.4'</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46</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44°32'25.1"N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69°49'51.8"W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29.3'</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47</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44°33'30.5"N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69°49'52.0"W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23.4'</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48</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44°34'00.9"N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69°49'52.8"W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22.7'</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49</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44°34'32.1"N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69°49'45.5"W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12.9'</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50</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44°34'17.9"N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69°49'31.1"W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12.2'</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51</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44°33'46.5"N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69°49'29.6"W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23.2'</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52</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44°31'35.4"N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69°49'28.3"W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6.6'</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53</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44°31'04.3"N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69°49'27.7"W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17.7'</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54</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44°30'32.0"N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69°49'27.8"W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11.4'</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55</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44°30'49.0"N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69°49'04.7"W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15.3'</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56</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44°31'20.1"N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69°49'04.9"W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17.3'</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57</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44°31'52.3"N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69°49'05.7"W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8.1'</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58</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44°34'02.0"N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69°49'08.0"W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5.6'</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000000"/>
                          </a:solidFill>
                          <a:effectLst/>
                          <a:latin typeface="Verdana" pitchFamily="34" charset="0"/>
                        </a:rPr>
                        <a:t>59</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44°34'18.2"N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69°48'44.8"W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7.1'</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60</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44°31'36.0"N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69°48'41.4"W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11.5'</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61</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44°31'04.3"N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69°48'42.3"W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12.3'</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62</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44°29'44.4"N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69°50'33.7"W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7.6'</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63</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44°29'44.4"N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69°49'48.6"W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10.5'</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64</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44°29'11.8"N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69°49'48.3"W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9.7'</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65</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44°33'35.3"N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69°52'30.1"W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63.3'</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400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66</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44°34'17.3"N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69°51'46.5"W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60.9'</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r h="252413">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Verdana" pitchFamily="34" charset="0"/>
                        </a:rPr>
                        <a:t>67</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44°32'23.4"N</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rgbClr val="000000"/>
                          </a:solidFill>
                          <a:effectLst/>
                          <a:latin typeface="Calibri" pitchFamily="34" charset="0"/>
                        </a:rPr>
                        <a:t>69°50'55.2"W</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rgbClr val="000000"/>
                          </a:solidFill>
                          <a:effectLst/>
                          <a:latin typeface="Calibri" pitchFamily="34" charset="0"/>
                        </a:rPr>
                        <a:t>67.5'</a:t>
                      </a:r>
                    </a:p>
                  </a:txBody>
                  <a:tcPr marL="9525" marR="9525" marT="9525"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chemeClr val="bg1">
                        <a:alpha val="65097"/>
                      </a:schemeClr>
                    </a:solidFill>
                  </a:tcPr>
                </a:tc>
              </a:tr>
            </a:tbl>
          </a:graphicData>
        </a:graphic>
      </p:graphicFrame>
      <p:pic>
        <p:nvPicPr>
          <p:cNvPr id="13671" name="Picture 19" descr="C:\Users\bfrueger\Desktop\Great Pond data\plot18try2.emf"/>
          <p:cNvPicPr>
            <a:picLocks noChangeAspect="1" noChangeArrowheads="1"/>
          </p:cNvPicPr>
          <p:nvPr/>
        </p:nvPicPr>
        <p:blipFill>
          <a:blip r:embed="rId9"/>
          <a:srcRect/>
          <a:stretch>
            <a:fillRect/>
          </a:stretch>
        </p:blipFill>
        <p:spPr bwMode="auto">
          <a:xfrm>
            <a:off x="12649200" y="15468600"/>
            <a:ext cx="6091833" cy="6172200"/>
          </a:xfrm>
          <a:prstGeom prst="rect">
            <a:avLst/>
          </a:prstGeom>
          <a:solidFill>
            <a:schemeClr val="bg1">
              <a:alpha val="65097"/>
            </a:schemeClr>
          </a:solidFill>
          <a:ln w="9525">
            <a:solidFill>
              <a:schemeClr val="tx1"/>
            </a:solidFill>
            <a:miter lim="800000"/>
            <a:headEnd/>
            <a:tailEnd/>
          </a:ln>
        </p:spPr>
      </p:pic>
      <p:pic>
        <p:nvPicPr>
          <p:cNvPr id="13672" name="Picture 21" descr="C:\Users\bfrueger\Desktop\Great Pond data\plot64try2.emf"/>
          <p:cNvPicPr>
            <a:picLocks noChangeAspect="1" noChangeArrowheads="1"/>
          </p:cNvPicPr>
          <p:nvPr/>
        </p:nvPicPr>
        <p:blipFill>
          <a:blip r:embed="rId10"/>
          <a:srcRect/>
          <a:stretch>
            <a:fillRect/>
          </a:stretch>
        </p:blipFill>
        <p:spPr bwMode="auto">
          <a:xfrm>
            <a:off x="5867400" y="15468600"/>
            <a:ext cx="6099138" cy="6172200"/>
          </a:xfrm>
          <a:prstGeom prst="rect">
            <a:avLst/>
          </a:prstGeom>
          <a:solidFill>
            <a:schemeClr val="bg1">
              <a:alpha val="65097"/>
            </a:schemeClr>
          </a:solidFill>
          <a:ln w="9525">
            <a:solidFill>
              <a:schemeClr val="tx1"/>
            </a:solidFill>
            <a:miter lim="800000"/>
            <a:headEnd/>
            <a:tailEnd/>
          </a:ln>
        </p:spPr>
      </p:pic>
      <p:pic>
        <p:nvPicPr>
          <p:cNvPr id="13673" name="Picture 22" descr="C:\Users\bfrueger\Desktop\Screen shot 2012-07-23 at 2.13.29 PM.png"/>
          <p:cNvPicPr>
            <a:picLocks noChangeAspect="1" noChangeArrowheads="1"/>
          </p:cNvPicPr>
          <p:nvPr/>
        </p:nvPicPr>
        <p:blipFill>
          <a:blip r:embed="rId11"/>
          <a:srcRect b="21898"/>
          <a:stretch>
            <a:fillRect/>
          </a:stretch>
        </p:blipFill>
        <p:spPr bwMode="auto">
          <a:xfrm>
            <a:off x="28346400" y="4267200"/>
            <a:ext cx="8915400" cy="5798634"/>
          </a:xfrm>
          <a:prstGeom prst="rect">
            <a:avLst/>
          </a:prstGeom>
          <a:noFill/>
          <a:ln w="9525">
            <a:solidFill>
              <a:schemeClr val="tx1"/>
            </a:solidFill>
            <a:miter lim="800000"/>
            <a:headEnd/>
            <a:tailEnd/>
          </a:ln>
        </p:spPr>
      </p:pic>
      <p:sp>
        <p:nvSpPr>
          <p:cNvPr id="13674" name="TextBox 39"/>
          <p:cNvSpPr txBox="1">
            <a:spLocks noChangeArrowheads="1"/>
          </p:cNvSpPr>
          <p:nvPr/>
        </p:nvSpPr>
        <p:spPr bwMode="auto">
          <a:xfrm>
            <a:off x="5486400" y="22098000"/>
            <a:ext cx="13487400" cy="646327"/>
          </a:xfrm>
          <a:prstGeom prst="rect">
            <a:avLst/>
          </a:prstGeom>
          <a:solidFill>
            <a:schemeClr val="bg1"/>
          </a:solidFill>
          <a:ln w="9525">
            <a:solidFill>
              <a:schemeClr val="tx1"/>
            </a:solidFill>
            <a:miter lim="800000"/>
            <a:headEnd/>
            <a:tailEnd/>
          </a:ln>
        </p:spPr>
        <p:txBody>
          <a:bodyPr lIns="91435" tIns="45718" rIns="91435" bIns="45718">
            <a:spAutoFit/>
          </a:bodyPr>
          <a:lstStyle/>
          <a:p>
            <a:pPr algn="ctr"/>
            <a:r>
              <a:rPr lang="en-US" sz="1800" dirty="0">
                <a:latin typeface="Calibri" pitchFamily="34" charset="0"/>
              </a:rPr>
              <a:t>Results of grain-size analysis from samples taken at points 18 and 64. Grain sizes range from 1mm to &lt;63um. These two sample locations show very different dominant grain sizes.</a:t>
            </a:r>
          </a:p>
        </p:txBody>
      </p:sp>
      <p:pic>
        <p:nvPicPr>
          <p:cNvPr id="13675" name="Picture 23" descr="C:\Users\bfrueger\Downloads\Screen shot 2012-07-23 at 2.29.36 PM.png"/>
          <p:cNvPicPr>
            <a:picLocks noChangeAspect="1" noChangeArrowheads="1"/>
          </p:cNvPicPr>
          <p:nvPr/>
        </p:nvPicPr>
        <p:blipFill>
          <a:blip r:embed="rId12"/>
          <a:srcRect r="565" b="1404"/>
          <a:stretch>
            <a:fillRect/>
          </a:stretch>
        </p:blipFill>
        <p:spPr bwMode="auto">
          <a:xfrm>
            <a:off x="19507200" y="11010900"/>
            <a:ext cx="9894888" cy="4991100"/>
          </a:xfrm>
          <a:prstGeom prst="rect">
            <a:avLst/>
          </a:prstGeom>
          <a:solidFill>
            <a:schemeClr val="bg1">
              <a:alpha val="65097"/>
            </a:schemeClr>
          </a:solidFill>
          <a:ln w="9525">
            <a:solidFill>
              <a:schemeClr val="tx1"/>
            </a:solidFill>
            <a:miter lim="800000"/>
            <a:headEnd/>
            <a:tailEnd/>
          </a:ln>
        </p:spPr>
      </p:pic>
      <p:sp>
        <p:nvSpPr>
          <p:cNvPr id="13676" name="TextBox 42"/>
          <p:cNvSpPr txBox="1">
            <a:spLocks noChangeArrowheads="1"/>
          </p:cNvSpPr>
          <p:nvPr/>
        </p:nvSpPr>
        <p:spPr bwMode="auto">
          <a:xfrm>
            <a:off x="30022800" y="10287000"/>
            <a:ext cx="7010400" cy="1938988"/>
          </a:xfrm>
          <a:prstGeom prst="rect">
            <a:avLst/>
          </a:prstGeom>
          <a:solidFill>
            <a:schemeClr val="bg1"/>
          </a:solidFill>
          <a:ln w="9525">
            <a:solidFill>
              <a:schemeClr val="tx1"/>
            </a:solidFill>
            <a:miter lim="800000"/>
            <a:headEnd/>
            <a:tailEnd/>
          </a:ln>
        </p:spPr>
        <p:txBody>
          <a:bodyPr wrap="square" lIns="91435" tIns="45718" rIns="91435" bIns="45718">
            <a:spAutoFit/>
          </a:bodyPr>
          <a:lstStyle/>
          <a:p>
            <a:r>
              <a:rPr lang="en-US" sz="2000" b="1" dirty="0" smtClean="0">
                <a:latin typeface="Calibri" pitchFamily="34" charset="0"/>
              </a:rPr>
              <a:t>Above: </a:t>
            </a:r>
            <a:r>
              <a:rPr lang="en-US" sz="2000" dirty="0">
                <a:latin typeface="Calibri" pitchFamily="34" charset="0"/>
              </a:rPr>
              <a:t>Graphic explaining the way C:N:P ratios can be used to determine the origins of organic matter at a given site</a:t>
            </a:r>
            <a:r>
              <a:rPr lang="en-US" sz="2000" dirty="0" smtClean="0">
                <a:latin typeface="Calibri" pitchFamily="34" charset="0"/>
              </a:rPr>
              <a:t>.</a:t>
            </a:r>
          </a:p>
          <a:p>
            <a:r>
              <a:rPr lang="en-US" sz="2000" b="1" dirty="0" smtClean="0">
                <a:latin typeface="Calibri" pitchFamily="34" charset="0"/>
              </a:rPr>
              <a:t>Top Left:</a:t>
            </a:r>
            <a:r>
              <a:rPr lang="en-US" sz="2000" dirty="0" smtClean="0">
                <a:latin typeface="Calibri" pitchFamily="34" charset="0"/>
              </a:rPr>
              <a:t> Map showing a close-up of the region of study in Maine, and within the Belgrade Lakes watershed</a:t>
            </a:r>
            <a:endParaRPr lang="en-US" sz="2000" b="1" dirty="0" smtClean="0">
              <a:latin typeface="Calibri" pitchFamily="34" charset="0"/>
            </a:endParaRPr>
          </a:p>
          <a:p>
            <a:r>
              <a:rPr lang="en-US" sz="2000" b="1" dirty="0">
                <a:latin typeface="Calibri" pitchFamily="34" charset="0"/>
              </a:rPr>
              <a:t>Left: </a:t>
            </a:r>
            <a:r>
              <a:rPr lang="en-US" sz="2000" dirty="0">
                <a:latin typeface="Calibri" pitchFamily="34" charset="0"/>
              </a:rPr>
              <a:t>Results of CHN analysis. Highlighted in blue are results for samples 18 and 64</a:t>
            </a:r>
            <a:r>
              <a:rPr lang="en-US" sz="2000" dirty="0" smtClean="0">
                <a:latin typeface="Calibri" pitchFamily="34" charset="0"/>
              </a:rPr>
              <a:t>.</a:t>
            </a:r>
          </a:p>
        </p:txBody>
      </p:sp>
      <p:pic>
        <p:nvPicPr>
          <p:cNvPr id="13677" name="Picture 45" descr="Sample 18.Google Earth.jpg"/>
          <p:cNvPicPr>
            <a:picLocks noChangeAspect="1"/>
          </p:cNvPicPr>
          <p:nvPr/>
        </p:nvPicPr>
        <p:blipFill>
          <a:blip r:embed="rId13"/>
          <a:srcRect/>
          <a:stretch>
            <a:fillRect/>
          </a:stretch>
        </p:blipFill>
        <p:spPr bwMode="auto">
          <a:xfrm>
            <a:off x="30022799" y="12649200"/>
            <a:ext cx="7402285" cy="7772400"/>
          </a:xfrm>
          <a:prstGeom prst="rect">
            <a:avLst/>
          </a:prstGeom>
          <a:noFill/>
          <a:ln w="9525">
            <a:solidFill>
              <a:schemeClr val="tx1"/>
            </a:solidFill>
            <a:miter lim="800000"/>
            <a:headEnd/>
            <a:tailEnd/>
          </a:ln>
        </p:spPr>
      </p:pic>
      <p:sp>
        <p:nvSpPr>
          <p:cNvPr id="13679" name="TextBox 48"/>
          <p:cNvSpPr txBox="1">
            <a:spLocks noChangeArrowheads="1"/>
          </p:cNvSpPr>
          <p:nvPr/>
        </p:nvSpPr>
        <p:spPr bwMode="auto">
          <a:xfrm>
            <a:off x="29260800" y="20574000"/>
            <a:ext cx="8458200" cy="800215"/>
          </a:xfrm>
          <a:prstGeom prst="rect">
            <a:avLst/>
          </a:prstGeom>
          <a:solidFill>
            <a:schemeClr val="bg1"/>
          </a:solidFill>
          <a:ln w="9525">
            <a:solidFill>
              <a:schemeClr val="tx1"/>
            </a:solidFill>
            <a:miter lim="800000"/>
            <a:headEnd/>
            <a:tailEnd/>
          </a:ln>
        </p:spPr>
        <p:txBody>
          <a:bodyPr wrap="square" lIns="91435" tIns="45718" rIns="91435" bIns="45718">
            <a:spAutoFit/>
          </a:bodyPr>
          <a:lstStyle/>
          <a:p>
            <a:r>
              <a:rPr lang="en-US" sz="2000" b="1" dirty="0" smtClean="0">
                <a:latin typeface="Calibri" pitchFamily="34" charset="0"/>
              </a:rPr>
              <a:t>Above: </a:t>
            </a:r>
            <a:r>
              <a:rPr lang="en-US" sz="2000" dirty="0">
                <a:latin typeface="Calibri" pitchFamily="34" charset="0"/>
              </a:rPr>
              <a:t>Google Earth place-marks will be used for each sample site to make all data readily available in one location</a:t>
            </a:r>
            <a:r>
              <a:rPr lang="en-US" sz="2600" dirty="0">
                <a:latin typeface="Calibri" pitchFamily="34" charset="0"/>
              </a:rPr>
              <a:t>.</a:t>
            </a:r>
            <a:endParaRPr lang="en-US" sz="2600" b="1" dirty="0">
              <a:latin typeface="Calibri" pitchFamily="34" charset="0"/>
            </a:endParaRPr>
          </a:p>
        </p:txBody>
      </p:sp>
      <p:sp>
        <p:nvSpPr>
          <p:cNvPr id="13680" name="TextBox 49"/>
          <p:cNvSpPr txBox="1">
            <a:spLocks noChangeArrowheads="1"/>
          </p:cNvSpPr>
          <p:nvPr/>
        </p:nvSpPr>
        <p:spPr bwMode="auto">
          <a:xfrm>
            <a:off x="29108400" y="28307443"/>
            <a:ext cx="8610600" cy="4382357"/>
          </a:xfrm>
          <a:prstGeom prst="rect">
            <a:avLst/>
          </a:prstGeom>
          <a:solidFill>
            <a:schemeClr val="bg1">
              <a:alpha val="65097"/>
            </a:schemeClr>
          </a:solidFill>
          <a:ln w="9525">
            <a:solidFill>
              <a:schemeClr val="tx1"/>
            </a:solidFill>
            <a:miter lim="800000"/>
            <a:headEnd/>
            <a:tailEnd/>
          </a:ln>
        </p:spPr>
        <p:txBody>
          <a:bodyPr lIns="91435" tIns="36387" rIns="91435" bIns="36387">
            <a:spAutoFit/>
          </a:bodyPr>
          <a:lstStyle/>
          <a:p>
            <a:pPr algn="ctr"/>
            <a:r>
              <a:rPr lang="en-US" sz="2000" b="1" dirty="0">
                <a:latin typeface="Calibri" pitchFamily="34" charset="0"/>
              </a:rPr>
              <a:t>Acknowledgements:</a:t>
            </a:r>
            <a:br>
              <a:rPr lang="en-US" sz="2000" b="1" dirty="0">
                <a:latin typeface="Calibri" pitchFamily="34" charset="0"/>
              </a:rPr>
            </a:br>
            <a:r>
              <a:rPr lang="en-US" sz="2000" dirty="0">
                <a:latin typeface="Calibri" pitchFamily="34" charset="0"/>
              </a:rPr>
              <a:t>This project is supported by a National Science Foundation </a:t>
            </a:r>
            <a:r>
              <a:rPr lang="en-US" sz="2000" dirty="0" err="1">
                <a:latin typeface="Calibri" pitchFamily="34" charset="0"/>
              </a:rPr>
              <a:t>EPSCoR</a:t>
            </a:r>
            <a:r>
              <a:rPr lang="en-US" sz="2000" dirty="0">
                <a:latin typeface="Calibri" pitchFamily="34" charset="0"/>
              </a:rPr>
              <a:t> award  </a:t>
            </a:r>
          </a:p>
          <a:p>
            <a:r>
              <a:rPr lang="en-US" sz="2000" dirty="0">
                <a:latin typeface="Calibri" pitchFamily="34" charset="0"/>
              </a:rPr>
              <a:t>#EPS-0904155 </a:t>
            </a:r>
            <a:r>
              <a:rPr lang="en-US" sz="2000" dirty="0">
                <a:latin typeface="+mn-lt"/>
              </a:rPr>
              <a:t>to Maine </a:t>
            </a:r>
            <a:r>
              <a:rPr lang="en-US" sz="2000" dirty="0" err="1">
                <a:latin typeface="+mn-lt"/>
              </a:rPr>
              <a:t>EPSCoR</a:t>
            </a:r>
            <a:r>
              <a:rPr lang="en-US" sz="2000" dirty="0">
                <a:latin typeface="+mn-lt"/>
              </a:rPr>
              <a:t> at the University of Maine and the Judson Trent Student Research Fellowship in Bioscience</a:t>
            </a:r>
            <a:r>
              <a:rPr lang="en-US" sz="2000" dirty="0" smtClean="0">
                <a:latin typeface="+mn-lt"/>
              </a:rPr>
              <a:t>.</a:t>
            </a:r>
          </a:p>
          <a:p>
            <a:pPr algn="ctr"/>
            <a:r>
              <a:rPr lang="en-US" sz="2000" b="1" dirty="0" smtClean="0">
                <a:latin typeface="+mn-lt"/>
              </a:rPr>
              <a:t>Additional Acknowledgements:</a:t>
            </a:r>
          </a:p>
          <a:p>
            <a:r>
              <a:rPr lang="en-US" sz="2000" dirty="0" smtClean="0">
                <a:latin typeface="+mn-lt"/>
              </a:rPr>
              <a:t>D. Whitney King, Dept. of Chemistry, Colby College</a:t>
            </a:r>
          </a:p>
          <a:p>
            <a:r>
              <a:rPr lang="en-US" sz="2000" dirty="0" smtClean="0">
                <a:latin typeface="+mn-lt"/>
              </a:rPr>
              <a:t>F. Russell Cole, Philip </a:t>
            </a:r>
            <a:r>
              <a:rPr lang="en-US" sz="2000" dirty="0" err="1" smtClean="0">
                <a:latin typeface="+mn-lt"/>
              </a:rPr>
              <a:t>Nyhus</a:t>
            </a:r>
            <a:r>
              <a:rPr lang="en-US" sz="2000" dirty="0" smtClean="0">
                <a:latin typeface="+mn-lt"/>
              </a:rPr>
              <a:t>, Denise </a:t>
            </a:r>
            <a:r>
              <a:rPr lang="en-US" sz="2000" dirty="0" err="1" smtClean="0">
                <a:latin typeface="+mn-lt"/>
              </a:rPr>
              <a:t>Bruesewitz</a:t>
            </a:r>
            <a:r>
              <a:rPr lang="en-US" sz="2000" dirty="0" smtClean="0">
                <a:latin typeface="+mn-lt"/>
              </a:rPr>
              <a:t>,</a:t>
            </a:r>
          </a:p>
          <a:p>
            <a:r>
              <a:rPr lang="en-US" sz="2000" dirty="0" smtClean="0">
                <a:latin typeface="+mn-lt"/>
              </a:rPr>
              <a:t>      Dept. of Environmental Studies, Colby College</a:t>
            </a:r>
          </a:p>
          <a:p>
            <a:r>
              <a:rPr lang="en-US" sz="2000" dirty="0" smtClean="0">
                <a:latin typeface="+mn-lt"/>
              </a:rPr>
              <a:t>Catherine Bevier, Dept. of Biology, Colby College</a:t>
            </a:r>
          </a:p>
          <a:p>
            <a:r>
              <a:rPr lang="en-US" sz="2000" dirty="0" smtClean="0">
                <a:latin typeface="+mn-lt"/>
              </a:rPr>
              <a:t>James Fleming, Dept. of Science, Technology and Society, Colby College</a:t>
            </a:r>
          </a:p>
          <a:p>
            <a:r>
              <a:rPr lang="en-US" sz="2000" dirty="0" smtClean="0">
                <a:latin typeface="+mn-lt"/>
              </a:rPr>
              <a:t>Michael Donahue, </a:t>
            </a:r>
            <a:r>
              <a:rPr lang="en-US" sz="2000" dirty="0" err="1" smtClean="0">
                <a:latin typeface="+mn-lt"/>
              </a:rPr>
              <a:t>Sahan</a:t>
            </a:r>
            <a:r>
              <a:rPr lang="en-US" sz="2000" dirty="0" smtClean="0">
                <a:latin typeface="+mn-lt"/>
              </a:rPr>
              <a:t> </a:t>
            </a:r>
            <a:r>
              <a:rPr lang="en-US" sz="2000" dirty="0" err="1" smtClean="0">
                <a:latin typeface="+mn-lt"/>
              </a:rPr>
              <a:t>Dissanayake</a:t>
            </a:r>
            <a:r>
              <a:rPr lang="en-US" sz="2000" dirty="0" smtClean="0">
                <a:latin typeface="+mn-lt"/>
              </a:rPr>
              <a:t>, Dept. of Economics, Colby College</a:t>
            </a:r>
          </a:p>
          <a:p>
            <a:r>
              <a:rPr lang="en-US" sz="2000" dirty="0" smtClean="0">
                <a:latin typeface="+mn-lt"/>
              </a:rPr>
              <a:t>Maggie Shannon, Director, Maine </a:t>
            </a:r>
            <a:r>
              <a:rPr lang="en-US" sz="2000" dirty="0" err="1" smtClean="0">
                <a:latin typeface="+mn-lt"/>
              </a:rPr>
              <a:t>LakeSmart</a:t>
            </a:r>
            <a:r>
              <a:rPr lang="en-US" sz="2000" dirty="0" smtClean="0">
                <a:latin typeface="+mn-lt"/>
              </a:rPr>
              <a:t> Program</a:t>
            </a:r>
          </a:p>
          <a:p>
            <a:r>
              <a:rPr lang="en-US" sz="2000" dirty="0" err="1" smtClean="0">
                <a:latin typeface="+mn-lt"/>
              </a:rPr>
              <a:t>Kathi</a:t>
            </a:r>
            <a:r>
              <a:rPr lang="en-US" sz="2000" dirty="0" smtClean="0">
                <a:latin typeface="+mn-lt"/>
              </a:rPr>
              <a:t> Wall, Exec. Dir., Maine Lakes Resource Center</a:t>
            </a:r>
          </a:p>
          <a:p>
            <a:r>
              <a:rPr lang="en-US" sz="2000" dirty="0" smtClean="0">
                <a:latin typeface="+mn-lt"/>
              </a:rPr>
              <a:t>Charles </a:t>
            </a:r>
            <a:r>
              <a:rPr lang="en-US" sz="2000" dirty="0" err="1" smtClean="0">
                <a:latin typeface="+mn-lt"/>
              </a:rPr>
              <a:t>Baeder</a:t>
            </a:r>
            <a:r>
              <a:rPr lang="en-US" sz="2000" dirty="0" smtClean="0">
                <a:latin typeface="+mn-lt"/>
              </a:rPr>
              <a:t>, Exec. Dir., Belgrade Regional Conservation Alliance</a:t>
            </a:r>
            <a:endParaRPr lang="en-US" sz="2000" dirty="0">
              <a:latin typeface="+mn-lt"/>
            </a:endParaRPr>
          </a:p>
        </p:txBody>
      </p:sp>
      <p:pic>
        <p:nvPicPr>
          <p:cNvPr id="13681" name="Picture 2" descr="http://www.umaine.edu/epscor/EPSCoRLogo.JPG"/>
          <p:cNvPicPr>
            <a:picLocks noChangeAspect="1" noChangeArrowheads="1"/>
          </p:cNvPicPr>
          <p:nvPr/>
        </p:nvPicPr>
        <p:blipFill>
          <a:blip r:embed="rId14"/>
          <a:srcRect/>
          <a:stretch>
            <a:fillRect/>
          </a:stretch>
        </p:blipFill>
        <p:spPr bwMode="auto">
          <a:xfrm>
            <a:off x="2354264" y="952501"/>
            <a:ext cx="4503737" cy="2895600"/>
          </a:xfrm>
          <a:prstGeom prst="rect">
            <a:avLst/>
          </a:prstGeom>
          <a:noFill/>
          <a:ln w="9525">
            <a:noFill/>
            <a:miter lim="800000"/>
            <a:headEnd/>
            <a:tailEnd/>
          </a:ln>
        </p:spPr>
      </p:pic>
      <p:sp>
        <p:nvSpPr>
          <p:cNvPr id="28" name="TextBox 27"/>
          <p:cNvSpPr txBox="1"/>
          <p:nvPr/>
        </p:nvSpPr>
        <p:spPr>
          <a:xfrm>
            <a:off x="19354800" y="31318200"/>
            <a:ext cx="9601200" cy="1477328"/>
          </a:xfrm>
          <a:prstGeom prst="rect">
            <a:avLst/>
          </a:prstGeom>
          <a:solidFill>
            <a:schemeClr val="bg1">
              <a:alpha val="65000"/>
            </a:schemeClr>
          </a:solidFill>
          <a:ln>
            <a:solidFill>
              <a:schemeClr val="tx1"/>
            </a:solidFill>
          </a:ln>
        </p:spPr>
        <p:txBody>
          <a:bodyPr wrap="square" rtlCol="0">
            <a:spAutoFit/>
          </a:bodyPr>
          <a:lstStyle/>
          <a:p>
            <a:pPr algn="ctr"/>
            <a:r>
              <a:rPr lang="en-US" sz="1500" b="1" dirty="0" smtClean="0">
                <a:latin typeface="+mn-lt"/>
              </a:rPr>
              <a:t>References:</a:t>
            </a:r>
          </a:p>
          <a:p>
            <a:r>
              <a:rPr lang="en-US" sz="1500" dirty="0" err="1" smtClean="0">
                <a:latin typeface="+mn-lt"/>
              </a:rPr>
              <a:t>Blott</a:t>
            </a:r>
            <a:r>
              <a:rPr lang="en-US" sz="1500" dirty="0" smtClean="0">
                <a:latin typeface="+mn-lt"/>
              </a:rPr>
              <a:t>, S.J. and </a:t>
            </a:r>
            <a:r>
              <a:rPr lang="en-US" sz="1500" dirty="0" err="1" smtClean="0">
                <a:latin typeface="+mn-lt"/>
              </a:rPr>
              <a:t>Pye</a:t>
            </a:r>
            <a:r>
              <a:rPr lang="en-US" sz="1500" dirty="0" smtClean="0">
                <a:latin typeface="+mn-lt"/>
              </a:rPr>
              <a:t>, K, 2001, GRADISTAT: A </a:t>
            </a:r>
            <a:r>
              <a:rPr lang="en-US" sz="1500" dirty="0" err="1" smtClean="0">
                <a:latin typeface="+mn-lt"/>
              </a:rPr>
              <a:t>grainsize</a:t>
            </a:r>
            <a:r>
              <a:rPr lang="en-US" sz="1500" dirty="0" smtClean="0">
                <a:latin typeface="+mn-lt"/>
              </a:rPr>
              <a:t> distribution and statistics package for the analysis of unconsolidated sediments: Earth Surface Processes and Landforms, </a:t>
            </a:r>
            <a:r>
              <a:rPr lang="en-US" sz="1500" dirty="0" err="1" smtClean="0">
                <a:latin typeface="+mn-lt"/>
              </a:rPr>
              <a:t>v</a:t>
            </a:r>
            <a:r>
              <a:rPr lang="en-US" sz="1500" dirty="0" smtClean="0">
                <a:latin typeface="+mn-lt"/>
              </a:rPr>
              <a:t>. 26, </a:t>
            </a:r>
            <a:r>
              <a:rPr lang="en-US" sz="1500" dirty="0" err="1" smtClean="0">
                <a:latin typeface="+mn-lt"/>
              </a:rPr>
              <a:t>p</a:t>
            </a:r>
            <a:r>
              <a:rPr lang="en-US" sz="1500" dirty="0" smtClean="0">
                <a:latin typeface="+mn-lt"/>
              </a:rPr>
              <a:t>. 1237-1248.</a:t>
            </a:r>
          </a:p>
          <a:p>
            <a:endParaRPr lang="en-US" sz="1500" dirty="0" smtClean="0">
              <a:latin typeface="+mn-lt"/>
            </a:endParaRPr>
          </a:p>
          <a:p>
            <a:r>
              <a:rPr lang="en-US" sz="1500" dirty="0" err="1" smtClean="0">
                <a:latin typeface="+mn-lt"/>
              </a:rPr>
              <a:t>Nesbeda</a:t>
            </a:r>
            <a:r>
              <a:rPr lang="en-US" sz="1500" dirty="0" smtClean="0">
                <a:latin typeface="+mn-lt"/>
              </a:rPr>
              <a:t>, R.H., 2004, </a:t>
            </a:r>
            <a:r>
              <a:rPr lang="en-US" sz="1500" dirty="0" err="1" smtClean="0">
                <a:latin typeface="+mn-lt"/>
              </a:rPr>
              <a:t>Sedimentological</a:t>
            </a:r>
            <a:r>
              <a:rPr lang="en-US" sz="1500" dirty="0" smtClean="0">
                <a:latin typeface="+mn-lt"/>
              </a:rPr>
              <a:t> and geochemical characterization of East Pond, Belgrade Lakes Watershed, Central Maine: Unpublished Honors Thesis, Colby College, Waterville, ME, 114 </a:t>
            </a:r>
            <a:r>
              <a:rPr lang="en-US" sz="1500" dirty="0" err="1" smtClean="0">
                <a:latin typeface="+mn-lt"/>
              </a:rPr>
              <a:t>p</a:t>
            </a:r>
            <a:r>
              <a:rPr lang="en-US" sz="1500" dirty="0" smtClean="0">
                <a:latin typeface="+mn-lt"/>
              </a:rPr>
              <a:t>.</a:t>
            </a:r>
            <a:endParaRPr lang="en-US" sz="1500" b="1" dirty="0">
              <a:latin typeface="+mn-lt"/>
            </a:endParaRPr>
          </a:p>
        </p:txBody>
      </p:sp>
      <p:pic>
        <p:nvPicPr>
          <p:cNvPr id="29" name="Picture 28" descr="Screen shot 2014-02-26 at 12.35.50 PM.png"/>
          <p:cNvPicPr>
            <a:picLocks noChangeAspect="1"/>
          </p:cNvPicPr>
          <p:nvPr/>
        </p:nvPicPr>
        <p:blipFill>
          <a:blip r:embed="rId15"/>
          <a:stretch>
            <a:fillRect/>
          </a:stretch>
        </p:blipFill>
        <p:spPr>
          <a:xfrm>
            <a:off x="19507200" y="4267200"/>
            <a:ext cx="8499475" cy="6379986"/>
          </a:xfrm>
          <a:prstGeom prst="rect">
            <a:avLst/>
          </a:prstGeom>
        </p:spPr>
      </p:pic>
      <p:pic>
        <p:nvPicPr>
          <p:cNvPr id="32" name="Picture 31" descr="Screen shot 2014-02-26 at 1.23.30 PM.png"/>
          <p:cNvPicPr>
            <a:picLocks noChangeAspect="1"/>
          </p:cNvPicPr>
          <p:nvPr/>
        </p:nvPicPr>
        <p:blipFill>
          <a:blip r:embed="rId16"/>
          <a:stretch>
            <a:fillRect/>
          </a:stretch>
        </p:blipFill>
        <p:spPr>
          <a:xfrm>
            <a:off x="27813000" y="21627353"/>
            <a:ext cx="9372600" cy="5728447"/>
          </a:xfrm>
          <a:prstGeom prst="rect">
            <a:avLst/>
          </a:prstGeom>
          <a:ln>
            <a:solidFill>
              <a:schemeClr val="tx1"/>
            </a:solidFill>
          </a:ln>
        </p:spPr>
      </p:pic>
      <p:sp>
        <p:nvSpPr>
          <p:cNvPr id="33" name="TextBox 32"/>
          <p:cNvSpPr txBox="1"/>
          <p:nvPr/>
        </p:nvSpPr>
        <p:spPr>
          <a:xfrm>
            <a:off x="29108400" y="27611457"/>
            <a:ext cx="8534400" cy="353943"/>
          </a:xfrm>
          <a:prstGeom prst="rect">
            <a:avLst/>
          </a:prstGeom>
          <a:solidFill>
            <a:schemeClr val="bg1">
              <a:alpha val="65000"/>
            </a:schemeClr>
          </a:solidFill>
          <a:ln>
            <a:solidFill>
              <a:schemeClr val="tx1"/>
            </a:solidFill>
          </a:ln>
        </p:spPr>
        <p:txBody>
          <a:bodyPr wrap="square" rtlCol="0">
            <a:spAutoFit/>
          </a:bodyPr>
          <a:lstStyle/>
          <a:p>
            <a:r>
              <a:rPr lang="en-US" sz="1700" dirty="0" smtClean="0">
                <a:latin typeface="Calibri"/>
                <a:cs typeface="Calibri"/>
              </a:rPr>
              <a:t>Sample GP-3; Grain-size distribution graph produced by </a:t>
            </a:r>
            <a:r>
              <a:rPr lang="en-US" sz="1700" dirty="0" err="1" smtClean="0">
                <a:latin typeface="Calibri"/>
                <a:cs typeface="Calibri"/>
              </a:rPr>
              <a:t>Gradistat</a:t>
            </a:r>
            <a:r>
              <a:rPr lang="en-US" sz="1700" dirty="0" smtClean="0">
                <a:latin typeface="Calibri"/>
                <a:cs typeface="Calibri"/>
              </a:rPr>
              <a:t> software, </a:t>
            </a:r>
            <a:r>
              <a:rPr lang="en-US" sz="1700" dirty="0" err="1" smtClean="0">
                <a:latin typeface="Calibri"/>
                <a:cs typeface="Calibri"/>
              </a:rPr>
              <a:t>Blott</a:t>
            </a:r>
            <a:r>
              <a:rPr lang="en-US" sz="1700" dirty="0" smtClean="0">
                <a:latin typeface="Calibri"/>
                <a:cs typeface="Calibri"/>
              </a:rPr>
              <a:t> and </a:t>
            </a:r>
            <a:r>
              <a:rPr lang="en-US" sz="1700" dirty="0" err="1" smtClean="0">
                <a:latin typeface="Calibri"/>
                <a:cs typeface="Calibri"/>
              </a:rPr>
              <a:t>Pye</a:t>
            </a:r>
            <a:r>
              <a:rPr lang="en-US" sz="1700" dirty="0" smtClean="0">
                <a:latin typeface="Calibri"/>
                <a:cs typeface="Calibri"/>
              </a:rPr>
              <a:t>, 2001</a:t>
            </a:r>
            <a:endParaRPr lang="en-US" sz="1700" dirty="0">
              <a:latin typeface="Calibri"/>
              <a:cs typeface="Calibri"/>
            </a:endParaRPr>
          </a:p>
        </p:txBody>
      </p:sp>
      <p:sp>
        <p:nvSpPr>
          <p:cNvPr id="34" name="TextBox 33"/>
          <p:cNvSpPr txBox="1"/>
          <p:nvPr/>
        </p:nvSpPr>
        <p:spPr>
          <a:xfrm>
            <a:off x="21793200" y="26974800"/>
            <a:ext cx="4114800" cy="400110"/>
          </a:xfrm>
          <a:prstGeom prst="rect">
            <a:avLst/>
          </a:prstGeom>
          <a:solidFill>
            <a:schemeClr val="bg1">
              <a:alpha val="65000"/>
            </a:schemeClr>
          </a:solidFill>
          <a:ln>
            <a:solidFill>
              <a:schemeClr val="tx1"/>
            </a:solidFill>
          </a:ln>
        </p:spPr>
        <p:txBody>
          <a:bodyPr wrap="square" rtlCol="0">
            <a:spAutoFit/>
          </a:bodyPr>
          <a:lstStyle/>
          <a:p>
            <a:pPr algn="ctr"/>
            <a:r>
              <a:rPr lang="en-US" sz="2000" dirty="0" smtClean="0">
                <a:latin typeface="Calibri"/>
                <a:cs typeface="Calibri"/>
              </a:rPr>
              <a:t>Collecting sediments on Great Pond</a:t>
            </a:r>
            <a:endParaRPr lang="en-US" sz="2000" dirty="0">
              <a:latin typeface="Calibri"/>
              <a:cs typeface="Calibri"/>
            </a:endParaRPr>
          </a:p>
        </p:txBody>
      </p:sp>
      <p:pic>
        <p:nvPicPr>
          <p:cNvPr id="35" name="Picture 34" descr="Screen shot 2014-02-26 at 1.45.12 PM.png"/>
          <p:cNvPicPr>
            <a:picLocks noChangeAspect="1"/>
          </p:cNvPicPr>
          <p:nvPr/>
        </p:nvPicPr>
        <p:blipFill>
          <a:blip r:embed="rId17"/>
          <a:stretch>
            <a:fillRect/>
          </a:stretch>
        </p:blipFill>
        <p:spPr>
          <a:xfrm>
            <a:off x="19583400" y="16154400"/>
            <a:ext cx="7226611" cy="5454650"/>
          </a:xfrm>
          <a:prstGeom prst="rect">
            <a:avLst/>
          </a:prstGeom>
        </p:spPr>
      </p:pic>
      <p:sp>
        <p:nvSpPr>
          <p:cNvPr id="36" name="TextBox 35"/>
          <p:cNvSpPr txBox="1"/>
          <p:nvPr/>
        </p:nvSpPr>
        <p:spPr>
          <a:xfrm>
            <a:off x="19812000" y="21717000"/>
            <a:ext cx="6781800" cy="400110"/>
          </a:xfrm>
          <a:prstGeom prst="rect">
            <a:avLst/>
          </a:prstGeom>
          <a:solidFill>
            <a:schemeClr val="bg1">
              <a:alpha val="65000"/>
            </a:schemeClr>
          </a:solidFill>
          <a:ln>
            <a:solidFill>
              <a:schemeClr val="tx1"/>
            </a:solidFill>
          </a:ln>
        </p:spPr>
        <p:txBody>
          <a:bodyPr wrap="square" rtlCol="0">
            <a:spAutoFit/>
          </a:bodyPr>
          <a:lstStyle/>
          <a:p>
            <a:pPr algn="ctr"/>
            <a:r>
              <a:rPr lang="en-US" sz="2000" dirty="0" smtClean="0">
                <a:latin typeface="Calibri"/>
                <a:cs typeface="Calibri"/>
              </a:rPr>
              <a:t>Preliminary sediment grain-size distribution map of Great Pond</a:t>
            </a:r>
            <a:endParaRPr lang="en-US" sz="2000" dirty="0">
              <a:latin typeface="Calibri"/>
              <a:cs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6372</TotalTime>
  <Words>1857</Words>
  <Application>Microsoft Macintosh PowerPoint</Application>
  <PresentationFormat>Custom</PresentationFormat>
  <Paragraphs>315</Paragraphs>
  <Slides>1</Slides>
  <Notes>0</Notes>
  <HiddenSlides>0</HiddenSlides>
  <MMClips>0</MMClips>
  <ScaleCrop>false</ScaleCrop>
  <HeadingPairs>
    <vt:vector size="4" baseType="variant">
      <vt:variant>
        <vt:lpstr>Design Template</vt:lpstr>
      </vt:variant>
      <vt:variant>
        <vt:i4>1</vt:i4>
      </vt:variant>
      <vt:variant>
        <vt:lpstr>Slide Titles</vt:lpstr>
      </vt:variant>
      <vt:variant>
        <vt:i4>1</vt:i4>
      </vt:variant>
    </vt:vector>
  </HeadingPairs>
  <TitlesOfParts>
    <vt:vector size="2" baseType="lpstr">
      <vt:lpstr>Office Theme</vt:lpstr>
      <vt:lpstr>Slide 1</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bfrueger</dc:creator>
  <cp:keywords/>
  <dc:description/>
  <cp:lastModifiedBy>Clara Bicher</cp:lastModifiedBy>
  <cp:revision>74</cp:revision>
  <dcterms:created xsi:type="dcterms:W3CDTF">2014-04-24T15:29:57Z</dcterms:created>
  <dcterms:modified xsi:type="dcterms:W3CDTF">2014-04-24T17:06:25Z</dcterms:modified>
  <cp:category/>
</cp:coreProperties>
</file>