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mond" initials="M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7F9FB"/>
    <a:srgbClr val="EAEBFA"/>
    <a:srgbClr val="F7F9F1"/>
    <a:srgbClr val="EFF4E4"/>
    <a:srgbClr val="EEF3F8"/>
    <a:srgbClr val="DBE5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7896" y="4950"/>
      </p:cViewPr>
      <p:guideLst>
        <p:guide orient="horz" pos="12096"/>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C03FC-A4CA-4E0A-818F-E0E092A43A59}"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2896819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C03FC-A4CA-4E0A-818F-E0E092A43A59}"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4240148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8614416"/>
            <a:ext cx="47404018" cy="1834984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8614416"/>
            <a:ext cx="141480542" cy="1834984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C03FC-A4CA-4E0A-818F-E0E092A43A59}"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2948732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EC03FC-A4CA-4E0A-818F-E0E092A43A59}"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3577064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EC03FC-A4CA-4E0A-818F-E0E092A43A59}"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1254108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50184056"/>
            <a:ext cx="94442280" cy="141928847"/>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EC03FC-A4CA-4E0A-818F-E0E092A43A59}"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2599597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537973"/>
            <a:ext cx="39502080" cy="6400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2"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2"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2"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EC03FC-A4CA-4E0A-818F-E0E092A43A59}"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1126121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EC03FC-A4CA-4E0A-818F-E0E092A43A59}" type="datetimeFigureOut">
              <a:rPr lang="en-US" smtClean="0"/>
              <a:t>4/24/2014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3106962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EC03FC-A4CA-4E0A-818F-E0E092A43A59}"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1260570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2"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2"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C03FC-A4CA-4E0A-818F-E0E092A43A59}"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586206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2"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2"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EC03FC-A4CA-4E0A-818F-E0E092A43A59}"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066739-2F63-4B6E-B816-1A815CF3FCD8}" type="slidenum">
              <a:rPr lang="en-US" smtClean="0"/>
              <a:t>‹#›</a:t>
            </a:fld>
            <a:endParaRPr lang="en-US"/>
          </a:p>
        </p:txBody>
      </p:sp>
    </p:spTree>
    <p:extLst>
      <p:ext uri="{BB962C8B-B14F-4D97-AF65-F5344CB8AC3E}">
        <p14:creationId xmlns:p14="http://schemas.microsoft.com/office/powerpoint/2010/main" val="4125490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CDEC03FC-A4CA-4E0A-818F-E0E092A43A59}" type="datetimeFigureOut">
              <a:rPr lang="en-US" smtClean="0"/>
              <a:t>4/24/2014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69066739-2F63-4B6E-B816-1A815CF3FCD8}" type="slidenum">
              <a:rPr lang="en-US" smtClean="0"/>
              <a:t>‹#›</a:t>
            </a:fld>
            <a:endParaRPr lang="en-US"/>
          </a:p>
        </p:txBody>
      </p:sp>
    </p:spTree>
    <p:extLst>
      <p:ext uri="{BB962C8B-B14F-4D97-AF65-F5344CB8AC3E}">
        <p14:creationId xmlns:p14="http://schemas.microsoft.com/office/powerpoint/2010/main" val="1059671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79171" y="2004138"/>
            <a:ext cx="40113856" cy="2800767"/>
          </a:xfrm>
          <a:prstGeom prst="rect">
            <a:avLst/>
          </a:prstGeom>
          <a:solidFill>
            <a:srgbClr val="F7F9F1"/>
          </a:solidFill>
        </p:spPr>
        <p:txBody>
          <a:bodyPr wrap="square" rtlCol="0">
            <a:spAutoFit/>
          </a:bodyPr>
          <a:lstStyle/>
          <a:p>
            <a:r>
              <a:rPr lang="en-US" sz="9600" dirty="0" smtClean="0"/>
              <a:t>Shellfish Closure Trends Near Mt. Desert Island, Maine</a:t>
            </a:r>
          </a:p>
          <a:p>
            <a:r>
              <a:rPr lang="en-US" sz="8000" i="1" dirty="0" smtClean="0"/>
              <a:t>By Marianne Ferguson ‘14</a:t>
            </a:r>
            <a:endParaRPr lang="en-US" sz="8000" i="1" dirty="0"/>
          </a:p>
        </p:txBody>
      </p:sp>
      <p:sp>
        <p:nvSpPr>
          <p:cNvPr id="6" name="TextBox 5"/>
          <p:cNvSpPr txBox="1"/>
          <p:nvPr/>
        </p:nvSpPr>
        <p:spPr>
          <a:xfrm>
            <a:off x="2079171" y="6008915"/>
            <a:ext cx="11865430" cy="13711446"/>
          </a:xfrm>
          <a:prstGeom prst="rect">
            <a:avLst/>
          </a:prstGeom>
          <a:solidFill>
            <a:srgbClr val="EEF3F8"/>
          </a:solidFill>
        </p:spPr>
        <p:txBody>
          <a:bodyPr wrap="square" rtlCol="0">
            <a:spAutoFit/>
          </a:bodyPr>
          <a:lstStyle/>
          <a:p>
            <a:r>
              <a:rPr lang="en-US" sz="7200" dirty="0" smtClean="0"/>
              <a:t>Abstract</a:t>
            </a:r>
          </a:p>
          <a:p>
            <a:r>
              <a:rPr lang="en-US" sz="4400" dirty="0" smtClean="0"/>
              <a:t>Shellfish are a popular commercial fishery harvest in Maine. However, they are susceptible to </a:t>
            </a:r>
            <a:r>
              <a:rPr lang="en-US" sz="4400" dirty="0" err="1" smtClean="0"/>
              <a:t>biotoxins</a:t>
            </a:r>
            <a:r>
              <a:rPr lang="en-US" sz="4400" dirty="0" smtClean="0"/>
              <a:t> transmitted by toxic phytoplankton, which can lead to paralytic or amnesic shellfish poisoning of </a:t>
            </a:r>
            <a:r>
              <a:rPr lang="en-US" sz="4400" dirty="0" smtClean="0"/>
              <a:t>humans </a:t>
            </a:r>
            <a:r>
              <a:rPr lang="en-US" sz="4400" dirty="0" smtClean="0"/>
              <a:t>that consume them. The Maine Department of Marine Resources has a phytoplankton monitoring program in place to detect such </a:t>
            </a:r>
            <a:r>
              <a:rPr lang="en-US" sz="4400" dirty="0" err="1" smtClean="0"/>
              <a:t>biotoxins</a:t>
            </a:r>
            <a:r>
              <a:rPr lang="en-US" sz="4400" dirty="0" smtClean="0"/>
              <a:t> and to close areas of shellfish harvesting need be. Since 2001, they have archived key data from every closure. One of Maine’s shellfish species, the Blue Mussel, is sensitive to environmental changes and is known as a bio-monitor of pollution. Therefore, a method will be developed to analyze the changes in shellfish closures between Stockton Springs and </a:t>
            </a:r>
            <a:r>
              <a:rPr lang="en-US" sz="4400" dirty="0" err="1" smtClean="0"/>
              <a:t>Machiasport</a:t>
            </a:r>
            <a:r>
              <a:rPr lang="en-US" sz="4400" dirty="0" smtClean="0"/>
              <a:t> (closure area 64-A) including infected Blue Mussels over the time spanning the years 2001 to 2013. </a:t>
            </a:r>
            <a:endParaRPr lang="en-US" sz="4400" dirty="0"/>
          </a:p>
        </p:txBody>
      </p:sp>
      <p:sp>
        <p:nvSpPr>
          <p:cNvPr id="7" name="TextBox 6"/>
          <p:cNvSpPr txBox="1"/>
          <p:nvPr/>
        </p:nvSpPr>
        <p:spPr>
          <a:xfrm>
            <a:off x="2079171" y="21183600"/>
            <a:ext cx="11865430" cy="15742771"/>
          </a:xfrm>
          <a:prstGeom prst="rect">
            <a:avLst/>
          </a:prstGeom>
          <a:solidFill>
            <a:srgbClr val="EEF3F8"/>
          </a:solidFill>
        </p:spPr>
        <p:txBody>
          <a:bodyPr wrap="square" rtlCol="0">
            <a:spAutoFit/>
          </a:bodyPr>
          <a:lstStyle/>
          <a:p>
            <a:r>
              <a:rPr lang="en-US" sz="7200" dirty="0"/>
              <a:t>Methods</a:t>
            </a:r>
          </a:p>
          <a:p>
            <a:r>
              <a:rPr lang="en-US" sz="4400" dirty="0" err="1"/>
              <a:t>Biotoxin</a:t>
            </a:r>
            <a:r>
              <a:rPr lang="en-US" sz="4400" dirty="0"/>
              <a:t> related shellfish fishery closure GIS data for the years 2001 through 2013 were generated by the Maine Department of Marine Resources and downloaded from the Maine Office of GIS. All data are projected using NAD 1983 UTM Zone 19N. Closures associated with Blue Mussels for area 64-A were extracted from the data for each individual year. Total number of closures within each year were tallied and mapped using ArcGIS’ union and dissolve tools. These closure summaries (stored as polygons) were then converted to </a:t>
            </a:r>
            <a:r>
              <a:rPr lang="en-US" sz="4400" dirty="0" err="1"/>
              <a:t>rasters</a:t>
            </a:r>
            <a:r>
              <a:rPr lang="en-US" sz="4400" dirty="0"/>
              <a:t> for each year for subsequent analysis. Using the </a:t>
            </a:r>
            <a:r>
              <a:rPr lang="en-US" sz="4400"/>
              <a:t>R programming environment, </a:t>
            </a:r>
            <a:r>
              <a:rPr lang="en-US" sz="4400" dirty="0"/>
              <a:t>the change in the frequency of closures from year to year was analyzed. For each pixel location, a regression analysis was performed where changes in closure frequency was regressed against year. This generated two raster outputs: a regression </a:t>
            </a:r>
            <a:r>
              <a:rPr lang="en-US" sz="4400"/>
              <a:t>slope and </a:t>
            </a:r>
            <a:r>
              <a:rPr lang="en-US" sz="4400" dirty="0"/>
              <a:t>a p-value for each pixel location. The p-value raster was used to isolate all slope pixels </a:t>
            </a:r>
            <a:r>
              <a:rPr lang="en-US" sz="4400"/>
              <a:t>having </a:t>
            </a:r>
            <a:r>
              <a:rPr lang="en-US" sz="4400"/>
              <a:t>p-values</a:t>
            </a:r>
            <a:r>
              <a:rPr lang="en-US" sz="4400"/>
              <a:t> </a:t>
            </a:r>
            <a:r>
              <a:rPr lang="en-US" sz="4400" smtClean="0"/>
              <a:t>less </a:t>
            </a:r>
            <a:r>
              <a:rPr lang="en-US" sz="4400" dirty="0"/>
              <a:t>than or equal to 0.05 and 0.10.</a:t>
            </a:r>
          </a:p>
        </p:txBody>
      </p:sp>
      <p:sp>
        <p:nvSpPr>
          <p:cNvPr id="8" name="TextBox 7"/>
          <p:cNvSpPr txBox="1"/>
          <p:nvPr/>
        </p:nvSpPr>
        <p:spPr>
          <a:xfrm>
            <a:off x="30338485" y="6008916"/>
            <a:ext cx="11865430" cy="14742497"/>
          </a:xfrm>
          <a:prstGeom prst="rect">
            <a:avLst/>
          </a:prstGeom>
          <a:solidFill>
            <a:srgbClr val="EEF3F8"/>
          </a:solidFill>
        </p:spPr>
        <p:txBody>
          <a:bodyPr wrap="square" rtlCol="0">
            <a:spAutoFit/>
          </a:bodyPr>
          <a:lstStyle/>
          <a:p>
            <a:r>
              <a:rPr lang="en-US" sz="7200" dirty="0"/>
              <a:t>Results</a:t>
            </a:r>
          </a:p>
          <a:p>
            <a:r>
              <a:rPr lang="en-US" sz="4400" dirty="0"/>
              <a:t>Figure 1 shows a distribution of changes in closure frequencies from year to year.  The pattern seems to suggest that the frequency of closures increased in the southwestern region of closure area 64-A, especially off the coast of Mount Desert Island and between Swan’s Island and Deer Isle. There were no negative slopes in the frequency of closures, suggesting that over the course of time from 2001 to 2013, every location in the study area experienced an increase in closures. However, to ensure that these trends were statistically significant the p-value raster was used to mask out non-significant slopes. Figures 2 and 3 show changes in frequency trend values for locations having a p-value less than .05 and 0.10 respectively. Although not many closed regions had statistically significant increases, as can be seen by the three closed regions shown in Map 2, it is still interesting to note that there were no decreases in closure frequency. </a:t>
            </a:r>
          </a:p>
        </p:txBody>
      </p:sp>
      <p:sp>
        <p:nvSpPr>
          <p:cNvPr id="10" name="TextBox 9"/>
          <p:cNvSpPr txBox="1"/>
          <p:nvPr/>
        </p:nvSpPr>
        <p:spPr>
          <a:xfrm>
            <a:off x="30334297" y="32340499"/>
            <a:ext cx="11858731" cy="4585871"/>
          </a:xfrm>
          <a:prstGeom prst="rect">
            <a:avLst/>
          </a:prstGeom>
          <a:solidFill>
            <a:srgbClr val="EEF3F8"/>
          </a:solidFill>
        </p:spPr>
        <p:txBody>
          <a:bodyPr wrap="square" rtlCol="0">
            <a:spAutoFit/>
          </a:bodyPr>
          <a:lstStyle/>
          <a:p>
            <a:r>
              <a:rPr lang="en-US" sz="7200" dirty="0" smtClean="0"/>
              <a:t>Acknowledgments</a:t>
            </a:r>
          </a:p>
          <a:p>
            <a:r>
              <a:rPr lang="en-US" sz="4400" dirty="0" smtClean="0"/>
              <a:t>The data for this study was compiled by the Maine Department of Marine Resources and accessed through the Maine Office of GIS. I would like to thank Manny </a:t>
            </a:r>
            <a:r>
              <a:rPr lang="en-US" sz="4400" dirty="0" err="1" smtClean="0"/>
              <a:t>Gimond</a:t>
            </a:r>
            <a:r>
              <a:rPr lang="en-US" sz="4400" dirty="0" smtClean="0"/>
              <a:t> for his support throughout this project. </a:t>
            </a:r>
            <a:endParaRPr lang="en-US" sz="4400" dirty="0"/>
          </a:p>
        </p:txBody>
      </p:sp>
      <p:sp>
        <p:nvSpPr>
          <p:cNvPr id="11" name="TextBox 10"/>
          <p:cNvSpPr txBox="1"/>
          <p:nvPr/>
        </p:nvSpPr>
        <p:spPr>
          <a:xfrm>
            <a:off x="30334297" y="21183600"/>
            <a:ext cx="11876315" cy="10679847"/>
          </a:xfrm>
          <a:prstGeom prst="rect">
            <a:avLst/>
          </a:prstGeom>
          <a:solidFill>
            <a:srgbClr val="EEF3F8"/>
          </a:solidFill>
        </p:spPr>
        <p:txBody>
          <a:bodyPr wrap="square" rtlCol="0">
            <a:spAutoFit/>
          </a:bodyPr>
          <a:lstStyle/>
          <a:p>
            <a:r>
              <a:rPr lang="en-US" sz="7200" dirty="0"/>
              <a:t>Conclusion</a:t>
            </a:r>
          </a:p>
          <a:p>
            <a:r>
              <a:rPr lang="en-US" sz="4400" dirty="0"/>
              <a:t>In the future, this method can be used to visualize and analyze all shellfish closures off the coast of Maine to determine if there are any important spatial and temporal trends in </a:t>
            </a:r>
            <a:r>
              <a:rPr lang="en-US" sz="4400" dirty="0" smtClean="0"/>
              <a:t>areas </a:t>
            </a:r>
            <a:r>
              <a:rPr lang="en-US" sz="4400" dirty="0"/>
              <a:t>of high closure frequencies that stand out. One important implication for closure trends is the placement of shellfish aquaculture sites, which need high water quality and healthy conditions in order to ensure safe human consumption. If possible, it would be interesting to compare closure trends to changes in land use or terrestrial water quality over time. This information can be used to improve the management of Maine’s shellfish industry and could potentially lead to a reduction in closures.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25800" y="16154400"/>
            <a:ext cx="11279187"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5975496" y="13563600"/>
            <a:ext cx="11277600" cy="1523494"/>
          </a:xfrm>
          <a:prstGeom prst="rect">
            <a:avLst/>
          </a:prstGeom>
          <a:noFill/>
        </p:spPr>
        <p:txBody>
          <a:bodyPr wrap="square" rtlCol="0">
            <a:spAutoFit/>
          </a:bodyPr>
          <a:lstStyle/>
          <a:p>
            <a:endParaRPr lang="en-US" dirty="0"/>
          </a:p>
        </p:txBody>
      </p:sp>
      <p:sp>
        <p:nvSpPr>
          <p:cNvPr id="15" name="TextBox 14"/>
          <p:cNvSpPr txBox="1"/>
          <p:nvPr/>
        </p:nvSpPr>
        <p:spPr>
          <a:xfrm>
            <a:off x="14926865" y="15087600"/>
            <a:ext cx="14418467" cy="1323439"/>
          </a:xfrm>
          <a:prstGeom prst="rect">
            <a:avLst/>
          </a:prstGeom>
          <a:noFill/>
        </p:spPr>
        <p:txBody>
          <a:bodyPr wrap="square" rtlCol="0">
            <a:spAutoFit/>
          </a:bodyPr>
          <a:lstStyle/>
          <a:p>
            <a:r>
              <a:rPr lang="en-US" sz="4000" b="1" dirty="0"/>
              <a:t>Figure 1. </a:t>
            </a:r>
            <a:r>
              <a:rPr lang="en-US" sz="4000" dirty="0" smtClean="0"/>
              <a:t>Changes </a:t>
            </a:r>
            <a:r>
              <a:rPr lang="en-US" sz="4000" dirty="0"/>
              <a:t>in </a:t>
            </a:r>
            <a:r>
              <a:rPr lang="en-US" sz="4000" dirty="0" smtClean="0"/>
              <a:t>closure </a:t>
            </a:r>
            <a:r>
              <a:rPr lang="en-US" sz="4000" dirty="0"/>
              <a:t>frequencies in closure area 64-A from 2001 to 2013.</a:t>
            </a:r>
            <a:endParaRPr lang="en-US" sz="4000" b="1" dirty="0"/>
          </a:p>
        </p:txBody>
      </p:sp>
      <p:sp>
        <p:nvSpPr>
          <p:cNvPr id="18" name="TextBox 17"/>
          <p:cNvSpPr txBox="1"/>
          <p:nvPr/>
        </p:nvSpPr>
        <p:spPr>
          <a:xfrm>
            <a:off x="14926865" y="25651361"/>
            <a:ext cx="14418467" cy="1323439"/>
          </a:xfrm>
          <a:prstGeom prst="rect">
            <a:avLst/>
          </a:prstGeom>
          <a:noFill/>
        </p:spPr>
        <p:txBody>
          <a:bodyPr wrap="square" rtlCol="0">
            <a:spAutoFit/>
          </a:bodyPr>
          <a:lstStyle/>
          <a:p>
            <a:r>
              <a:rPr lang="en-US" sz="4000" b="1" dirty="0"/>
              <a:t>Figure 2. </a:t>
            </a:r>
            <a:r>
              <a:rPr lang="en-US" sz="4000" dirty="0"/>
              <a:t>Changes in closure frequencies in closure area 64-A from 2001 to 2013 </a:t>
            </a:r>
            <a:r>
              <a:rPr lang="en-US" sz="4000" dirty="0" smtClean="0"/>
              <a:t>for </a:t>
            </a:r>
            <a:r>
              <a:rPr lang="en-US" sz="4000" dirty="0"/>
              <a:t>which p-value≤ 0.05.  </a:t>
            </a:r>
            <a:endParaRPr lang="en-US" sz="4000" b="1" dirty="0"/>
          </a:p>
        </p:txBody>
      </p:sp>
      <p:sp>
        <p:nvSpPr>
          <p:cNvPr id="19" name="TextBox 18"/>
          <p:cNvSpPr txBox="1"/>
          <p:nvPr/>
        </p:nvSpPr>
        <p:spPr>
          <a:xfrm>
            <a:off x="14926865" y="36014561"/>
            <a:ext cx="14418467" cy="1323439"/>
          </a:xfrm>
          <a:prstGeom prst="rect">
            <a:avLst/>
          </a:prstGeom>
          <a:noFill/>
        </p:spPr>
        <p:txBody>
          <a:bodyPr wrap="square" rtlCol="0">
            <a:spAutoFit/>
          </a:bodyPr>
          <a:lstStyle/>
          <a:p>
            <a:r>
              <a:rPr lang="en-US" sz="4000" b="1" dirty="0"/>
              <a:t>Figure 3. </a:t>
            </a:r>
            <a:r>
              <a:rPr lang="en-US" sz="4000" dirty="0"/>
              <a:t>Changes in closure frequencies in closure area 64-A from 2001 to 2013 </a:t>
            </a:r>
            <a:r>
              <a:rPr lang="en-US" sz="4000" dirty="0" smtClean="0"/>
              <a:t>for </a:t>
            </a:r>
            <a:r>
              <a:rPr lang="en-US" sz="4000" dirty="0"/>
              <a:t>which </a:t>
            </a:r>
            <a:r>
              <a:rPr lang="en-US" sz="4000" dirty="0" smtClean="0"/>
              <a:t>p-value≤0.10. </a:t>
            </a:r>
            <a:endParaRPr lang="en-US" sz="4000" dirty="0"/>
          </a:p>
        </p:txBody>
      </p:sp>
      <p:pic>
        <p:nvPicPr>
          <p:cNvPr id="2" name="Picture 2" descr="C:\Users\mhfergus\Desktop\allslop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80055" y="6008915"/>
            <a:ext cx="12109146" cy="911404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hfergus\Desktop\.05_slop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780054" y="16535400"/>
            <a:ext cx="12109147" cy="92444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C:\Users\mhfergus\Desktop\.1slop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780053" y="26822400"/>
            <a:ext cx="12109147" cy="935706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288499" y="12496800"/>
            <a:ext cx="2476501" cy="707886"/>
          </a:xfrm>
          <a:prstGeom prst="rect">
            <a:avLst/>
          </a:prstGeom>
          <a:solidFill>
            <a:schemeClr val="bg1"/>
          </a:solidFill>
        </p:spPr>
        <p:txBody>
          <a:bodyPr wrap="square" rtlCol="0">
            <a:spAutoFit/>
          </a:bodyPr>
          <a:lstStyle/>
          <a:p>
            <a:pPr algn="ctr"/>
            <a:r>
              <a:rPr lang="en-US" sz="2000" dirty="0" smtClean="0"/>
              <a:t>Changes in Closure Frequency Per Year </a:t>
            </a:r>
            <a:endParaRPr lang="en-US" sz="2000" dirty="0"/>
          </a:p>
        </p:txBody>
      </p:sp>
      <p:sp>
        <p:nvSpPr>
          <p:cNvPr id="9" name="Rectangle 8"/>
          <p:cNvSpPr/>
          <p:nvPr/>
        </p:nvSpPr>
        <p:spPr>
          <a:xfrm>
            <a:off x="24155400" y="22707600"/>
            <a:ext cx="3250096" cy="707886"/>
          </a:xfrm>
          <a:prstGeom prst="rect">
            <a:avLst/>
          </a:prstGeom>
          <a:solidFill>
            <a:schemeClr val="bg1"/>
          </a:solidFill>
        </p:spPr>
        <p:txBody>
          <a:bodyPr wrap="square">
            <a:spAutoFit/>
          </a:bodyPr>
          <a:lstStyle/>
          <a:p>
            <a:pPr lvl="0" algn="ctr"/>
            <a:r>
              <a:rPr lang="en-US" sz="2000" dirty="0">
                <a:solidFill>
                  <a:prstClr val="black"/>
                </a:solidFill>
              </a:rPr>
              <a:t>Changes in Closure </a:t>
            </a:r>
            <a:endParaRPr lang="en-US" sz="2000" dirty="0" smtClean="0">
              <a:solidFill>
                <a:prstClr val="black"/>
              </a:solidFill>
            </a:endParaRPr>
          </a:p>
          <a:p>
            <a:pPr lvl="0" algn="ctr"/>
            <a:r>
              <a:rPr lang="en-US" sz="2000" dirty="0" smtClean="0">
                <a:solidFill>
                  <a:prstClr val="black"/>
                </a:solidFill>
              </a:rPr>
              <a:t>Frequency </a:t>
            </a:r>
            <a:r>
              <a:rPr lang="en-US" sz="2000" dirty="0">
                <a:solidFill>
                  <a:prstClr val="black"/>
                </a:solidFill>
              </a:rPr>
              <a:t>Per Year </a:t>
            </a:r>
            <a:endParaRPr lang="en-US" sz="2000" dirty="0">
              <a:solidFill>
                <a:prstClr val="black"/>
              </a:solidFill>
            </a:endParaRPr>
          </a:p>
        </p:txBody>
      </p:sp>
      <p:sp>
        <p:nvSpPr>
          <p:cNvPr id="13" name="Rectangle 12"/>
          <p:cNvSpPr/>
          <p:nvPr/>
        </p:nvSpPr>
        <p:spPr>
          <a:xfrm>
            <a:off x="24029504" y="33141138"/>
            <a:ext cx="3097696" cy="707886"/>
          </a:xfrm>
          <a:prstGeom prst="rect">
            <a:avLst/>
          </a:prstGeom>
          <a:solidFill>
            <a:schemeClr val="bg1"/>
          </a:solidFill>
        </p:spPr>
        <p:txBody>
          <a:bodyPr wrap="square">
            <a:spAutoFit/>
          </a:bodyPr>
          <a:lstStyle/>
          <a:p>
            <a:pPr lvl="0" algn="ctr"/>
            <a:r>
              <a:rPr lang="en-US" sz="2000" dirty="0">
                <a:solidFill>
                  <a:prstClr val="black"/>
                </a:solidFill>
              </a:rPr>
              <a:t>Changes in Closure </a:t>
            </a:r>
          </a:p>
          <a:p>
            <a:pPr lvl="0" algn="ctr"/>
            <a:r>
              <a:rPr lang="en-US" sz="2000" dirty="0">
                <a:solidFill>
                  <a:prstClr val="black"/>
                </a:solidFill>
              </a:rPr>
              <a:t>Frequency Per Year </a:t>
            </a:r>
            <a:endParaRPr lang="en-US" sz="2000" dirty="0">
              <a:solidFill>
                <a:prstClr val="black"/>
              </a:solidFill>
            </a:endParaRPr>
          </a:p>
        </p:txBody>
      </p:sp>
    </p:spTree>
    <p:extLst>
      <p:ext uri="{BB962C8B-B14F-4D97-AF65-F5344CB8AC3E}">
        <p14:creationId xmlns:p14="http://schemas.microsoft.com/office/powerpoint/2010/main" val="4556995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735</Words>
  <Application>Microsoft Office PowerPoint</Application>
  <PresentationFormat>Custom</PresentationFormat>
  <Paragraphs>20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Colby College</cp:lastModifiedBy>
  <cp:revision>17</cp:revision>
  <dcterms:created xsi:type="dcterms:W3CDTF">2014-04-17T17:51:32Z</dcterms:created>
  <dcterms:modified xsi:type="dcterms:W3CDTF">2014-04-24T17:50:50Z</dcterms:modified>
</cp:coreProperties>
</file>