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Lst>
  <p:sldSz cx="43891200" cy="38404800"/>
  <p:notesSz cx="6858000" cy="9144000"/>
  <p:defaultTextStyle>
    <a:defPPr>
      <a:defRPr lang="en-US"/>
    </a:defPPr>
    <a:lvl1pPr marL="0" algn="l" defTabSz="3950208" rtl="0" eaLnBrk="1" latinLnBrk="0" hangingPunct="1">
      <a:defRPr sz="7776" kern="1200">
        <a:solidFill>
          <a:schemeClr val="tx1"/>
        </a:solidFill>
        <a:latin typeface="+mn-lt"/>
        <a:ea typeface="+mn-ea"/>
        <a:cs typeface="+mn-cs"/>
      </a:defRPr>
    </a:lvl1pPr>
    <a:lvl2pPr marL="1975104" algn="l" defTabSz="3950208" rtl="0" eaLnBrk="1" latinLnBrk="0" hangingPunct="1">
      <a:defRPr sz="7776" kern="1200">
        <a:solidFill>
          <a:schemeClr val="tx1"/>
        </a:solidFill>
        <a:latin typeface="+mn-lt"/>
        <a:ea typeface="+mn-ea"/>
        <a:cs typeface="+mn-cs"/>
      </a:defRPr>
    </a:lvl2pPr>
    <a:lvl3pPr marL="3950208" algn="l" defTabSz="3950208" rtl="0" eaLnBrk="1" latinLnBrk="0" hangingPunct="1">
      <a:defRPr sz="7776" kern="1200">
        <a:solidFill>
          <a:schemeClr val="tx1"/>
        </a:solidFill>
        <a:latin typeface="+mn-lt"/>
        <a:ea typeface="+mn-ea"/>
        <a:cs typeface="+mn-cs"/>
      </a:defRPr>
    </a:lvl3pPr>
    <a:lvl4pPr marL="5925312" algn="l" defTabSz="3950208" rtl="0" eaLnBrk="1" latinLnBrk="0" hangingPunct="1">
      <a:defRPr sz="7776" kern="1200">
        <a:solidFill>
          <a:schemeClr val="tx1"/>
        </a:solidFill>
        <a:latin typeface="+mn-lt"/>
        <a:ea typeface="+mn-ea"/>
        <a:cs typeface="+mn-cs"/>
      </a:defRPr>
    </a:lvl4pPr>
    <a:lvl5pPr marL="7900416" algn="l" defTabSz="3950208" rtl="0" eaLnBrk="1" latinLnBrk="0" hangingPunct="1">
      <a:defRPr sz="7776" kern="1200">
        <a:solidFill>
          <a:schemeClr val="tx1"/>
        </a:solidFill>
        <a:latin typeface="+mn-lt"/>
        <a:ea typeface="+mn-ea"/>
        <a:cs typeface="+mn-cs"/>
      </a:defRPr>
    </a:lvl5pPr>
    <a:lvl6pPr marL="9875520" algn="l" defTabSz="3950208" rtl="0" eaLnBrk="1" latinLnBrk="0" hangingPunct="1">
      <a:defRPr sz="7776" kern="1200">
        <a:solidFill>
          <a:schemeClr val="tx1"/>
        </a:solidFill>
        <a:latin typeface="+mn-lt"/>
        <a:ea typeface="+mn-ea"/>
        <a:cs typeface="+mn-cs"/>
      </a:defRPr>
    </a:lvl6pPr>
    <a:lvl7pPr marL="11850624" algn="l" defTabSz="3950208" rtl="0" eaLnBrk="1" latinLnBrk="0" hangingPunct="1">
      <a:defRPr sz="7776" kern="1200">
        <a:solidFill>
          <a:schemeClr val="tx1"/>
        </a:solidFill>
        <a:latin typeface="+mn-lt"/>
        <a:ea typeface="+mn-ea"/>
        <a:cs typeface="+mn-cs"/>
      </a:defRPr>
    </a:lvl7pPr>
    <a:lvl8pPr marL="13825728" algn="l" defTabSz="3950208" rtl="0" eaLnBrk="1" latinLnBrk="0" hangingPunct="1">
      <a:defRPr sz="7776" kern="1200">
        <a:solidFill>
          <a:schemeClr val="tx1"/>
        </a:solidFill>
        <a:latin typeface="+mn-lt"/>
        <a:ea typeface="+mn-ea"/>
        <a:cs typeface="+mn-cs"/>
      </a:defRPr>
    </a:lvl8pPr>
    <a:lvl9pPr marL="15800832" algn="l" defTabSz="3950208" rtl="0" eaLnBrk="1" latinLnBrk="0" hangingPunct="1">
      <a:defRPr sz="7776"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868" autoAdjust="0"/>
    <p:restoredTop sz="94660"/>
  </p:normalViewPr>
  <p:slideViewPr>
    <p:cSldViewPr snapToGrid="0">
      <p:cViewPr>
        <p:scale>
          <a:sx n="50" d="100"/>
          <a:sy n="50" d="100"/>
        </p:scale>
        <p:origin x="-2628" y="-18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1" name="Picture 10" descr="Celestia-R1---OverlayTitle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5509200" cy="38404800"/>
          </a:xfrm>
          <a:prstGeom prst="rect">
            <a:avLst/>
          </a:prstGeom>
        </p:spPr>
      </p:pic>
      <p:sp>
        <p:nvSpPr>
          <p:cNvPr id="2" name="Title 1"/>
          <p:cNvSpPr>
            <a:spLocks noGrp="1"/>
          </p:cNvSpPr>
          <p:nvPr>
            <p:ph type="ctrTitle"/>
          </p:nvPr>
        </p:nvSpPr>
        <p:spPr>
          <a:xfrm>
            <a:off x="13171071" y="10999895"/>
            <a:ext cx="27428294" cy="13560198"/>
          </a:xfrm>
        </p:spPr>
        <p:txBody>
          <a:bodyPr anchor="b">
            <a:normAutofit/>
          </a:bodyPr>
          <a:lstStyle>
            <a:lvl1pPr algn="r">
              <a:defRPr sz="2112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171071" y="24560108"/>
            <a:ext cx="27428294" cy="7870615"/>
          </a:xfrm>
        </p:spPr>
        <p:txBody>
          <a:bodyPr anchor="t">
            <a:normAutofit/>
          </a:bodyPr>
          <a:lstStyle>
            <a:lvl1pPr marL="0" indent="0" algn="r">
              <a:buNone/>
              <a:defRPr sz="8640" cap="all">
                <a:solidFill>
                  <a:schemeClr val="tx1"/>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2411095" y="32875228"/>
            <a:ext cx="5818430" cy="2115820"/>
          </a:xfrm>
        </p:spPr>
        <p:txBody>
          <a:bodyPr/>
          <a:lstStyle/>
          <a:p>
            <a:fld id="{B6FC8F7B-791B-4839-9DCA-C0B502C0262B}" type="datetimeFigureOut">
              <a:rPr lang="en-US" smtClean="0"/>
              <a:t>4/28/2015</a:t>
            </a:fld>
            <a:endParaRPr lang="en-US"/>
          </a:p>
        </p:txBody>
      </p:sp>
      <p:sp>
        <p:nvSpPr>
          <p:cNvPr id="5" name="Footer Placeholder 4"/>
          <p:cNvSpPr>
            <a:spLocks noGrp="1"/>
          </p:cNvSpPr>
          <p:nvPr>
            <p:ph type="ftr" sz="quarter" idx="11"/>
          </p:nvPr>
        </p:nvSpPr>
        <p:spPr>
          <a:xfrm>
            <a:off x="13171073" y="32875228"/>
            <a:ext cx="18874258" cy="2115820"/>
          </a:xfrm>
        </p:spPr>
        <p:txBody>
          <a:bodyPr/>
          <a:lstStyle/>
          <a:p>
            <a:endParaRPr lang="en-US"/>
          </a:p>
        </p:txBody>
      </p:sp>
      <p:sp>
        <p:nvSpPr>
          <p:cNvPr id="6" name="Slide Number Placeholder 5"/>
          <p:cNvSpPr>
            <a:spLocks noGrp="1"/>
          </p:cNvSpPr>
          <p:nvPr>
            <p:ph type="sldNum" sz="quarter" idx="12"/>
          </p:nvPr>
        </p:nvSpPr>
        <p:spPr>
          <a:xfrm>
            <a:off x="38595288" y="32875228"/>
            <a:ext cx="2004077" cy="2115820"/>
          </a:xfrm>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1745736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Title 1"/>
          <p:cNvSpPr>
            <a:spLocks noGrp="1"/>
          </p:cNvSpPr>
          <p:nvPr>
            <p:ph type="title"/>
          </p:nvPr>
        </p:nvSpPr>
        <p:spPr>
          <a:xfrm>
            <a:off x="2194565" y="26504044"/>
            <a:ext cx="37307520" cy="3173733"/>
          </a:xfrm>
        </p:spPr>
        <p:txBody>
          <a:bodyPr anchor="b">
            <a:normAutofit/>
          </a:bodyPr>
          <a:lstStyle>
            <a:lvl1pPr algn="l">
              <a:defRPr sz="9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389125" y="5219827"/>
            <a:ext cx="32918400" cy="1772386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7680"/>
            </a:lvl1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a:xfrm>
            <a:off x="2194565" y="29677777"/>
            <a:ext cx="37307520" cy="2764787"/>
          </a:xfrm>
        </p:spPr>
        <p:txBody>
          <a:bodyPr>
            <a:normAutofit/>
          </a:bodyPr>
          <a:lstStyle>
            <a:lvl1pPr marL="0" indent="0">
              <a:buNone/>
              <a:defRPr sz="672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FC8F7B-791B-4839-9DCA-C0B502C0262B}"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842983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Title 1"/>
          <p:cNvSpPr>
            <a:spLocks noGrp="1"/>
          </p:cNvSpPr>
          <p:nvPr>
            <p:ph type="title"/>
          </p:nvPr>
        </p:nvSpPr>
        <p:spPr>
          <a:xfrm>
            <a:off x="2194577" y="3413774"/>
            <a:ext cx="37307515" cy="17495514"/>
          </a:xfrm>
        </p:spPr>
        <p:txBody>
          <a:bodyPr anchor="ctr">
            <a:normAutofit/>
          </a:bodyPr>
          <a:lstStyle>
            <a:lvl1pPr algn="l">
              <a:defRPr sz="1536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194572" y="24323040"/>
            <a:ext cx="37307515" cy="8107680"/>
          </a:xfrm>
        </p:spPr>
        <p:txBody>
          <a:bodyPr anchor="ctr">
            <a:normAutofit/>
          </a:bodyPr>
          <a:lstStyle>
            <a:lvl1pPr marL="0" indent="0" algn="l">
              <a:buNone/>
              <a:defRPr sz="9600">
                <a:solidFill>
                  <a:schemeClr val="tx1"/>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FC8F7B-791B-4839-9DCA-C0B502C0262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684883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7" name="Picture 1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14" name="TextBox 13"/>
          <p:cNvSpPr txBox="1"/>
          <p:nvPr/>
        </p:nvSpPr>
        <p:spPr>
          <a:xfrm>
            <a:off x="2024623" y="4021438"/>
            <a:ext cx="2195131" cy="3274746"/>
          </a:xfrm>
          <a:prstGeom prst="rect">
            <a:avLst/>
          </a:prstGeom>
        </p:spPr>
        <p:txBody>
          <a:bodyPr vert="horz" lIns="438912" tIns="219456" rIns="438912" bIns="219456"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38400" dirty="0">
                <a:solidFill>
                  <a:schemeClr val="tx1"/>
                </a:solidFill>
                <a:effectLst/>
              </a:rPr>
              <a:t>“</a:t>
            </a:r>
          </a:p>
        </p:txBody>
      </p:sp>
      <p:sp>
        <p:nvSpPr>
          <p:cNvPr id="15" name="TextBox 14"/>
          <p:cNvSpPr txBox="1"/>
          <p:nvPr/>
        </p:nvSpPr>
        <p:spPr>
          <a:xfrm>
            <a:off x="37131843" y="15409357"/>
            <a:ext cx="2195131" cy="3274746"/>
          </a:xfrm>
          <a:prstGeom prst="rect">
            <a:avLst/>
          </a:prstGeom>
        </p:spPr>
        <p:txBody>
          <a:bodyPr vert="horz" lIns="438912" tIns="219456" rIns="438912" bIns="219456"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38400" dirty="0">
                <a:solidFill>
                  <a:schemeClr val="tx1"/>
                </a:solidFill>
                <a:effectLst/>
              </a:rPr>
              <a:t>”</a:t>
            </a:r>
          </a:p>
        </p:txBody>
      </p:sp>
      <p:sp>
        <p:nvSpPr>
          <p:cNvPr id="2" name="Title 1"/>
          <p:cNvSpPr>
            <a:spLocks noGrp="1"/>
          </p:cNvSpPr>
          <p:nvPr>
            <p:ph type="title"/>
          </p:nvPr>
        </p:nvSpPr>
        <p:spPr>
          <a:xfrm>
            <a:off x="4219754" y="3413774"/>
            <a:ext cx="34038226" cy="15361914"/>
          </a:xfrm>
        </p:spPr>
        <p:txBody>
          <a:bodyPr anchor="ctr">
            <a:normAutofit/>
          </a:bodyPr>
          <a:lstStyle>
            <a:lvl1pPr algn="l">
              <a:defRPr sz="1536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4745623" y="18775680"/>
            <a:ext cx="33005438" cy="2133600"/>
          </a:xfrm>
        </p:spPr>
        <p:txBody>
          <a:bodyPr anchor="ctr">
            <a:normAutofit/>
          </a:bodyPr>
          <a:lstStyle>
            <a:lvl1pPr marL="0" indent="0">
              <a:buFontTx/>
              <a:buNone/>
              <a:defRPr sz="7680"/>
            </a:lvl1pPr>
            <a:lvl2pPr marL="2194560" indent="0">
              <a:buFontTx/>
              <a:buNone/>
              <a:defRPr/>
            </a:lvl2pPr>
            <a:lvl3pPr marL="4389120" indent="0">
              <a:buFontTx/>
              <a:buNone/>
              <a:defRPr/>
            </a:lvl3pPr>
            <a:lvl4pPr marL="6583680" indent="0">
              <a:buFontTx/>
              <a:buNone/>
              <a:defRPr/>
            </a:lvl4pPr>
            <a:lvl5pPr marL="877824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218877" y="24323040"/>
            <a:ext cx="37307520" cy="8107680"/>
          </a:xfrm>
        </p:spPr>
        <p:txBody>
          <a:bodyPr anchor="ctr">
            <a:normAutofit/>
          </a:bodyPr>
          <a:lstStyle>
            <a:lvl1pPr marL="0" indent="0" algn="l">
              <a:buNone/>
              <a:defRPr sz="9600">
                <a:solidFill>
                  <a:schemeClr val="tx1"/>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FC8F7B-791B-4839-9DCA-C0B502C0262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35066284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Title 1"/>
          <p:cNvSpPr>
            <a:spLocks noGrp="1"/>
          </p:cNvSpPr>
          <p:nvPr>
            <p:ph type="title"/>
          </p:nvPr>
        </p:nvSpPr>
        <p:spPr>
          <a:xfrm>
            <a:off x="2194567" y="18433229"/>
            <a:ext cx="37307525" cy="8225280"/>
          </a:xfrm>
        </p:spPr>
        <p:txBody>
          <a:bodyPr anchor="b">
            <a:normAutofit/>
          </a:bodyPr>
          <a:lstStyle>
            <a:lvl1pPr algn="l">
              <a:defRPr sz="1344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194560" y="26658509"/>
            <a:ext cx="37307530" cy="4818240"/>
          </a:xfrm>
        </p:spPr>
        <p:txBody>
          <a:bodyPr anchor="t">
            <a:normAutofit/>
          </a:bodyPr>
          <a:lstStyle>
            <a:lvl1pPr marL="0" indent="0" algn="l">
              <a:buNone/>
              <a:defRPr sz="8640">
                <a:solidFill>
                  <a:schemeClr val="tx1"/>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FC8F7B-791B-4839-9DCA-C0B502C0262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22728320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11" name="TextBox 10"/>
          <p:cNvSpPr txBox="1"/>
          <p:nvPr/>
        </p:nvSpPr>
        <p:spPr>
          <a:xfrm>
            <a:off x="2024623" y="4021438"/>
            <a:ext cx="2195131" cy="3274746"/>
          </a:xfrm>
          <a:prstGeom prst="rect">
            <a:avLst/>
          </a:prstGeom>
        </p:spPr>
        <p:txBody>
          <a:bodyPr vert="horz" lIns="438912" tIns="219456" rIns="438912" bIns="219456"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38400" dirty="0">
                <a:solidFill>
                  <a:schemeClr val="tx1"/>
                </a:solidFill>
                <a:effectLst/>
              </a:rPr>
              <a:t>“</a:t>
            </a:r>
          </a:p>
        </p:txBody>
      </p:sp>
      <p:sp>
        <p:nvSpPr>
          <p:cNvPr id="16" name="TextBox 15"/>
          <p:cNvSpPr txBox="1"/>
          <p:nvPr/>
        </p:nvSpPr>
        <p:spPr>
          <a:xfrm>
            <a:off x="37131843" y="15409357"/>
            <a:ext cx="2195131" cy="3274746"/>
          </a:xfrm>
          <a:prstGeom prst="rect">
            <a:avLst/>
          </a:prstGeom>
        </p:spPr>
        <p:txBody>
          <a:bodyPr vert="horz" lIns="438912" tIns="219456" rIns="438912" bIns="219456"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38400" dirty="0">
                <a:solidFill>
                  <a:schemeClr val="tx1"/>
                </a:solidFill>
                <a:effectLst/>
              </a:rPr>
              <a:t>”</a:t>
            </a:r>
          </a:p>
        </p:txBody>
      </p:sp>
      <p:sp>
        <p:nvSpPr>
          <p:cNvPr id="2" name="Title 1"/>
          <p:cNvSpPr>
            <a:spLocks noGrp="1"/>
          </p:cNvSpPr>
          <p:nvPr>
            <p:ph type="title"/>
          </p:nvPr>
        </p:nvSpPr>
        <p:spPr>
          <a:xfrm>
            <a:off x="4219754" y="3413774"/>
            <a:ext cx="34038226" cy="15361914"/>
          </a:xfrm>
        </p:spPr>
        <p:txBody>
          <a:bodyPr anchor="ctr">
            <a:normAutofit/>
          </a:bodyPr>
          <a:lstStyle>
            <a:lvl1pPr algn="l">
              <a:defRPr sz="1536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194562" y="21762720"/>
            <a:ext cx="37307525" cy="4978400"/>
          </a:xfrm>
        </p:spPr>
        <p:txBody>
          <a:bodyPr vert="horz" lIns="91440" tIns="45720" rIns="91440" bIns="45720" rtlCol="0" anchor="b">
            <a:normAutofit/>
          </a:bodyPr>
          <a:lstStyle>
            <a:lvl1pPr>
              <a:buNone/>
              <a:defRPr lang="en-US" sz="96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2194562" y="26741120"/>
            <a:ext cx="37307525" cy="5689600"/>
          </a:xfrm>
        </p:spPr>
        <p:txBody>
          <a:bodyPr anchor="t">
            <a:normAutofit/>
          </a:bodyPr>
          <a:lstStyle>
            <a:lvl1pPr marL="0" indent="0" algn="l">
              <a:buNone/>
              <a:defRPr sz="7680">
                <a:solidFill>
                  <a:schemeClr val="tx1"/>
                </a:solidFill>
              </a:defRPr>
            </a:lvl1pPr>
            <a:lvl2pPr marL="2194560" indent="0">
              <a:buNone/>
              <a:defRPr sz="768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FC8F7B-791B-4839-9DCA-C0B502C0262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2980041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Title 1"/>
          <p:cNvSpPr>
            <a:spLocks noGrp="1"/>
          </p:cNvSpPr>
          <p:nvPr>
            <p:ph type="title"/>
          </p:nvPr>
        </p:nvSpPr>
        <p:spPr>
          <a:xfrm>
            <a:off x="2229314" y="3413774"/>
            <a:ext cx="37307525" cy="15361914"/>
          </a:xfrm>
        </p:spPr>
        <p:txBody>
          <a:bodyPr vert="horz" lIns="91440" tIns="45720" rIns="91440" bIns="45720" rtlCol="0" anchor="ctr">
            <a:normAutofit/>
          </a:bodyPr>
          <a:lstStyle>
            <a:lvl1pPr>
              <a:defRPr lang="en-US" sz="1344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2229314" y="19629120"/>
            <a:ext cx="37307525" cy="4693920"/>
          </a:xfrm>
        </p:spPr>
        <p:txBody>
          <a:bodyPr vert="horz" lIns="91440" tIns="45720" rIns="91440" bIns="45720" rtlCol="0" anchor="b">
            <a:normAutofit/>
          </a:bodyPr>
          <a:lstStyle>
            <a:lvl1pPr>
              <a:buNone/>
              <a:defRPr lang="en-US" sz="96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2229310" y="24323040"/>
            <a:ext cx="37307525" cy="8107680"/>
          </a:xfrm>
        </p:spPr>
        <p:txBody>
          <a:bodyPr anchor="t">
            <a:normAutofit/>
          </a:bodyPr>
          <a:lstStyle>
            <a:lvl1pPr marL="0" indent="0" algn="l">
              <a:buNone/>
              <a:defRPr sz="7680">
                <a:solidFill>
                  <a:schemeClr val="tx1"/>
                </a:solidFill>
              </a:defRPr>
            </a:lvl1pPr>
            <a:lvl2pPr marL="2194560" indent="0">
              <a:buNone/>
              <a:defRPr sz="768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FC8F7B-791B-4839-9DCA-C0B502C0262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32473619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8" name="Title 1"/>
          <p:cNvSpPr>
            <a:spLocks noGrp="1"/>
          </p:cNvSpPr>
          <p:nvPr>
            <p:ph type="title"/>
          </p:nvPr>
        </p:nvSpPr>
        <p:spPr>
          <a:xfrm>
            <a:off x="2194560" y="3413769"/>
            <a:ext cx="37307520" cy="8155095"/>
          </a:xfrm>
        </p:spPr>
        <p:txBody>
          <a:bodyPr>
            <a:normAutofit/>
          </a:bodyPr>
          <a:lstStyle>
            <a:lvl1pPr>
              <a:defRPr sz="13440"/>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FC8F7B-791B-4839-9DCA-C0B502C0262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41219310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Vertical Title 1"/>
          <p:cNvSpPr>
            <a:spLocks noGrp="1"/>
          </p:cNvSpPr>
          <p:nvPr>
            <p:ph type="title" orient="vert"/>
          </p:nvPr>
        </p:nvSpPr>
        <p:spPr>
          <a:xfrm>
            <a:off x="31454297" y="3413763"/>
            <a:ext cx="8047781" cy="29016966"/>
          </a:xfrm>
        </p:spPr>
        <p:txBody>
          <a:bodyPr vert="eaVert">
            <a:normAutofit/>
          </a:bodyPr>
          <a:lstStyle>
            <a:lvl1pPr>
              <a:defRPr sz="1344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94560" y="3413760"/>
            <a:ext cx="28752883" cy="2901696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FC8F7B-791B-4839-9DCA-C0B502C0262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3063400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Title 1"/>
          <p:cNvSpPr>
            <a:spLocks noGrp="1"/>
          </p:cNvSpPr>
          <p:nvPr>
            <p:ph type="title"/>
          </p:nvPr>
        </p:nvSpPr>
        <p:spPr/>
        <p:txBody>
          <a:bodyPr>
            <a:normAutofit/>
          </a:bodyPr>
          <a:lstStyle>
            <a:lvl1pPr>
              <a:defRPr sz="13440"/>
            </a:lvl1p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FC8F7B-791B-4839-9DCA-C0B502C0262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3623752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Title 1"/>
          <p:cNvSpPr>
            <a:spLocks noGrp="1"/>
          </p:cNvSpPr>
          <p:nvPr>
            <p:ph type="title"/>
          </p:nvPr>
        </p:nvSpPr>
        <p:spPr>
          <a:xfrm>
            <a:off x="2194570" y="18528054"/>
            <a:ext cx="37307520" cy="8225280"/>
          </a:xfrm>
        </p:spPr>
        <p:txBody>
          <a:bodyPr anchor="b">
            <a:normAutofit/>
          </a:bodyPr>
          <a:lstStyle>
            <a:lvl1pPr algn="l">
              <a:defRPr sz="1536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2194565" y="26753334"/>
            <a:ext cx="37307520" cy="4818240"/>
          </a:xfrm>
        </p:spPr>
        <p:txBody>
          <a:bodyPr anchor="t">
            <a:normAutofit/>
          </a:bodyPr>
          <a:lstStyle>
            <a:lvl1pPr marL="0" indent="0" algn="l">
              <a:buNone/>
              <a:defRPr sz="8640" cap="all">
                <a:solidFill>
                  <a:schemeClr val="tx1"/>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FC8F7B-791B-4839-9DCA-C0B502C0262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1872672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194565" y="11995581"/>
            <a:ext cx="18302630" cy="2043515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199455" y="11995584"/>
            <a:ext cx="18302630" cy="2043514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FC8F7B-791B-4839-9DCA-C0B502C0262B}"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2544836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Title 1"/>
          <p:cNvSpPr>
            <a:spLocks noGrp="1"/>
          </p:cNvSpPr>
          <p:nvPr>
            <p:ph type="title"/>
          </p:nvPr>
        </p:nvSpPr>
        <p:spPr/>
        <p:txBody>
          <a:bodyPr>
            <a:normAutofit/>
          </a:bodyPr>
          <a:lstStyle>
            <a:lvl1pPr>
              <a:defRPr sz="15360"/>
            </a:lvl1pPr>
          </a:lstStyle>
          <a:p>
            <a:r>
              <a:rPr lang="en-US" smtClean="0"/>
              <a:t>Click to edit Master title style</a:t>
            </a:r>
            <a:endParaRPr lang="en-US" dirty="0"/>
          </a:p>
        </p:txBody>
      </p:sp>
      <p:sp>
        <p:nvSpPr>
          <p:cNvPr id="3" name="Text Placeholder 2"/>
          <p:cNvSpPr>
            <a:spLocks noGrp="1"/>
          </p:cNvSpPr>
          <p:nvPr>
            <p:ph type="body" idx="1"/>
          </p:nvPr>
        </p:nvSpPr>
        <p:spPr>
          <a:xfrm>
            <a:off x="3568707" y="12422295"/>
            <a:ext cx="16994894" cy="3227067"/>
          </a:xfrm>
        </p:spPr>
        <p:txBody>
          <a:bodyPr anchor="b">
            <a:noAutofit/>
          </a:bodyPr>
          <a:lstStyle>
            <a:lvl1pPr marL="0" indent="0">
              <a:buNone/>
              <a:defRPr sz="11520" b="0"/>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4" name="Content Placeholder 3"/>
          <p:cNvSpPr>
            <a:spLocks noGrp="1"/>
          </p:cNvSpPr>
          <p:nvPr>
            <p:ph sz="half" idx="2"/>
          </p:nvPr>
        </p:nvSpPr>
        <p:spPr>
          <a:xfrm>
            <a:off x="2194560" y="16073126"/>
            <a:ext cx="18302630" cy="1635758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2613376" y="12422295"/>
            <a:ext cx="16888704" cy="3227067"/>
          </a:xfrm>
        </p:spPr>
        <p:txBody>
          <a:bodyPr anchor="b">
            <a:noAutofit/>
          </a:bodyPr>
          <a:lstStyle>
            <a:lvl1pPr marL="0" indent="0">
              <a:buNone/>
              <a:defRPr sz="11520" b="0"/>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6" name="Content Placeholder 5"/>
          <p:cNvSpPr>
            <a:spLocks noGrp="1"/>
          </p:cNvSpPr>
          <p:nvPr>
            <p:ph sz="quarter" idx="4"/>
          </p:nvPr>
        </p:nvSpPr>
        <p:spPr>
          <a:xfrm>
            <a:off x="21199450" y="16073126"/>
            <a:ext cx="18302630" cy="1635758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FC8F7B-791B-4839-9DCA-C0B502C0262B}" type="datetimeFigureOut">
              <a:rPr lang="en-US" smtClean="0"/>
              <a:t>4/28/2015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572926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Title 1"/>
          <p:cNvSpPr>
            <a:spLocks noGrp="1"/>
          </p:cNvSpPr>
          <p:nvPr>
            <p:ph type="title"/>
          </p:nvPr>
        </p:nvSpPr>
        <p:spPr>
          <a:xfrm>
            <a:off x="2194565" y="3413769"/>
            <a:ext cx="37307520" cy="8155095"/>
          </a:xfrm>
        </p:spPr>
        <p:txBody>
          <a:bodyPr>
            <a:normAutofit/>
          </a:bodyPr>
          <a:lstStyle>
            <a:lvl1pPr>
              <a:defRPr sz="1536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FC8F7B-791B-4839-9DCA-C0B502C0262B}" type="datetimeFigureOut">
              <a:rPr lang="en-US" smtClean="0"/>
              <a:t>4/28/2015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1577037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Date Placeholder 1"/>
          <p:cNvSpPr>
            <a:spLocks noGrp="1"/>
          </p:cNvSpPr>
          <p:nvPr>
            <p:ph type="dt" sz="half" idx="10"/>
          </p:nvPr>
        </p:nvSpPr>
        <p:spPr/>
        <p:txBody>
          <a:bodyPr/>
          <a:lstStyle/>
          <a:p>
            <a:fld id="{B6FC8F7B-791B-4839-9DCA-C0B502C0262B}" type="datetimeFigureOut">
              <a:rPr lang="en-US" smtClean="0"/>
              <a:t>4/28/2015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2599905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11"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Title 1"/>
          <p:cNvSpPr>
            <a:spLocks noGrp="1"/>
          </p:cNvSpPr>
          <p:nvPr>
            <p:ph type="title"/>
          </p:nvPr>
        </p:nvSpPr>
        <p:spPr>
          <a:xfrm>
            <a:off x="2216246" y="8724061"/>
            <a:ext cx="13741968" cy="8060259"/>
          </a:xfrm>
        </p:spPr>
        <p:txBody>
          <a:bodyPr anchor="b">
            <a:normAutofit/>
          </a:bodyPr>
          <a:lstStyle>
            <a:lvl1pPr algn="l">
              <a:defRPr sz="11520" b="0"/>
            </a:lvl1pPr>
          </a:lstStyle>
          <a:p>
            <a:r>
              <a:rPr lang="en-US" smtClean="0"/>
              <a:t>Click to edit Master title style</a:t>
            </a:r>
            <a:endParaRPr lang="en-US" dirty="0"/>
          </a:p>
        </p:txBody>
      </p:sp>
      <p:sp>
        <p:nvSpPr>
          <p:cNvPr id="3" name="Content Placeholder 2"/>
          <p:cNvSpPr>
            <a:spLocks noGrp="1"/>
          </p:cNvSpPr>
          <p:nvPr>
            <p:ph idx="1"/>
          </p:nvPr>
        </p:nvSpPr>
        <p:spPr>
          <a:xfrm>
            <a:off x="17309494" y="3413766"/>
            <a:ext cx="22214280" cy="2901696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16246" y="16784323"/>
            <a:ext cx="13741968" cy="10336116"/>
          </a:xfrm>
        </p:spPr>
        <p:txBody>
          <a:bodyPr anchor="t">
            <a:normAutofit/>
          </a:bodyPr>
          <a:lstStyle>
            <a:lvl1pPr marL="0" indent="0">
              <a:buNone/>
              <a:defRPr sz="672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FC8F7B-791B-4839-9DCA-C0B502C0262B}"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1409559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89" y="0"/>
            <a:ext cx="43769280" cy="38404800"/>
          </a:xfrm>
          <a:prstGeom prst="rect">
            <a:avLst/>
          </a:prstGeom>
        </p:spPr>
      </p:pic>
      <p:sp>
        <p:nvSpPr>
          <p:cNvPr id="2" name="Title 1"/>
          <p:cNvSpPr>
            <a:spLocks noGrp="1"/>
          </p:cNvSpPr>
          <p:nvPr>
            <p:ph type="title"/>
          </p:nvPr>
        </p:nvSpPr>
        <p:spPr>
          <a:xfrm>
            <a:off x="2218215" y="9719763"/>
            <a:ext cx="19666579" cy="7680960"/>
          </a:xfrm>
        </p:spPr>
        <p:txBody>
          <a:bodyPr anchor="b">
            <a:normAutofit/>
          </a:bodyPr>
          <a:lstStyle>
            <a:lvl1pPr algn="l">
              <a:defRPr sz="1152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24140160" y="5120640"/>
            <a:ext cx="15361920" cy="256032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7680" dirty="0"/>
            </a:lvl1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a:xfrm>
            <a:off x="2218215" y="17400723"/>
            <a:ext cx="19666579" cy="10241280"/>
          </a:xfrm>
        </p:spPr>
        <p:txBody>
          <a:bodyPr anchor="t">
            <a:normAutofit/>
          </a:bodyPr>
          <a:lstStyle>
            <a:lvl1pPr marL="0" indent="0">
              <a:buNone/>
              <a:defRPr sz="768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FC8F7B-791B-4839-9DCA-C0B502C0262B}"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0F2D59-707A-4B66-9C03-5CBCD940EF6B}" type="slidenum">
              <a:rPr lang="en-US" smtClean="0"/>
              <a:t>‹#›</a:t>
            </a:fld>
            <a:endParaRPr lang="en-US"/>
          </a:p>
        </p:txBody>
      </p:sp>
    </p:spTree>
    <p:extLst>
      <p:ext uri="{BB962C8B-B14F-4D97-AF65-F5344CB8AC3E}">
        <p14:creationId xmlns:p14="http://schemas.microsoft.com/office/powerpoint/2010/main" val="153311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3413769"/>
            <a:ext cx="37307520" cy="8155095"/>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194560" y="11995584"/>
            <a:ext cx="37307520" cy="20435145"/>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1313820" y="32875228"/>
            <a:ext cx="5818430" cy="2115820"/>
          </a:xfrm>
          <a:prstGeom prst="rect">
            <a:avLst/>
          </a:prstGeom>
        </p:spPr>
        <p:txBody>
          <a:bodyPr vert="horz" lIns="91440" tIns="45720" rIns="91440" bIns="45720" rtlCol="0" anchor="ctr"/>
          <a:lstStyle>
            <a:lvl1pPr algn="r">
              <a:defRPr sz="4800" b="0" i="0">
                <a:solidFill>
                  <a:schemeClr val="tx1"/>
                </a:solidFill>
                <a:effectLst/>
                <a:latin typeface="+mn-lt"/>
              </a:defRPr>
            </a:lvl1pPr>
          </a:lstStyle>
          <a:p>
            <a:fld id="{B6FC8F7B-791B-4839-9DCA-C0B502C0262B}" type="datetimeFigureOut">
              <a:rPr lang="en-US" smtClean="0"/>
              <a:t>4/28/2015</a:t>
            </a:fld>
            <a:endParaRPr lang="en-US"/>
          </a:p>
        </p:txBody>
      </p:sp>
      <p:sp>
        <p:nvSpPr>
          <p:cNvPr id="5" name="Footer Placeholder 4"/>
          <p:cNvSpPr>
            <a:spLocks noGrp="1"/>
          </p:cNvSpPr>
          <p:nvPr>
            <p:ph type="ftr" sz="quarter" idx="3"/>
          </p:nvPr>
        </p:nvSpPr>
        <p:spPr>
          <a:xfrm>
            <a:off x="2194562" y="32875228"/>
            <a:ext cx="28753493" cy="2115820"/>
          </a:xfrm>
          <a:prstGeom prst="rect">
            <a:avLst/>
          </a:prstGeom>
        </p:spPr>
        <p:txBody>
          <a:bodyPr vert="horz" lIns="91440" tIns="45720" rIns="91440" bIns="45720" rtlCol="0" anchor="ctr"/>
          <a:lstStyle>
            <a:lvl1pPr algn="l">
              <a:defRPr sz="48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37498008" y="32875228"/>
            <a:ext cx="2004077" cy="2115820"/>
          </a:xfrm>
          <a:prstGeom prst="rect">
            <a:avLst/>
          </a:prstGeom>
        </p:spPr>
        <p:txBody>
          <a:bodyPr vert="horz" lIns="91440" tIns="45720" rIns="91440" bIns="45720" rtlCol="0" anchor="ctr"/>
          <a:lstStyle>
            <a:lvl1pPr algn="r">
              <a:defRPr sz="4800" b="0" i="0">
                <a:solidFill>
                  <a:schemeClr val="tx1"/>
                </a:solidFill>
                <a:effectLst/>
                <a:latin typeface="+mn-lt"/>
              </a:defRPr>
            </a:lvl1pPr>
          </a:lstStyle>
          <a:p>
            <a:fld id="{9D0F2D59-707A-4B66-9C03-5CBCD940EF6B}" type="slidenum">
              <a:rPr lang="en-US" smtClean="0"/>
              <a:t>‹#›</a:t>
            </a:fld>
            <a:endParaRPr lang="en-US"/>
          </a:p>
        </p:txBody>
      </p:sp>
    </p:spTree>
    <p:extLst>
      <p:ext uri="{BB962C8B-B14F-4D97-AF65-F5344CB8AC3E}">
        <p14:creationId xmlns:p14="http://schemas.microsoft.com/office/powerpoint/2010/main" val="3058211634"/>
      </p:ext>
    </p:extLst>
  </p:cSld>
  <p:clrMap bg1="dk1" tx1="lt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txStyles>
    <p:titleStyle>
      <a:lvl1pPr algn="l" defTabSz="2194560" rtl="0" eaLnBrk="1" latinLnBrk="0" hangingPunct="1">
        <a:spcBef>
          <a:spcPct val="0"/>
        </a:spcBef>
        <a:buNone/>
        <a:defRPr sz="1536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371600" indent="-1371600" algn="l" defTabSz="2194560" rtl="0" eaLnBrk="1" latinLnBrk="0" hangingPunct="1">
        <a:spcBef>
          <a:spcPts val="0"/>
        </a:spcBef>
        <a:spcAft>
          <a:spcPts val="4800"/>
        </a:spcAft>
        <a:buClr>
          <a:schemeClr val="tx1"/>
        </a:buClr>
        <a:buSzPct val="100000"/>
        <a:buFont typeface="Arial"/>
        <a:buChar char="•"/>
        <a:defRPr sz="8640" kern="1200" cap="none">
          <a:solidFill>
            <a:schemeClr val="tx1"/>
          </a:solidFill>
          <a:effectLst/>
          <a:latin typeface="+mn-lt"/>
          <a:ea typeface="+mn-ea"/>
          <a:cs typeface="+mn-cs"/>
        </a:defRPr>
      </a:lvl1pPr>
      <a:lvl2pPr marL="3566160" indent="-1371600" algn="l" defTabSz="2194560" rtl="0" eaLnBrk="1" latinLnBrk="0" hangingPunct="1">
        <a:spcBef>
          <a:spcPts val="0"/>
        </a:spcBef>
        <a:spcAft>
          <a:spcPts val="4800"/>
        </a:spcAft>
        <a:buClr>
          <a:schemeClr val="tx1"/>
        </a:buClr>
        <a:buSzPct val="100000"/>
        <a:buFont typeface="Arial"/>
        <a:buChar char="•"/>
        <a:defRPr sz="7680" kern="1200" cap="none">
          <a:solidFill>
            <a:schemeClr val="tx1"/>
          </a:solidFill>
          <a:effectLst/>
          <a:latin typeface="+mn-lt"/>
          <a:ea typeface="+mn-ea"/>
          <a:cs typeface="+mn-cs"/>
        </a:defRPr>
      </a:lvl2pPr>
      <a:lvl3pPr marL="5760720" indent="-1371600" algn="l" defTabSz="2194560" rtl="0" eaLnBrk="1" latinLnBrk="0" hangingPunct="1">
        <a:spcBef>
          <a:spcPts val="0"/>
        </a:spcBef>
        <a:spcAft>
          <a:spcPts val="4800"/>
        </a:spcAft>
        <a:buClr>
          <a:schemeClr val="tx1"/>
        </a:buClr>
        <a:buSzPct val="100000"/>
        <a:buFont typeface="Arial"/>
        <a:buChar char="•"/>
        <a:defRPr sz="6720" kern="1200" cap="none">
          <a:solidFill>
            <a:schemeClr val="tx1"/>
          </a:solidFill>
          <a:effectLst/>
          <a:latin typeface="+mn-lt"/>
          <a:ea typeface="+mn-ea"/>
          <a:cs typeface="+mn-cs"/>
        </a:defRPr>
      </a:lvl3pPr>
      <a:lvl4pPr marL="7406640" indent="-822960" algn="l" defTabSz="2194560" rtl="0" eaLnBrk="1" latinLnBrk="0" hangingPunct="1">
        <a:spcBef>
          <a:spcPts val="0"/>
        </a:spcBef>
        <a:spcAft>
          <a:spcPts val="4800"/>
        </a:spcAft>
        <a:buClr>
          <a:schemeClr val="tx1"/>
        </a:buClr>
        <a:buSzPct val="100000"/>
        <a:buFont typeface="Arial"/>
        <a:buChar char="•"/>
        <a:defRPr sz="5760" kern="1200" cap="none">
          <a:solidFill>
            <a:schemeClr val="tx1"/>
          </a:solidFill>
          <a:effectLst/>
          <a:latin typeface="+mn-lt"/>
          <a:ea typeface="+mn-ea"/>
          <a:cs typeface="+mn-cs"/>
        </a:defRPr>
      </a:lvl4pPr>
      <a:lvl5pPr marL="9601200" indent="-822960" algn="l" defTabSz="2194560" rtl="0" eaLnBrk="1" latinLnBrk="0" hangingPunct="1">
        <a:spcBef>
          <a:spcPts val="0"/>
        </a:spcBef>
        <a:spcAft>
          <a:spcPts val="4800"/>
        </a:spcAft>
        <a:buClr>
          <a:schemeClr val="tx1"/>
        </a:buClr>
        <a:buSzPct val="100000"/>
        <a:buFont typeface="Arial"/>
        <a:buChar char="•"/>
        <a:defRPr sz="5760" kern="1200" cap="none">
          <a:solidFill>
            <a:schemeClr val="tx1"/>
          </a:solidFill>
          <a:effectLst/>
          <a:latin typeface="+mn-lt"/>
          <a:ea typeface="+mn-ea"/>
          <a:cs typeface="+mn-cs"/>
        </a:defRPr>
      </a:lvl5pPr>
      <a:lvl6pPr marL="12070080" indent="-1097280" algn="l" defTabSz="2194560" rtl="0" eaLnBrk="1" latinLnBrk="0" hangingPunct="1">
        <a:spcBef>
          <a:spcPts val="0"/>
        </a:spcBef>
        <a:spcAft>
          <a:spcPts val="4800"/>
        </a:spcAft>
        <a:buClr>
          <a:schemeClr val="tx1"/>
        </a:buClr>
        <a:buSzPct val="100000"/>
        <a:buFont typeface="Arial"/>
        <a:buChar char="•"/>
        <a:defRPr sz="5760" kern="1200" cap="none">
          <a:solidFill>
            <a:schemeClr val="tx1"/>
          </a:solidFill>
          <a:effectLst/>
          <a:latin typeface="+mn-lt"/>
          <a:ea typeface="+mn-ea"/>
          <a:cs typeface="+mn-cs"/>
        </a:defRPr>
      </a:lvl6pPr>
      <a:lvl7pPr marL="14264640" indent="-1097280" algn="l" defTabSz="2194560" rtl="0" eaLnBrk="1" latinLnBrk="0" hangingPunct="1">
        <a:spcBef>
          <a:spcPts val="0"/>
        </a:spcBef>
        <a:spcAft>
          <a:spcPts val="4800"/>
        </a:spcAft>
        <a:buClr>
          <a:schemeClr val="tx1"/>
        </a:buClr>
        <a:buSzPct val="100000"/>
        <a:buFont typeface="Arial"/>
        <a:buChar char="•"/>
        <a:defRPr sz="5760" kern="1200" cap="none">
          <a:solidFill>
            <a:schemeClr val="tx1"/>
          </a:solidFill>
          <a:effectLst/>
          <a:latin typeface="+mn-lt"/>
          <a:ea typeface="+mn-ea"/>
          <a:cs typeface="+mn-cs"/>
        </a:defRPr>
      </a:lvl7pPr>
      <a:lvl8pPr marL="16459200" indent="-1097280" algn="l" defTabSz="2194560" rtl="0" eaLnBrk="1" latinLnBrk="0" hangingPunct="1">
        <a:spcBef>
          <a:spcPts val="0"/>
        </a:spcBef>
        <a:spcAft>
          <a:spcPts val="4800"/>
        </a:spcAft>
        <a:buClr>
          <a:schemeClr val="tx1"/>
        </a:buClr>
        <a:buSzPct val="100000"/>
        <a:buFont typeface="Arial"/>
        <a:buChar char="•"/>
        <a:defRPr sz="5760" kern="1200" cap="none">
          <a:solidFill>
            <a:schemeClr val="tx1"/>
          </a:solidFill>
          <a:effectLst/>
          <a:latin typeface="+mn-lt"/>
          <a:ea typeface="+mn-ea"/>
          <a:cs typeface="+mn-cs"/>
        </a:defRPr>
      </a:lvl8pPr>
      <a:lvl9pPr marL="18653760" indent="-1097280" algn="l" defTabSz="2194560" rtl="0" eaLnBrk="1" latinLnBrk="0" hangingPunct="1">
        <a:spcBef>
          <a:spcPts val="0"/>
        </a:spcBef>
        <a:spcAft>
          <a:spcPts val="4800"/>
        </a:spcAft>
        <a:buClr>
          <a:schemeClr val="tx1"/>
        </a:buClr>
        <a:buSzPct val="100000"/>
        <a:buFont typeface="Arial"/>
        <a:buChar char="•"/>
        <a:defRPr sz="5760" kern="1200" cap="none">
          <a:solidFill>
            <a:schemeClr val="tx1"/>
          </a:solidFill>
          <a:effectLst/>
          <a:latin typeface="+mn-lt"/>
          <a:ea typeface="+mn-ea"/>
          <a:cs typeface="+mn-cs"/>
        </a:defRPr>
      </a:lvl9pPr>
    </p:bodyStyle>
    <p:otherStyle>
      <a:defPPr>
        <a:defRPr lang="en-US"/>
      </a:defPPr>
      <a:lvl1pPr marL="0" algn="l" defTabSz="2194560" rtl="0" eaLnBrk="1" latinLnBrk="0" hangingPunct="1">
        <a:defRPr sz="8640" kern="1200">
          <a:solidFill>
            <a:schemeClr val="tx1"/>
          </a:solidFill>
          <a:latin typeface="+mn-lt"/>
          <a:ea typeface="+mn-ea"/>
          <a:cs typeface="+mn-cs"/>
        </a:defRPr>
      </a:lvl1pPr>
      <a:lvl2pPr marL="2194560" algn="l" defTabSz="2194560" rtl="0" eaLnBrk="1" latinLnBrk="0" hangingPunct="1">
        <a:defRPr sz="8640" kern="1200">
          <a:solidFill>
            <a:schemeClr val="tx1"/>
          </a:solidFill>
          <a:latin typeface="+mn-lt"/>
          <a:ea typeface="+mn-ea"/>
          <a:cs typeface="+mn-cs"/>
        </a:defRPr>
      </a:lvl2pPr>
      <a:lvl3pPr marL="4389120" algn="l" defTabSz="2194560" rtl="0" eaLnBrk="1" latinLnBrk="0" hangingPunct="1">
        <a:defRPr sz="8640" kern="1200">
          <a:solidFill>
            <a:schemeClr val="tx1"/>
          </a:solidFill>
          <a:latin typeface="+mn-lt"/>
          <a:ea typeface="+mn-ea"/>
          <a:cs typeface="+mn-cs"/>
        </a:defRPr>
      </a:lvl3pPr>
      <a:lvl4pPr marL="6583680" algn="l" defTabSz="2194560" rtl="0" eaLnBrk="1" latinLnBrk="0" hangingPunct="1">
        <a:defRPr sz="8640" kern="1200">
          <a:solidFill>
            <a:schemeClr val="tx1"/>
          </a:solidFill>
          <a:latin typeface="+mn-lt"/>
          <a:ea typeface="+mn-ea"/>
          <a:cs typeface="+mn-cs"/>
        </a:defRPr>
      </a:lvl4pPr>
      <a:lvl5pPr marL="8778240" algn="l" defTabSz="2194560" rtl="0" eaLnBrk="1" latinLnBrk="0" hangingPunct="1">
        <a:defRPr sz="8640" kern="1200">
          <a:solidFill>
            <a:schemeClr val="tx1"/>
          </a:solidFill>
          <a:latin typeface="+mn-lt"/>
          <a:ea typeface="+mn-ea"/>
          <a:cs typeface="+mn-cs"/>
        </a:defRPr>
      </a:lvl5pPr>
      <a:lvl6pPr marL="10972800" algn="l" defTabSz="2194560" rtl="0" eaLnBrk="1" latinLnBrk="0" hangingPunct="1">
        <a:defRPr sz="8640" kern="1200">
          <a:solidFill>
            <a:schemeClr val="tx1"/>
          </a:solidFill>
          <a:latin typeface="+mn-lt"/>
          <a:ea typeface="+mn-ea"/>
          <a:cs typeface="+mn-cs"/>
        </a:defRPr>
      </a:lvl6pPr>
      <a:lvl7pPr marL="13167360" algn="l" defTabSz="2194560" rtl="0" eaLnBrk="1" latinLnBrk="0" hangingPunct="1">
        <a:defRPr sz="8640" kern="1200">
          <a:solidFill>
            <a:schemeClr val="tx1"/>
          </a:solidFill>
          <a:latin typeface="+mn-lt"/>
          <a:ea typeface="+mn-ea"/>
          <a:cs typeface="+mn-cs"/>
        </a:defRPr>
      </a:lvl7pPr>
      <a:lvl8pPr marL="15361920" algn="l" defTabSz="2194560" rtl="0" eaLnBrk="1" latinLnBrk="0" hangingPunct="1">
        <a:defRPr sz="8640" kern="1200">
          <a:solidFill>
            <a:schemeClr val="tx1"/>
          </a:solidFill>
          <a:latin typeface="+mn-lt"/>
          <a:ea typeface="+mn-ea"/>
          <a:cs typeface="+mn-cs"/>
        </a:defRPr>
      </a:lvl8pPr>
      <a:lvl9pPr marL="17556480" algn="l" defTabSz="219456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4193306433"/>
              </p:ext>
            </p:extLst>
          </p:nvPr>
        </p:nvGraphicFramePr>
        <p:xfrm>
          <a:off x="1273628" y="12681857"/>
          <a:ext cx="12076612" cy="10212977"/>
        </p:xfrm>
        <a:graphic>
          <a:graphicData uri="http://schemas.openxmlformats.org/drawingml/2006/table">
            <a:tbl>
              <a:tblPr firstRow="1" bandRow="1">
                <a:tableStyleId>{5C22544A-7EE6-4342-B048-85BDC9FD1C3A}</a:tableStyleId>
              </a:tblPr>
              <a:tblGrid>
                <a:gridCol w="3019153"/>
                <a:gridCol w="3019153"/>
                <a:gridCol w="3019153"/>
                <a:gridCol w="3019153"/>
              </a:tblGrid>
              <a:tr h="1099457">
                <a:tc>
                  <a:txBody>
                    <a:bodyPr/>
                    <a:lstStyle/>
                    <a:p>
                      <a:r>
                        <a:rPr lang="en-US" sz="2900" dirty="0" smtClean="0"/>
                        <a:t>Agents</a:t>
                      </a:r>
                      <a:r>
                        <a:rPr lang="en-US" sz="2900" baseline="0" dirty="0" smtClean="0"/>
                        <a:t> with their Natural Behavior</a:t>
                      </a:r>
                      <a:endParaRPr lang="en-US" sz="2900" dirty="0"/>
                    </a:p>
                  </a:txBody>
                  <a:tcPr/>
                </a:tc>
                <a:tc>
                  <a:txBody>
                    <a:bodyPr/>
                    <a:lstStyle/>
                    <a:p>
                      <a:r>
                        <a:rPr lang="en-US" sz="2900" dirty="0" smtClean="0"/>
                        <a:t>Social Loafing Effect</a:t>
                      </a:r>
                      <a:endParaRPr lang="en-US" sz="2900" dirty="0"/>
                    </a:p>
                  </a:txBody>
                  <a:tcPr>
                    <a:solidFill>
                      <a:schemeClr val="accent4"/>
                    </a:solidFill>
                  </a:tcPr>
                </a:tc>
                <a:tc>
                  <a:txBody>
                    <a:bodyPr/>
                    <a:lstStyle/>
                    <a:p>
                      <a:r>
                        <a:rPr lang="en-US" sz="2900" dirty="0" smtClean="0"/>
                        <a:t>Bystander Effect</a:t>
                      </a:r>
                      <a:endParaRPr lang="en-US" sz="2900" dirty="0"/>
                    </a:p>
                  </a:txBody>
                  <a:tcPr>
                    <a:solidFill>
                      <a:schemeClr val="accent4"/>
                    </a:solidFill>
                  </a:tcPr>
                </a:tc>
                <a:tc>
                  <a:txBody>
                    <a:bodyPr/>
                    <a:lstStyle/>
                    <a:p>
                      <a:r>
                        <a:rPr lang="en-US" sz="2900" dirty="0" smtClean="0"/>
                        <a:t>Imitation</a:t>
                      </a:r>
                      <a:r>
                        <a:rPr lang="en-US" sz="2900" baseline="0" dirty="0" smtClean="0"/>
                        <a:t> and Conformity</a:t>
                      </a:r>
                      <a:endParaRPr lang="en-US" sz="2900" dirty="0"/>
                    </a:p>
                  </a:txBody>
                  <a:tcPr>
                    <a:solidFill>
                      <a:schemeClr val="accent4"/>
                    </a:solidFill>
                  </a:tcPr>
                </a:tc>
              </a:tr>
              <a:tr h="1099457">
                <a:tc>
                  <a:txBody>
                    <a:bodyPr/>
                    <a:lstStyle/>
                    <a:p>
                      <a:r>
                        <a:rPr lang="en-US" sz="2900" dirty="0" smtClean="0"/>
                        <a:t>Cooperator</a:t>
                      </a:r>
                      <a:endParaRPr lang="en-US" sz="2900" dirty="0"/>
                    </a:p>
                  </a:txBody>
                  <a:tcPr/>
                </a:tc>
                <a:tc>
                  <a:txBody>
                    <a:bodyPr/>
                    <a:lstStyle/>
                    <a:p>
                      <a:r>
                        <a:rPr lang="en-US" sz="2900" dirty="0" smtClean="0"/>
                        <a:t>Contribute less as group size gets bigger</a:t>
                      </a:r>
                      <a:endParaRPr lang="en-US" sz="2900" dirty="0"/>
                    </a:p>
                  </a:txBody>
                  <a:tcPr/>
                </a:tc>
                <a:tc>
                  <a:txBody>
                    <a:bodyPr/>
                    <a:lstStyle/>
                    <a:p>
                      <a:r>
                        <a:rPr lang="en-US" sz="2900" dirty="0" smtClean="0"/>
                        <a:t>Contribute nothing as group size hits threshold and there’s no communication among agents</a:t>
                      </a:r>
                      <a:endParaRPr lang="en-US" sz="2900" dirty="0"/>
                    </a:p>
                  </a:txBody>
                  <a:tcPr/>
                </a:tc>
                <a:tc>
                  <a:txBody>
                    <a:bodyPr/>
                    <a:lstStyle/>
                    <a:p>
                      <a:r>
                        <a:rPr lang="en-US" sz="2900" dirty="0" smtClean="0"/>
                        <a:t>Act based</a:t>
                      </a:r>
                      <a:r>
                        <a:rPr lang="en-US" sz="2900" baseline="0" dirty="0" smtClean="0"/>
                        <a:t> on natural behavior</a:t>
                      </a:r>
                      <a:endParaRPr lang="en-US" sz="2900" dirty="0"/>
                    </a:p>
                  </a:txBody>
                  <a:tcPr/>
                </a:tc>
              </a:tr>
              <a:tr h="1099457">
                <a:tc>
                  <a:txBody>
                    <a:bodyPr/>
                    <a:lstStyle/>
                    <a:p>
                      <a:r>
                        <a:rPr lang="en-US" sz="2900" dirty="0" smtClean="0"/>
                        <a:t>Free-Rider</a:t>
                      </a:r>
                    </a:p>
                  </a:txBody>
                  <a:tcPr/>
                </a:tc>
                <a:tc>
                  <a:txBody>
                    <a:bodyPr/>
                    <a:lstStyle/>
                    <a:p>
                      <a:pPr marL="0" marR="0" indent="0" algn="l" defTabSz="4389120" rtl="0" eaLnBrk="1" fontAlgn="auto" latinLnBrk="0" hangingPunct="1">
                        <a:lnSpc>
                          <a:spcPct val="100000"/>
                        </a:lnSpc>
                        <a:spcBef>
                          <a:spcPts val="0"/>
                        </a:spcBef>
                        <a:spcAft>
                          <a:spcPts val="0"/>
                        </a:spcAft>
                        <a:buClrTx/>
                        <a:buSzTx/>
                        <a:buFontTx/>
                        <a:buNone/>
                        <a:tabLst/>
                        <a:defRPr/>
                      </a:pPr>
                      <a:r>
                        <a:rPr lang="en-US" sz="2900" dirty="0" smtClean="0"/>
                        <a:t>Contribute less as group size gets bigger</a:t>
                      </a:r>
                    </a:p>
                  </a:txBody>
                  <a:tcPr/>
                </a:tc>
                <a:tc>
                  <a:txBody>
                    <a:bodyPr/>
                    <a:lstStyle/>
                    <a:p>
                      <a:pPr marL="0" marR="0" indent="0" algn="l" defTabSz="4389120" rtl="0" eaLnBrk="1" fontAlgn="auto" latinLnBrk="0" hangingPunct="1">
                        <a:lnSpc>
                          <a:spcPct val="100000"/>
                        </a:lnSpc>
                        <a:spcBef>
                          <a:spcPts val="0"/>
                        </a:spcBef>
                        <a:spcAft>
                          <a:spcPts val="0"/>
                        </a:spcAft>
                        <a:buClrTx/>
                        <a:buSzTx/>
                        <a:buFontTx/>
                        <a:buNone/>
                        <a:tabLst/>
                        <a:defRPr/>
                      </a:pPr>
                      <a:r>
                        <a:rPr lang="en-US" sz="2900" dirty="0" smtClean="0"/>
                        <a:t>Contribute nothing as group size hits threshold and there’s no communication among agents</a:t>
                      </a:r>
                    </a:p>
                  </a:txBody>
                  <a:tcPr/>
                </a:tc>
                <a:tc>
                  <a:txBody>
                    <a:bodyPr/>
                    <a:lstStyle/>
                    <a:p>
                      <a:r>
                        <a:rPr lang="en-US" sz="2900" dirty="0" smtClean="0"/>
                        <a:t>If cooperator is majority, act like a cooperator. Otherwise,</a:t>
                      </a:r>
                      <a:r>
                        <a:rPr lang="en-US" sz="2900" baseline="0" dirty="0" smtClean="0"/>
                        <a:t> act based on natural behavior</a:t>
                      </a:r>
                      <a:endParaRPr lang="en-US" sz="2900" dirty="0"/>
                    </a:p>
                  </a:txBody>
                  <a:tcPr/>
                </a:tc>
              </a:tr>
              <a:tr h="1099457">
                <a:tc>
                  <a:txBody>
                    <a:bodyPr/>
                    <a:lstStyle/>
                    <a:p>
                      <a:r>
                        <a:rPr lang="en-US" sz="2900" dirty="0" smtClean="0"/>
                        <a:t>Neutral</a:t>
                      </a:r>
                      <a:endParaRPr lang="en-US" sz="2900" dirty="0"/>
                    </a:p>
                  </a:txBody>
                  <a:tcPr/>
                </a:tc>
                <a:tc>
                  <a:txBody>
                    <a:bodyPr/>
                    <a:lstStyle/>
                    <a:p>
                      <a:pPr marL="0" marR="0" indent="0" algn="l" defTabSz="4389120" rtl="0" eaLnBrk="1" fontAlgn="auto" latinLnBrk="0" hangingPunct="1">
                        <a:lnSpc>
                          <a:spcPct val="100000"/>
                        </a:lnSpc>
                        <a:spcBef>
                          <a:spcPts val="0"/>
                        </a:spcBef>
                        <a:spcAft>
                          <a:spcPts val="0"/>
                        </a:spcAft>
                        <a:buClrTx/>
                        <a:buSzTx/>
                        <a:buFontTx/>
                        <a:buNone/>
                        <a:tabLst/>
                        <a:defRPr/>
                      </a:pPr>
                      <a:r>
                        <a:rPr lang="en-US" sz="2900" dirty="0" smtClean="0"/>
                        <a:t>Contribute less as group size gets bigger</a:t>
                      </a:r>
                    </a:p>
                  </a:txBody>
                  <a:tcPr/>
                </a:tc>
                <a:tc>
                  <a:txBody>
                    <a:bodyPr/>
                    <a:lstStyle/>
                    <a:p>
                      <a:pPr marL="0" marR="0" indent="0" algn="l" defTabSz="4389120" rtl="0" eaLnBrk="1" fontAlgn="auto" latinLnBrk="0" hangingPunct="1">
                        <a:lnSpc>
                          <a:spcPct val="100000"/>
                        </a:lnSpc>
                        <a:spcBef>
                          <a:spcPts val="0"/>
                        </a:spcBef>
                        <a:spcAft>
                          <a:spcPts val="0"/>
                        </a:spcAft>
                        <a:buClrTx/>
                        <a:buSzTx/>
                        <a:buFontTx/>
                        <a:buNone/>
                        <a:tabLst/>
                        <a:defRPr/>
                      </a:pPr>
                      <a:r>
                        <a:rPr lang="en-US" sz="2900" dirty="0" smtClean="0"/>
                        <a:t>Contribute nothing as group size hits threshold and there’s no communication among agents</a:t>
                      </a:r>
                    </a:p>
                  </a:txBody>
                  <a:tcPr/>
                </a:tc>
                <a:tc>
                  <a:txBody>
                    <a:bodyPr/>
                    <a:lstStyle/>
                    <a:p>
                      <a:r>
                        <a:rPr lang="en-US" sz="2900" dirty="0" smtClean="0"/>
                        <a:t>If cooperator</a:t>
                      </a:r>
                      <a:r>
                        <a:rPr lang="en-US" sz="2900" baseline="0" dirty="0" smtClean="0"/>
                        <a:t> is majority, act like a cooperator. If free-rider is majority, act as a free-rider. Otherwise, act based on natural behavior.</a:t>
                      </a:r>
                      <a:endParaRPr lang="en-US" sz="2900" dirty="0"/>
                    </a:p>
                  </a:txBody>
                  <a:tcPr/>
                </a:tc>
              </a:tr>
            </a:tbl>
          </a:graphicData>
        </a:graphic>
      </p:graphicFrame>
      <p:sp>
        <p:nvSpPr>
          <p:cNvPr id="4" name="Title 3"/>
          <p:cNvSpPr>
            <a:spLocks noGrp="1"/>
          </p:cNvSpPr>
          <p:nvPr>
            <p:ph type="title"/>
          </p:nvPr>
        </p:nvSpPr>
        <p:spPr>
          <a:xfrm>
            <a:off x="995680" y="522514"/>
            <a:ext cx="41982335" cy="4885557"/>
          </a:xfrm>
          <a:solidFill>
            <a:schemeClr val="tx1"/>
          </a:solidFill>
        </p:spPr>
        <p:txBody>
          <a:bodyPr>
            <a:noAutofit/>
          </a:bodyPr>
          <a:lstStyle/>
          <a:p>
            <a:pPr algn="ctr"/>
            <a:r>
              <a:rPr lang="en-US" sz="5000" b="1" dirty="0" smtClean="0">
                <a:solidFill>
                  <a:schemeClr val="bg1"/>
                </a:solidFill>
              </a:rPr>
              <a:t>Rethinking How to Efficiently Fund Public Goods:</a:t>
            </a:r>
            <a:r>
              <a:rPr lang="en-US" sz="5000" dirty="0" smtClean="0">
                <a:solidFill>
                  <a:schemeClr val="bg1"/>
                </a:solidFill>
              </a:rPr>
              <a:t/>
            </a:r>
            <a:br>
              <a:rPr lang="en-US" sz="5000" dirty="0" smtClean="0">
                <a:solidFill>
                  <a:schemeClr val="bg1"/>
                </a:solidFill>
              </a:rPr>
            </a:br>
            <a:r>
              <a:rPr lang="en-US" sz="5000" b="1" dirty="0" smtClean="0">
                <a:solidFill>
                  <a:schemeClr val="bg1"/>
                </a:solidFill>
              </a:rPr>
              <a:t>An Agent-Based Modelling of a Group Funding System Accommodating Different Human Behaviors and Influences Affecting Decision-Making</a:t>
            </a:r>
            <a:r>
              <a:rPr lang="en-US" sz="4500" b="1" dirty="0">
                <a:solidFill>
                  <a:schemeClr val="bg1"/>
                </a:solidFill>
              </a:rPr>
              <a:t/>
            </a:r>
            <a:br>
              <a:rPr lang="en-US" sz="4500" b="1" dirty="0">
                <a:solidFill>
                  <a:schemeClr val="bg1"/>
                </a:solidFill>
              </a:rPr>
            </a:br>
            <a:r>
              <a:rPr lang="en-US" sz="4500" b="1" dirty="0">
                <a:solidFill>
                  <a:schemeClr val="bg1"/>
                </a:solidFill>
              </a:rPr>
              <a:t/>
            </a:r>
            <a:br>
              <a:rPr lang="en-US" sz="4500" b="1" dirty="0">
                <a:solidFill>
                  <a:schemeClr val="bg1"/>
                </a:solidFill>
              </a:rPr>
            </a:br>
            <a:r>
              <a:rPr lang="en-US" sz="4500" b="1" dirty="0">
                <a:solidFill>
                  <a:schemeClr val="bg1"/>
                </a:solidFill>
              </a:rPr>
              <a:t>Author: Shama A. Ramos			Mentor: Sandra H. </a:t>
            </a:r>
            <a:r>
              <a:rPr lang="en-US" sz="4500" b="1" dirty="0" smtClean="0">
                <a:solidFill>
                  <a:schemeClr val="bg1"/>
                </a:solidFill>
              </a:rPr>
              <a:t>Goff</a:t>
            </a:r>
            <a:r>
              <a:rPr lang="en-US" sz="4500" dirty="0" smtClean="0">
                <a:solidFill>
                  <a:schemeClr val="bg1"/>
                </a:solidFill>
              </a:rPr>
              <a:t/>
            </a:r>
            <a:br>
              <a:rPr lang="en-US" sz="4500" dirty="0" smtClean="0">
                <a:solidFill>
                  <a:schemeClr val="bg1"/>
                </a:solidFill>
              </a:rPr>
            </a:br>
            <a:r>
              <a:rPr lang="en-US" sz="4500" dirty="0">
                <a:solidFill>
                  <a:schemeClr val="bg1"/>
                </a:solidFill>
              </a:rPr>
              <a:t/>
            </a:r>
            <a:br>
              <a:rPr lang="en-US" sz="4500" dirty="0">
                <a:solidFill>
                  <a:schemeClr val="bg1"/>
                </a:solidFill>
              </a:rPr>
            </a:br>
            <a:r>
              <a:rPr lang="en-US" sz="4500" b="1" dirty="0" smtClean="0">
                <a:solidFill>
                  <a:schemeClr val="bg1"/>
                </a:solidFill>
              </a:rPr>
              <a:t>Department of Economics</a:t>
            </a:r>
            <a:endParaRPr lang="en-US" sz="4500" dirty="0">
              <a:solidFill>
                <a:schemeClr val="bg1"/>
              </a:solidFill>
            </a:endParaRPr>
          </a:p>
        </p:txBody>
      </p:sp>
      <p:sp>
        <p:nvSpPr>
          <p:cNvPr id="6" name="Content Placeholder 5"/>
          <p:cNvSpPr>
            <a:spLocks noGrp="1"/>
          </p:cNvSpPr>
          <p:nvPr>
            <p:ph sz="half" idx="2"/>
          </p:nvPr>
        </p:nvSpPr>
        <p:spPr>
          <a:xfrm>
            <a:off x="14015720" y="8131629"/>
            <a:ext cx="14354742" cy="1538757"/>
          </a:xfrm>
          <a:solidFill>
            <a:schemeClr val="tx1"/>
          </a:solidFill>
        </p:spPr>
        <p:txBody>
          <a:bodyPr>
            <a:normAutofit/>
          </a:bodyPr>
          <a:lstStyle/>
          <a:p>
            <a:pPr marL="0" indent="0">
              <a:buNone/>
            </a:pPr>
            <a:r>
              <a:rPr lang="en-US" sz="3500" b="1" dirty="0" smtClean="0">
                <a:solidFill>
                  <a:schemeClr val="bg1"/>
                </a:solidFill>
              </a:rPr>
              <a:t>Results:</a:t>
            </a:r>
          </a:p>
          <a:p>
            <a:pPr marL="0" indent="0">
              <a:buNone/>
            </a:pPr>
            <a:endParaRPr lang="en-US" sz="2900" b="1" dirty="0">
              <a:solidFill>
                <a:schemeClr val="bg1"/>
              </a:solidFill>
            </a:endParaRPr>
          </a:p>
        </p:txBody>
      </p:sp>
      <p:sp>
        <p:nvSpPr>
          <p:cNvPr id="7" name="Title 3"/>
          <p:cNvSpPr txBox="1">
            <a:spLocks/>
          </p:cNvSpPr>
          <p:nvPr/>
        </p:nvSpPr>
        <p:spPr>
          <a:xfrm>
            <a:off x="995681" y="5611826"/>
            <a:ext cx="41982334" cy="2303944"/>
          </a:xfrm>
          <a:prstGeom prst="rect">
            <a:avLst/>
          </a:prstGeom>
          <a:solidFill>
            <a:schemeClr val="tx1"/>
          </a:solidFill>
        </p:spPr>
        <p:txBody>
          <a:bodyPr vert="horz" lIns="329184" tIns="164592" rIns="329184" bIns="164592"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900" dirty="0">
                <a:solidFill>
                  <a:schemeClr val="bg1"/>
                </a:solidFill>
              </a:rPr>
              <a:t>Because of the set assumption by neoclassical economists that humans only seek self-interest, they overlooked other significant factors affecting people’s decision-making processes. An agent-based model was applied in order to take in consideration other factors affecting human decision-making and propose a new system in funding public goods. The factors that were considered are categorized as internal behavior and external influences.</a:t>
            </a:r>
          </a:p>
          <a:p>
            <a:pPr algn="just"/>
            <a:endParaRPr lang="en-US" sz="2900" dirty="0">
              <a:solidFill>
                <a:schemeClr val="bg1"/>
              </a:solidFill>
            </a:endParaRPr>
          </a:p>
          <a:p>
            <a:r>
              <a:rPr lang="en-US" sz="3500" b="1" dirty="0">
                <a:solidFill>
                  <a:schemeClr val="bg1"/>
                </a:solidFill>
              </a:rPr>
              <a:t>Background</a:t>
            </a:r>
            <a:r>
              <a:rPr lang="en-US" sz="2900" dirty="0">
                <a:solidFill>
                  <a:schemeClr val="bg1"/>
                </a:solidFill>
              </a:rPr>
              <a:t>: </a:t>
            </a:r>
            <a:r>
              <a:rPr lang="en-US" sz="2900" dirty="0" smtClean="0">
                <a:solidFill>
                  <a:schemeClr val="bg1"/>
                </a:solidFill>
              </a:rPr>
              <a:t>Other manners, including opportunistic behavior, and influences can either dampen or progress set goal/s within a community</a:t>
            </a:r>
            <a:br>
              <a:rPr lang="en-US" sz="2900" dirty="0" smtClean="0">
                <a:solidFill>
                  <a:schemeClr val="bg1"/>
                </a:solidFill>
              </a:rPr>
            </a:br>
            <a:endParaRPr lang="en-US" sz="2900" dirty="0">
              <a:solidFill>
                <a:schemeClr val="bg1"/>
              </a:solidFill>
            </a:endParaRPr>
          </a:p>
        </p:txBody>
      </p:sp>
      <p:sp>
        <p:nvSpPr>
          <p:cNvPr id="8" name="Content Placeholder 4"/>
          <p:cNvSpPr txBox="1">
            <a:spLocks/>
          </p:cNvSpPr>
          <p:nvPr/>
        </p:nvSpPr>
        <p:spPr>
          <a:xfrm>
            <a:off x="995681" y="8131628"/>
            <a:ext cx="12687662" cy="29655549"/>
          </a:xfrm>
          <a:prstGeom prst="rect">
            <a:avLst/>
          </a:prstGeom>
          <a:solidFill>
            <a:schemeClr val="tx1"/>
          </a:solidFill>
        </p:spPr>
        <p:txBody>
          <a:bodyPr vert="horz" lIns="329184" tIns="164592" rIns="329184" bIns="164592"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500" b="1" dirty="0" smtClean="0">
                <a:solidFill>
                  <a:schemeClr val="bg1"/>
                </a:solidFill>
              </a:rPr>
              <a:t>Methods</a:t>
            </a:r>
            <a:r>
              <a:rPr lang="en-US" sz="2900" b="1" dirty="0" smtClean="0">
                <a:solidFill>
                  <a:schemeClr val="bg1"/>
                </a:solidFill>
              </a:rPr>
              <a:t>: Using an agent-based model (ABM) to test our hypothesis</a:t>
            </a:r>
          </a:p>
          <a:p>
            <a:pPr marL="0" indent="0">
              <a:buNone/>
            </a:pPr>
            <a:endParaRPr lang="en-US" sz="3100" b="1" dirty="0">
              <a:solidFill>
                <a:schemeClr val="bg1"/>
              </a:solidFill>
            </a:endParaRPr>
          </a:p>
          <a:p>
            <a:pPr marL="0" indent="0">
              <a:buNone/>
            </a:pPr>
            <a:r>
              <a:rPr lang="en-US" sz="3100" b="1" dirty="0" smtClean="0">
                <a:solidFill>
                  <a:schemeClr val="bg1"/>
                </a:solidFill>
              </a:rPr>
              <a:t>Why use ABM?</a:t>
            </a:r>
            <a:endParaRPr lang="en-US" sz="3100" dirty="0" smtClean="0">
              <a:solidFill>
                <a:schemeClr val="bg1"/>
              </a:solidFill>
            </a:endParaRPr>
          </a:p>
          <a:p>
            <a:pPr marL="0" indent="0">
              <a:buNone/>
            </a:pPr>
            <a:r>
              <a:rPr lang="en-US" sz="3100" dirty="0" smtClean="0">
                <a:solidFill>
                  <a:schemeClr val="bg1"/>
                </a:solidFill>
              </a:rPr>
              <a:t>AMBs allow heterogeneous, autonomous agents to interact with each other and their environment, making it easy to model the behavioral and economical processes taking place.</a:t>
            </a:r>
          </a:p>
          <a:p>
            <a:pPr marL="0" indent="0">
              <a:buNone/>
            </a:pPr>
            <a:endParaRPr lang="en-US" sz="3100" dirty="0" smtClean="0">
              <a:solidFill>
                <a:schemeClr val="bg1"/>
              </a:solidFill>
            </a:endParaRPr>
          </a:p>
          <a:p>
            <a:pPr marL="0" indent="0">
              <a:buNone/>
            </a:pPr>
            <a:r>
              <a:rPr lang="en-US" sz="3100" b="1" dirty="0" smtClean="0">
                <a:solidFill>
                  <a:schemeClr val="bg1"/>
                </a:solidFill>
              </a:rPr>
              <a:t>Modelling Group Contribution System:</a:t>
            </a:r>
            <a:endParaRPr lang="en-US" sz="3100" b="1" dirty="0">
              <a:solidFill>
                <a:schemeClr val="bg1"/>
              </a:solidFill>
            </a:endParaRPr>
          </a:p>
          <a:p>
            <a:pPr marL="0" indent="0">
              <a:buNone/>
            </a:pPr>
            <a:r>
              <a:rPr lang="en-US" sz="3100" dirty="0" smtClean="0">
                <a:solidFill>
                  <a:schemeClr val="bg1"/>
                </a:solidFill>
              </a:rPr>
              <a:t>Table 1 represents the actions made by each </a:t>
            </a:r>
            <a:r>
              <a:rPr lang="en-US" sz="3100" dirty="0">
                <a:solidFill>
                  <a:schemeClr val="bg1"/>
                </a:solidFill>
              </a:rPr>
              <a:t>agent based on their natural behavior and outside influences </a:t>
            </a:r>
            <a:r>
              <a:rPr lang="en-US" sz="3100" dirty="0" smtClean="0">
                <a:solidFill>
                  <a:schemeClr val="bg1"/>
                </a:solidFill>
              </a:rPr>
              <a:t>when </a:t>
            </a:r>
            <a:r>
              <a:rPr lang="en-US" sz="3100" dirty="0" smtClean="0">
                <a:solidFill>
                  <a:schemeClr val="bg1"/>
                </a:solidFill>
              </a:rPr>
              <a:t>faced a group contribution </a:t>
            </a:r>
            <a:r>
              <a:rPr lang="en-US" sz="3100" dirty="0" smtClean="0">
                <a:solidFill>
                  <a:schemeClr val="bg1"/>
                </a:solidFill>
              </a:rPr>
              <a:t>system:</a:t>
            </a:r>
            <a:endParaRPr lang="en-US" sz="3100" dirty="0" smtClean="0">
              <a:solidFill>
                <a:schemeClr val="bg1"/>
              </a:solidFill>
            </a:endParaRPr>
          </a:p>
          <a:p>
            <a:pPr marL="0" indent="0">
              <a:buNone/>
            </a:pPr>
            <a:endParaRPr lang="en-US" sz="3100" dirty="0">
              <a:solidFill>
                <a:schemeClr val="bg1"/>
              </a:solidFill>
            </a:endParaRPr>
          </a:p>
          <a:p>
            <a:pPr marL="0" indent="0">
              <a:buNone/>
            </a:pPr>
            <a:endParaRPr lang="en-US" sz="3100" dirty="0" smtClean="0">
              <a:solidFill>
                <a:schemeClr val="bg1"/>
              </a:solidFill>
            </a:endParaRPr>
          </a:p>
          <a:p>
            <a:pPr marL="0" indent="0">
              <a:buNone/>
            </a:pPr>
            <a:endParaRPr lang="en-US" sz="3100" dirty="0">
              <a:solidFill>
                <a:schemeClr val="bg1"/>
              </a:solidFill>
            </a:endParaRPr>
          </a:p>
          <a:p>
            <a:pPr marL="0" indent="0">
              <a:buNone/>
            </a:pPr>
            <a:endParaRPr lang="en-US" sz="3100" dirty="0" smtClean="0">
              <a:solidFill>
                <a:schemeClr val="bg1"/>
              </a:solidFill>
            </a:endParaRPr>
          </a:p>
          <a:p>
            <a:pPr marL="0" indent="0">
              <a:buNone/>
            </a:pPr>
            <a:endParaRPr lang="en-US" sz="3100" dirty="0">
              <a:solidFill>
                <a:schemeClr val="bg1"/>
              </a:solidFill>
            </a:endParaRPr>
          </a:p>
          <a:p>
            <a:pPr marL="0" indent="0">
              <a:buNone/>
            </a:pPr>
            <a:endParaRPr lang="en-US" sz="3100" dirty="0" smtClean="0">
              <a:solidFill>
                <a:schemeClr val="bg1"/>
              </a:solidFill>
            </a:endParaRPr>
          </a:p>
          <a:p>
            <a:pPr marL="0" indent="0">
              <a:buNone/>
            </a:pPr>
            <a:endParaRPr lang="en-US" sz="3100" dirty="0" smtClean="0">
              <a:solidFill>
                <a:schemeClr val="bg1"/>
              </a:solidFill>
            </a:endParaRPr>
          </a:p>
          <a:p>
            <a:pPr marL="0" indent="0">
              <a:buNone/>
            </a:pPr>
            <a:endParaRPr lang="en-US" sz="3100" dirty="0" smtClean="0">
              <a:solidFill>
                <a:schemeClr val="bg1"/>
              </a:solidFill>
            </a:endParaRPr>
          </a:p>
          <a:p>
            <a:pPr marL="0" indent="0">
              <a:buNone/>
            </a:pPr>
            <a:endParaRPr lang="en-US" sz="3100" dirty="0">
              <a:solidFill>
                <a:schemeClr val="bg1"/>
              </a:solidFill>
            </a:endParaRPr>
          </a:p>
          <a:p>
            <a:pPr marL="0" indent="0">
              <a:buNone/>
            </a:pPr>
            <a:endParaRPr lang="en-US" sz="3100" dirty="0" smtClean="0">
              <a:solidFill>
                <a:schemeClr val="bg1"/>
              </a:solidFill>
            </a:endParaRPr>
          </a:p>
          <a:p>
            <a:pPr marL="0" indent="0">
              <a:buNone/>
            </a:pPr>
            <a:endParaRPr lang="en-US" sz="3100" dirty="0">
              <a:solidFill>
                <a:schemeClr val="bg1"/>
              </a:solidFill>
            </a:endParaRPr>
          </a:p>
          <a:p>
            <a:pPr marL="0" indent="0">
              <a:buNone/>
            </a:pPr>
            <a:endParaRPr lang="en-US" sz="3100" dirty="0" smtClean="0">
              <a:solidFill>
                <a:schemeClr val="bg1"/>
              </a:solidFill>
            </a:endParaRPr>
          </a:p>
          <a:p>
            <a:pPr marL="0" indent="0">
              <a:buNone/>
            </a:pPr>
            <a:endParaRPr lang="en-US" sz="3100" dirty="0">
              <a:solidFill>
                <a:schemeClr val="bg1"/>
              </a:solidFill>
            </a:endParaRPr>
          </a:p>
          <a:p>
            <a:pPr marL="0" indent="0">
              <a:buNone/>
            </a:pPr>
            <a:endParaRPr lang="en-US" sz="3100" dirty="0" smtClean="0">
              <a:solidFill>
                <a:schemeClr val="bg1"/>
              </a:solidFill>
            </a:endParaRPr>
          </a:p>
          <a:p>
            <a:pPr marL="0" indent="0">
              <a:buNone/>
            </a:pPr>
            <a:endParaRPr lang="en-US" sz="3100" dirty="0">
              <a:solidFill>
                <a:schemeClr val="bg1"/>
              </a:solidFill>
            </a:endParaRPr>
          </a:p>
          <a:p>
            <a:pPr marL="0" indent="0">
              <a:buNone/>
            </a:pPr>
            <a:endParaRPr lang="en-US" sz="3100" dirty="0" smtClean="0">
              <a:solidFill>
                <a:schemeClr val="bg1"/>
              </a:solidFill>
            </a:endParaRPr>
          </a:p>
          <a:p>
            <a:pPr marL="0" indent="0">
              <a:buNone/>
            </a:pPr>
            <a:endParaRPr lang="en-US" sz="3100" dirty="0">
              <a:solidFill>
                <a:schemeClr val="bg1"/>
              </a:solidFill>
            </a:endParaRPr>
          </a:p>
          <a:p>
            <a:pPr marL="0" indent="0">
              <a:buNone/>
            </a:pPr>
            <a:endParaRPr lang="en-US" sz="3100" u="sng" dirty="0" smtClean="0">
              <a:solidFill>
                <a:schemeClr val="bg1"/>
              </a:solidFill>
            </a:endParaRPr>
          </a:p>
          <a:p>
            <a:pPr marL="0" indent="0">
              <a:buNone/>
            </a:pPr>
            <a:endParaRPr lang="en-US" sz="3100" dirty="0">
              <a:solidFill>
                <a:schemeClr val="bg1"/>
              </a:solidFill>
            </a:endParaRPr>
          </a:p>
          <a:p>
            <a:pPr marL="0" indent="0">
              <a:buNone/>
            </a:pPr>
            <a:endParaRPr lang="en-US" sz="2900" dirty="0">
              <a:solidFill>
                <a:schemeClr val="bg1"/>
              </a:solidFill>
            </a:endParaRPr>
          </a:p>
          <a:p>
            <a:pPr marL="0" indent="0">
              <a:buNone/>
            </a:pPr>
            <a:r>
              <a:rPr lang="en-US" sz="2700" dirty="0" smtClean="0">
                <a:solidFill>
                  <a:schemeClr val="bg1"/>
                </a:solidFill>
              </a:rPr>
              <a:t>Table 1</a:t>
            </a:r>
          </a:p>
          <a:p>
            <a:pPr marL="0" indent="0">
              <a:buNone/>
            </a:pPr>
            <a:endParaRPr lang="en-US" sz="2900" dirty="0" smtClean="0">
              <a:solidFill>
                <a:schemeClr val="bg1"/>
              </a:solidFill>
            </a:endParaRPr>
          </a:p>
          <a:p>
            <a:pPr marL="0" indent="0">
              <a:buNone/>
            </a:pPr>
            <a:r>
              <a:rPr lang="en-US" sz="3100" dirty="0" smtClean="0">
                <a:solidFill>
                  <a:schemeClr val="bg1"/>
                </a:solidFill>
              </a:rPr>
              <a:t>The </a:t>
            </a:r>
            <a:r>
              <a:rPr lang="en-US" sz="3100" dirty="0" smtClean="0">
                <a:solidFill>
                  <a:schemeClr val="bg1"/>
                </a:solidFill>
              </a:rPr>
              <a:t>model simulates a natural contribution system where:</a:t>
            </a:r>
          </a:p>
          <a:p>
            <a:pPr marL="514350" indent="-514350">
              <a:buAutoNum type="arabicPeriod"/>
            </a:pPr>
            <a:r>
              <a:rPr lang="en-US" sz="3100" dirty="0" smtClean="0">
                <a:solidFill>
                  <a:schemeClr val="bg1"/>
                </a:solidFill>
              </a:rPr>
              <a:t>Each agent will have to contribute based on the number of public goods needed to be built and their price level.</a:t>
            </a:r>
          </a:p>
          <a:p>
            <a:pPr marL="514350" indent="-514350">
              <a:buAutoNum type="arabicPeriod"/>
            </a:pPr>
            <a:r>
              <a:rPr lang="en-US" sz="3100" dirty="0" smtClean="0">
                <a:solidFill>
                  <a:schemeClr val="bg1"/>
                </a:solidFill>
              </a:rPr>
              <a:t>If total contribution is not enough, cooperators will have to pay the rest of the cost.</a:t>
            </a:r>
          </a:p>
          <a:p>
            <a:pPr marL="514350" indent="-514350">
              <a:buAutoNum type="arabicPeriod"/>
            </a:pPr>
            <a:r>
              <a:rPr lang="en-US" sz="3100" dirty="0" smtClean="0">
                <a:solidFill>
                  <a:schemeClr val="bg1"/>
                </a:solidFill>
              </a:rPr>
              <a:t>Once total contribution is reached, public goods will be built.</a:t>
            </a:r>
          </a:p>
          <a:p>
            <a:pPr marL="514350" indent="-514350">
              <a:buAutoNum type="arabicPeriod"/>
            </a:pPr>
            <a:r>
              <a:rPr lang="en-US" sz="3100" dirty="0" smtClean="0">
                <a:solidFill>
                  <a:schemeClr val="bg1"/>
                </a:solidFill>
              </a:rPr>
              <a:t>Each agent then utilizes the built public goods up to its depreciative state.</a:t>
            </a:r>
          </a:p>
          <a:p>
            <a:pPr marL="514350" indent="-514350">
              <a:buAutoNum type="arabicPeriod"/>
            </a:pPr>
            <a:r>
              <a:rPr lang="en-US" sz="3100" dirty="0" smtClean="0">
                <a:solidFill>
                  <a:schemeClr val="bg1"/>
                </a:solidFill>
              </a:rPr>
              <a:t>If toll is set, each agent who didn’t pay the optimal amount of contribution per  individual will have to pay the rest of the amount with additional fee</a:t>
            </a:r>
            <a:r>
              <a:rPr lang="en-US" sz="3100" dirty="0" smtClean="0">
                <a:solidFill>
                  <a:schemeClr val="bg1"/>
                </a:solidFill>
              </a:rPr>
              <a:t>.</a:t>
            </a:r>
            <a:endParaRPr lang="en-US" sz="3100" dirty="0">
              <a:solidFill>
                <a:schemeClr val="bg1"/>
              </a:solidFill>
            </a:endParaRPr>
          </a:p>
          <a:p>
            <a:pPr marL="0" indent="0">
              <a:buNone/>
            </a:pPr>
            <a:r>
              <a:rPr lang="en-US" sz="3100" dirty="0" smtClean="0">
                <a:solidFill>
                  <a:schemeClr val="bg1"/>
                </a:solidFill>
              </a:rPr>
              <a:t>							     </a:t>
            </a:r>
            <a:endParaRPr lang="en-US" sz="3100" dirty="0" smtClean="0">
              <a:solidFill>
                <a:schemeClr val="bg1"/>
              </a:solidFill>
            </a:endParaRPr>
          </a:p>
          <a:p>
            <a:pPr marL="0" indent="0">
              <a:buNone/>
            </a:pPr>
            <a:endParaRPr lang="en-US" sz="3100" dirty="0" smtClean="0">
              <a:solidFill>
                <a:schemeClr val="bg1"/>
              </a:solidFill>
            </a:endParaRPr>
          </a:p>
          <a:p>
            <a:pPr marL="0" indent="0">
              <a:buNone/>
            </a:pPr>
            <a:endParaRPr lang="en-US" sz="3100" dirty="0">
              <a:solidFill>
                <a:schemeClr val="bg1"/>
              </a:solidFill>
            </a:endParaRPr>
          </a:p>
          <a:p>
            <a:pPr marL="0" indent="0">
              <a:buNone/>
            </a:pPr>
            <a:endParaRPr lang="en-US" sz="3100" dirty="0" smtClean="0">
              <a:solidFill>
                <a:schemeClr val="bg1"/>
              </a:solidFill>
            </a:endParaRPr>
          </a:p>
          <a:p>
            <a:pPr marL="0" indent="0">
              <a:buNone/>
            </a:pPr>
            <a:endParaRPr lang="en-US" sz="3100" dirty="0">
              <a:solidFill>
                <a:schemeClr val="bg1"/>
              </a:solidFill>
            </a:endParaRPr>
          </a:p>
          <a:p>
            <a:pPr marL="0" indent="0">
              <a:buNone/>
            </a:pPr>
            <a:endParaRPr lang="en-US" sz="3100" dirty="0" smtClean="0">
              <a:solidFill>
                <a:schemeClr val="bg1"/>
              </a:solidFill>
            </a:endParaRPr>
          </a:p>
          <a:p>
            <a:pPr marL="0" indent="0">
              <a:buNone/>
            </a:pPr>
            <a:endParaRPr lang="en-US" sz="3100" dirty="0" smtClean="0">
              <a:solidFill>
                <a:schemeClr val="bg1"/>
              </a:solidFill>
            </a:endParaRPr>
          </a:p>
          <a:p>
            <a:pPr marL="0" indent="0">
              <a:buNone/>
            </a:pPr>
            <a:endParaRPr lang="en-US" sz="3100" dirty="0" smtClean="0">
              <a:solidFill>
                <a:schemeClr val="bg1"/>
              </a:solidFill>
            </a:endParaRPr>
          </a:p>
          <a:p>
            <a:pPr marL="0" indent="0">
              <a:buNone/>
            </a:pPr>
            <a:endParaRPr lang="en-US" sz="3100" dirty="0">
              <a:solidFill>
                <a:schemeClr val="bg1"/>
              </a:solidFill>
            </a:endParaRPr>
          </a:p>
          <a:p>
            <a:pPr marL="0" indent="0">
              <a:buNone/>
            </a:pPr>
            <a:endParaRPr lang="en-US" sz="3100" dirty="0">
              <a:solidFill>
                <a:schemeClr val="bg1"/>
              </a:solidFill>
            </a:endParaRPr>
          </a:p>
          <a:p>
            <a:pPr marL="0" indent="0">
              <a:buNone/>
            </a:pPr>
            <a:endParaRPr lang="en-US" sz="3100" dirty="0" smtClean="0">
              <a:solidFill>
                <a:schemeClr val="bg1"/>
              </a:solidFill>
            </a:endParaRPr>
          </a:p>
          <a:p>
            <a:pPr marL="0" indent="0">
              <a:buNone/>
            </a:pPr>
            <a:endParaRPr lang="en-US" sz="3100" dirty="0" smtClean="0">
              <a:solidFill>
                <a:schemeClr val="bg1"/>
              </a:solidFill>
            </a:endParaRPr>
          </a:p>
          <a:p>
            <a:pPr marL="0" indent="0">
              <a:buNone/>
            </a:pPr>
            <a:endParaRPr lang="en-US" sz="3100" dirty="0">
              <a:solidFill>
                <a:schemeClr val="bg1"/>
              </a:solidFill>
            </a:endParaRPr>
          </a:p>
          <a:p>
            <a:pPr marL="0" indent="0">
              <a:buNone/>
            </a:pPr>
            <a:r>
              <a:rPr lang="en-US" sz="3100" dirty="0" smtClean="0">
                <a:solidFill>
                  <a:schemeClr val="bg1"/>
                </a:solidFill>
              </a:rPr>
              <a:t>Figure 1: Agent-Based Model</a:t>
            </a:r>
          </a:p>
          <a:p>
            <a:pPr marL="0" indent="0">
              <a:buNone/>
            </a:pPr>
            <a:endParaRPr lang="en-US" sz="3100" dirty="0" smtClean="0">
              <a:solidFill>
                <a:schemeClr val="bg1"/>
              </a:solidFill>
            </a:endParaRPr>
          </a:p>
          <a:p>
            <a:pPr marL="0" indent="0">
              <a:buNone/>
            </a:pPr>
            <a:r>
              <a:rPr lang="en-US" sz="3100" dirty="0" smtClean="0">
                <a:solidFill>
                  <a:schemeClr val="bg1"/>
                </a:solidFill>
              </a:rPr>
              <a:t>Turtle: Green (Cooperator), Red (Free-rider), Yellow (Neutral)</a:t>
            </a:r>
          </a:p>
          <a:p>
            <a:pPr marL="0" indent="0">
              <a:buNone/>
            </a:pPr>
            <a:r>
              <a:rPr lang="en-US" sz="3100" dirty="0" smtClean="0">
                <a:solidFill>
                  <a:schemeClr val="bg1"/>
                </a:solidFill>
              </a:rPr>
              <a:t>Patch: Gray (Payment Area), Orange (Waiting Area), White (Public Goods</a:t>
            </a:r>
            <a:r>
              <a:rPr lang="en-US" sz="3100" dirty="0" smtClean="0">
                <a:solidFill>
                  <a:schemeClr val="bg1"/>
                </a:solidFill>
              </a:rPr>
              <a:t>)</a:t>
            </a:r>
            <a:endParaRPr lang="en-US" sz="3100" dirty="0">
              <a:solidFill>
                <a:schemeClr val="bg1"/>
              </a:solidFill>
            </a:endParaRPr>
          </a:p>
          <a:p>
            <a:pPr marL="0" indent="0">
              <a:buNone/>
            </a:pPr>
            <a:endParaRPr lang="en-US" sz="2900" dirty="0">
              <a:solidFill>
                <a:schemeClr val="bg1"/>
              </a:solidFill>
            </a:endParaRPr>
          </a:p>
        </p:txBody>
      </p:sp>
      <p:sp>
        <p:nvSpPr>
          <p:cNvPr id="9" name="Content Placeholder 4"/>
          <p:cNvSpPr txBox="1">
            <a:spLocks/>
          </p:cNvSpPr>
          <p:nvPr/>
        </p:nvSpPr>
        <p:spPr>
          <a:xfrm>
            <a:off x="14015717" y="35258015"/>
            <a:ext cx="16340693" cy="2495823"/>
          </a:xfrm>
          <a:prstGeom prst="rect">
            <a:avLst/>
          </a:prstGeom>
          <a:solidFill>
            <a:schemeClr val="tx1"/>
          </a:solidFill>
        </p:spPr>
        <p:txBody>
          <a:bodyPr vert="horz" lIns="329184" tIns="164592" rIns="329184" bIns="164592"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500" b="1" dirty="0" smtClean="0">
                <a:solidFill>
                  <a:schemeClr val="bg1"/>
                </a:solidFill>
              </a:rPr>
              <a:t>Conclusion</a:t>
            </a:r>
          </a:p>
          <a:p>
            <a:pPr marL="0" indent="0">
              <a:buNone/>
            </a:pPr>
            <a:r>
              <a:rPr lang="en-US" sz="2900" dirty="0" smtClean="0">
                <a:solidFill>
                  <a:schemeClr val="bg1"/>
                </a:solidFill>
              </a:rPr>
              <a:t>The model considered other mechanisms and behaviors affecting an individual’s choice. Depending on the set situations, selfish behaviors are sometimes seen as the inferior behavior. Hence, assumptions about the mechanics of human’s decisions should be seen in a much broader and different view.</a:t>
            </a:r>
          </a:p>
          <a:p>
            <a:pPr marL="0" indent="0">
              <a:buNone/>
            </a:pPr>
            <a:endParaRPr lang="en-US" sz="2900" dirty="0">
              <a:solidFill>
                <a:schemeClr val="bg1"/>
              </a:solidFill>
            </a:endParaRPr>
          </a:p>
        </p:txBody>
      </p:sp>
      <p:pic>
        <p:nvPicPr>
          <p:cNvPr id="12" name="Picture 11"/>
          <p:cNvPicPr>
            <a:picLocks noChangeAspect="1"/>
          </p:cNvPicPr>
          <p:nvPr/>
        </p:nvPicPr>
        <p:blipFill>
          <a:blip r:embed="rId2"/>
          <a:stretch>
            <a:fillRect/>
          </a:stretch>
        </p:blipFill>
        <p:spPr>
          <a:xfrm>
            <a:off x="1244662" y="28979781"/>
            <a:ext cx="12119897" cy="6525066"/>
          </a:xfrm>
          <a:prstGeom prst="rect">
            <a:avLst/>
          </a:prstGeom>
        </p:spPr>
      </p:pic>
      <p:sp>
        <p:nvSpPr>
          <p:cNvPr id="15" name="TextBox 14"/>
          <p:cNvSpPr txBox="1"/>
          <p:nvPr/>
        </p:nvSpPr>
        <p:spPr>
          <a:xfrm>
            <a:off x="14015719" y="8697022"/>
            <a:ext cx="14354743" cy="9756517"/>
          </a:xfrm>
          <a:prstGeom prst="rect">
            <a:avLst/>
          </a:prstGeom>
          <a:solidFill>
            <a:schemeClr val="tx1"/>
          </a:solidFill>
        </p:spPr>
        <p:txBody>
          <a:bodyPr wrap="square" rtlCol="0">
            <a:spAutoFit/>
          </a:bodyPr>
          <a:lstStyle/>
          <a:p>
            <a:pPr algn="just"/>
            <a:r>
              <a:rPr lang="en-US" sz="3500" b="1" dirty="0" smtClean="0">
                <a:solidFill>
                  <a:schemeClr val="bg1"/>
                </a:solidFill>
              </a:rPr>
              <a:t>Hypothesis 1: </a:t>
            </a:r>
            <a:r>
              <a:rPr lang="en-US" sz="2900" b="1" dirty="0" smtClean="0">
                <a:solidFill>
                  <a:schemeClr val="bg1"/>
                </a:solidFill>
              </a:rPr>
              <a:t>Opportunistic behavior is still the dominant strategy. However, cooperative behavior can be the </a:t>
            </a:r>
            <a:r>
              <a:rPr lang="en-US" sz="2900" b="1" dirty="0" smtClean="0">
                <a:solidFill>
                  <a:schemeClr val="bg1"/>
                </a:solidFill>
              </a:rPr>
              <a:t>inclined </a:t>
            </a:r>
            <a:r>
              <a:rPr lang="en-US" sz="2900" b="1" dirty="0" smtClean="0">
                <a:solidFill>
                  <a:schemeClr val="bg1"/>
                </a:solidFill>
              </a:rPr>
              <a:t>manner given the appropriate reward-punish system</a:t>
            </a:r>
          </a:p>
          <a:p>
            <a:pPr algn="just"/>
            <a:endParaRPr lang="en-US" sz="3500" b="1" dirty="0" smtClean="0">
              <a:solidFill>
                <a:schemeClr val="bg1"/>
              </a:solidFill>
            </a:endParaRPr>
          </a:p>
          <a:p>
            <a:pPr algn="just"/>
            <a:endParaRPr lang="en-US" sz="2900" b="1" dirty="0" smtClean="0">
              <a:solidFill>
                <a:schemeClr val="bg1"/>
              </a:solidFill>
            </a:endParaRPr>
          </a:p>
          <a:p>
            <a:pPr algn="just"/>
            <a:endParaRPr lang="en-US" sz="3500" b="1" dirty="0">
              <a:solidFill>
                <a:schemeClr val="bg1"/>
              </a:solidFill>
            </a:endParaRPr>
          </a:p>
          <a:p>
            <a:pPr algn="just"/>
            <a:endParaRPr lang="en-US" sz="2000" b="1" dirty="0" smtClean="0">
              <a:solidFill>
                <a:schemeClr val="bg1"/>
              </a:solidFill>
            </a:endParaRPr>
          </a:p>
          <a:p>
            <a:pPr algn="just"/>
            <a:endParaRPr lang="en-US" sz="2000" b="1" dirty="0">
              <a:solidFill>
                <a:schemeClr val="bg1"/>
              </a:solidFill>
            </a:endParaRPr>
          </a:p>
          <a:p>
            <a:pPr algn="just"/>
            <a:endParaRPr lang="en-US" sz="2000" b="1" dirty="0" smtClean="0">
              <a:solidFill>
                <a:schemeClr val="bg1"/>
              </a:solidFill>
            </a:endParaRPr>
          </a:p>
          <a:p>
            <a:pPr algn="just"/>
            <a:endParaRPr lang="en-US" sz="2000" b="1" dirty="0" smtClean="0">
              <a:solidFill>
                <a:schemeClr val="bg1"/>
              </a:solidFill>
            </a:endParaRPr>
          </a:p>
          <a:p>
            <a:pPr algn="just"/>
            <a:r>
              <a:rPr lang="en-US" sz="2000" b="1" dirty="0">
                <a:solidFill>
                  <a:schemeClr val="bg1"/>
                </a:solidFill>
              </a:rPr>
              <a:t> </a:t>
            </a:r>
            <a:r>
              <a:rPr lang="en-US" sz="2000" b="1" dirty="0" smtClean="0">
                <a:solidFill>
                  <a:schemeClr val="bg1"/>
                </a:solidFill>
              </a:rPr>
              <a:t>                       </a:t>
            </a:r>
            <a:r>
              <a:rPr lang="en-US" sz="2000" dirty="0" smtClean="0">
                <a:solidFill>
                  <a:schemeClr val="bg1"/>
                </a:solidFill>
              </a:rPr>
              <a:t>Figure 1: No toll</a:t>
            </a:r>
          </a:p>
          <a:p>
            <a:pPr algn="just"/>
            <a:endParaRPr lang="en-US" sz="2000" b="1" dirty="0">
              <a:solidFill>
                <a:schemeClr val="bg1"/>
              </a:solidFill>
            </a:endParaRPr>
          </a:p>
          <a:p>
            <a:pPr algn="just"/>
            <a:endParaRPr lang="en-US" sz="2000" b="1" dirty="0" smtClean="0">
              <a:solidFill>
                <a:schemeClr val="bg1"/>
              </a:solidFill>
            </a:endParaRPr>
          </a:p>
          <a:p>
            <a:pPr algn="just"/>
            <a:endParaRPr lang="en-US" sz="2000" b="1" dirty="0">
              <a:solidFill>
                <a:schemeClr val="bg1"/>
              </a:solidFill>
            </a:endParaRPr>
          </a:p>
          <a:p>
            <a:pPr algn="just"/>
            <a:endParaRPr lang="en-US" sz="2000" b="1" dirty="0" smtClean="0">
              <a:solidFill>
                <a:schemeClr val="bg1"/>
              </a:solidFill>
            </a:endParaRPr>
          </a:p>
          <a:p>
            <a:pPr algn="just"/>
            <a:endParaRPr lang="en-US" sz="2000" b="1" dirty="0">
              <a:solidFill>
                <a:schemeClr val="bg1"/>
              </a:solidFill>
            </a:endParaRPr>
          </a:p>
          <a:p>
            <a:pPr algn="just"/>
            <a:endParaRPr lang="en-US" sz="2000" b="1" dirty="0" smtClean="0">
              <a:solidFill>
                <a:schemeClr val="bg1"/>
              </a:solidFill>
            </a:endParaRPr>
          </a:p>
          <a:p>
            <a:pPr algn="just"/>
            <a:endParaRPr lang="en-US" sz="2000" b="1" dirty="0">
              <a:solidFill>
                <a:schemeClr val="bg1"/>
              </a:solidFill>
            </a:endParaRPr>
          </a:p>
          <a:p>
            <a:pPr algn="just"/>
            <a:endParaRPr lang="en-US" sz="2000" b="1" dirty="0" smtClean="0">
              <a:solidFill>
                <a:schemeClr val="bg1"/>
              </a:solidFill>
            </a:endParaRPr>
          </a:p>
          <a:p>
            <a:pPr algn="just"/>
            <a:endParaRPr lang="en-US" sz="2000" b="1" dirty="0" smtClean="0">
              <a:solidFill>
                <a:schemeClr val="bg1"/>
              </a:solidFill>
            </a:endParaRPr>
          </a:p>
          <a:p>
            <a:pPr algn="just"/>
            <a:r>
              <a:rPr lang="en-US" sz="2000" dirty="0" smtClean="0">
                <a:solidFill>
                  <a:schemeClr val="bg1"/>
                </a:solidFill>
              </a:rPr>
              <a:t>                       Figure  2: With toll</a:t>
            </a:r>
            <a:endParaRPr lang="en-US" sz="2000" dirty="0">
              <a:solidFill>
                <a:schemeClr val="bg1"/>
              </a:solidFill>
            </a:endParaRPr>
          </a:p>
          <a:p>
            <a:pPr algn="just"/>
            <a:endParaRPr lang="en-US" sz="2900" dirty="0" smtClean="0">
              <a:solidFill>
                <a:schemeClr val="bg1"/>
              </a:solidFill>
            </a:endParaRPr>
          </a:p>
          <a:p>
            <a:pPr algn="just"/>
            <a:r>
              <a:rPr lang="en-US" sz="2900" dirty="0" smtClean="0">
                <a:solidFill>
                  <a:schemeClr val="bg1"/>
                </a:solidFill>
              </a:rPr>
              <a:t>The area under the graphs represents the total amount of contribution given (Figure 1) and the total optimal amount of contribution (Figure 2). As can be seen, not everyone pays the </a:t>
            </a:r>
            <a:r>
              <a:rPr lang="en-US" sz="2900" smtClean="0">
                <a:solidFill>
                  <a:schemeClr val="bg1"/>
                </a:solidFill>
              </a:rPr>
              <a:t>same </a:t>
            </a:r>
            <a:r>
              <a:rPr lang="en-US" sz="2900" smtClean="0">
                <a:solidFill>
                  <a:schemeClr val="bg1"/>
                </a:solidFill>
              </a:rPr>
              <a:t>quantity </a:t>
            </a:r>
            <a:r>
              <a:rPr lang="en-US" sz="2900" dirty="0" smtClean="0">
                <a:solidFill>
                  <a:schemeClr val="bg1"/>
                </a:solidFill>
              </a:rPr>
              <a:t>because individuals tend to follow the opportunistic behavior in order to take advantage of the cooperators and lessen their contribution.</a:t>
            </a:r>
          </a:p>
        </p:txBody>
      </p:sp>
      <p:pic>
        <p:nvPicPr>
          <p:cNvPr id="16" name="Picture 15"/>
          <p:cNvPicPr>
            <a:picLocks noChangeAspect="1"/>
          </p:cNvPicPr>
          <p:nvPr/>
        </p:nvPicPr>
        <p:blipFill>
          <a:blip r:embed="rId3"/>
          <a:stretch>
            <a:fillRect/>
          </a:stretch>
        </p:blipFill>
        <p:spPr>
          <a:xfrm>
            <a:off x="15439615" y="12965634"/>
            <a:ext cx="11506947" cy="2402708"/>
          </a:xfrm>
          <a:prstGeom prst="rect">
            <a:avLst/>
          </a:prstGeom>
        </p:spPr>
      </p:pic>
      <p:pic>
        <p:nvPicPr>
          <p:cNvPr id="17" name="Picture 16"/>
          <p:cNvPicPr>
            <a:picLocks noChangeAspect="1"/>
          </p:cNvPicPr>
          <p:nvPr/>
        </p:nvPicPr>
        <p:blipFill>
          <a:blip r:embed="rId4"/>
          <a:stretch>
            <a:fillRect/>
          </a:stretch>
        </p:blipFill>
        <p:spPr>
          <a:xfrm>
            <a:off x="15439616" y="9978885"/>
            <a:ext cx="11506947" cy="2353366"/>
          </a:xfrm>
          <a:prstGeom prst="rect">
            <a:avLst/>
          </a:prstGeom>
        </p:spPr>
      </p:pic>
      <p:sp>
        <p:nvSpPr>
          <p:cNvPr id="18" name="TextBox 17"/>
          <p:cNvSpPr txBox="1"/>
          <p:nvPr/>
        </p:nvSpPr>
        <p:spPr>
          <a:xfrm>
            <a:off x="14015718" y="18762038"/>
            <a:ext cx="14354744" cy="12372618"/>
          </a:xfrm>
          <a:prstGeom prst="rect">
            <a:avLst/>
          </a:prstGeom>
          <a:solidFill>
            <a:schemeClr val="tx1"/>
          </a:solidFill>
        </p:spPr>
        <p:txBody>
          <a:bodyPr wrap="square" rtlCol="0">
            <a:spAutoFit/>
          </a:bodyPr>
          <a:lstStyle/>
          <a:p>
            <a:r>
              <a:rPr lang="en-US" sz="3500" b="1" dirty="0" smtClean="0">
                <a:solidFill>
                  <a:schemeClr val="bg1"/>
                </a:solidFill>
              </a:rPr>
              <a:t>Hypothesis 2: </a:t>
            </a:r>
            <a:r>
              <a:rPr lang="en-US" sz="2900" b="1" dirty="0" smtClean="0">
                <a:solidFill>
                  <a:schemeClr val="bg1"/>
                </a:solidFill>
              </a:rPr>
              <a:t>The period it takes to reach a goal mainly depends on the composition of the community</a:t>
            </a:r>
          </a:p>
          <a:p>
            <a:endParaRPr lang="en-US" sz="3500" b="1" dirty="0" smtClean="0">
              <a:solidFill>
                <a:schemeClr val="bg1"/>
              </a:solidFill>
            </a:endParaRPr>
          </a:p>
          <a:p>
            <a:endParaRPr lang="en-US" sz="2900" b="1" dirty="0" smtClean="0">
              <a:solidFill>
                <a:schemeClr val="bg1"/>
              </a:solidFill>
            </a:endParaRPr>
          </a:p>
          <a:p>
            <a:endParaRPr lang="en-US" sz="3500" b="1" dirty="0">
              <a:solidFill>
                <a:schemeClr val="bg1"/>
              </a:solidFill>
            </a:endParaRPr>
          </a:p>
          <a:p>
            <a:endParaRPr lang="en-US" sz="3500" b="1" dirty="0" smtClean="0">
              <a:solidFill>
                <a:schemeClr val="bg1"/>
              </a:solidFill>
            </a:endParaRPr>
          </a:p>
          <a:p>
            <a:endParaRPr lang="en-US" sz="3500" b="1" dirty="0" smtClean="0">
              <a:solidFill>
                <a:schemeClr val="bg1"/>
              </a:solidFill>
            </a:endParaRPr>
          </a:p>
          <a:p>
            <a:r>
              <a:rPr lang="en-US" sz="2000" dirty="0" smtClean="0">
                <a:solidFill>
                  <a:schemeClr val="bg1"/>
                </a:solidFill>
              </a:rPr>
              <a:t>                       Figure 3: 80 cooperators, 10 free-riders, 10 neutral. Time = 40 ticks</a:t>
            </a:r>
          </a:p>
          <a:p>
            <a:endParaRPr lang="en-US" sz="2000" dirty="0" smtClean="0">
              <a:solidFill>
                <a:schemeClr val="bg1"/>
              </a:solidFill>
            </a:endParaRPr>
          </a:p>
          <a:p>
            <a:endParaRPr lang="en-US" sz="2000" b="1" dirty="0" smtClean="0">
              <a:solidFill>
                <a:schemeClr val="bg1"/>
              </a:solidFill>
            </a:endParaRPr>
          </a:p>
          <a:p>
            <a:endParaRPr lang="en-US" sz="2000" b="1" dirty="0">
              <a:solidFill>
                <a:schemeClr val="bg1"/>
              </a:solidFill>
            </a:endParaRPr>
          </a:p>
          <a:p>
            <a:endParaRPr lang="en-US" sz="2000" b="1" dirty="0" smtClean="0">
              <a:solidFill>
                <a:schemeClr val="bg1"/>
              </a:solidFill>
            </a:endParaRPr>
          </a:p>
          <a:p>
            <a:endParaRPr lang="en-US" sz="2000" b="1" dirty="0">
              <a:solidFill>
                <a:schemeClr val="bg1"/>
              </a:solidFill>
            </a:endParaRPr>
          </a:p>
          <a:p>
            <a:endParaRPr lang="en-US" sz="2000" b="1" dirty="0">
              <a:solidFill>
                <a:schemeClr val="bg1"/>
              </a:solidFill>
            </a:endParaRPr>
          </a:p>
          <a:p>
            <a:endParaRPr lang="en-US" sz="2000" b="1" dirty="0">
              <a:solidFill>
                <a:schemeClr val="bg1"/>
              </a:solidFill>
            </a:endParaRPr>
          </a:p>
          <a:p>
            <a:endParaRPr lang="en-US" sz="2000" b="1" dirty="0" smtClean="0">
              <a:solidFill>
                <a:schemeClr val="bg1"/>
              </a:solidFill>
            </a:endParaRPr>
          </a:p>
          <a:p>
            <a:endParaRPr lang="en-US" sz="2000" b="1" dirty="0">
              <a:solidFill>
                <a:schemeClr val="bg1"/>
              </a:solidFill>
            </a:endParaRPr>
          </a:p>
          <a:p>
            <a:r>
              <a:rPr lang="en-US" sz="2000" dirty="0" smtClean="0">
                <a:solidFill>
                  <a:schemeClr val="bg1"/>
                </a:solidFill>
              </a:rPr>
              <a:t>                       Figure  4: 10 cooperators, 80 free-riders, 10 neutral. Time = 108 ticks</a:t>
            </a: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r>
              <a:rPr lang="en-US" sz="2000" dirty="0" smtClean="0">
                <a:solidFill>
                  <a:schemeClr val="bg1"/>
                </a:solidFill>
              </a:rPr>
              <a:t>                       Figure 5: 10 cooperators, 10 free-riders, 80 neutral. Time = 73 ticks</a:t>
            </a:r>
          </a:p>
          <a:p>
            <a:endParaRPr lang="en-US" sz="2900" dirty="0">
              <a:solidFill>
                <a:schemeClr val="bg1"/>
              </a:solidFill>
            </a:endParaRPr>
          </a:p>
          <a:p>
            <a:r>
              <a:rPr lang="en-US" sz="2900" dirty="0" smtClean="0">
                <a:solidFill>
                  <a:schemeClr val="bg1"/>
                </a:solidFill>
              </a:rPr>
              <a:t>As can be seen, the amount each individual is willing to give reflects their natural behavior. When there are more cooperators in the community, the time it takes to reach their objective is fastest compared to when there are more neutral or free-riders in the community.</a:t>
            </a:r>
          </a:p>
          <a:p>
            <a:endParaRPr lang="en-US" sz="2900" dirty="0" smtClean="0">
              <a:solidFill>
                <a:schemeClr val="bg1"/>
              </a:solidFill>
            </a:endParaRPr>
          </a:p>
        </p:txBody>
      </p:sp>
      <p:pic>
        <p:nvPicPr>
          <p:cNvPr id="19" name="Picture 18"/>
          <p:cNvPicPr>
            <a:picLocks noChangeAspect="1"/>
          </p:cNvPicPr>
          <p:nvPr/>
        </p:nvPicPr>
        <p:blipFill>
          <a:blip r:embed="rId5"/>
          <a:stretch>
            <a:fillRect/>
          </a:stretch>
        </p:blipFill>
        <p:spPr>
          <a:xfrm>
            <a:off x="15439614" y="19925451"/>
            <a:ext cx="11506947" cy="2353366"/>
          </a:xfrm>
          <a:prstGeom prst="rect">
            <a:avLst/>
          </a:prstGeom>
        </p:spPr>
      </p:pic>
      <p:pic>
        <p:nvPicPr>
          <p:cNvPr id="20" name="Picture 19"/>
          <p:cNvPicPr>
            <a:picLocks noChangeAspect="1"/>
          </p:cNvPicPr>
          <p:nvPr/>
        </p:nvPicPr>
        <p:blipFill>
          <a:blip r:embed="rId6"/>
          <a:stretch>
            <a:fillRect/>
          </a:stretch>
        </p:blipFill>
        <p:spPr>
          <a:xfrm>
            <a:off x="15391152" y="22982761"/>
            <a:ext cx="11506947" cy="2350417"/>
          </a:xfrm>
          <a:prstGeom prst="rect">
            <a:avLst/>
          </a:prstGeom>
        </p:spPr>
      </p:pic>
      <p:pic>
        <p:nvPicPr>
          <p:cNvPr id="21" name="Picture 20"/>
          <p:cNvPicPr>
            <a:picLocks noChangeAspect="1"/>
          </p:cNvPicPr>
          <p:nvPr/>
        </p:nvPicPr>
        <p:blipFill>
          <a:blip r:embed="rId7"/>
          <a:stretch>
            <a:fillRect/>
          </a:stretch>
        </p:blipFill>
        <p:spPr>
          <a:xfrm>
            <a:off x="15391152" y="26037122"/>
            <a:ext cx="11506947" cy="2367804"/>
          </a:xfrm>
          <a:prstGeom prst="rect">
            <a:avLst/>
          </a:prstGeom>
        </p:spPr>
      </p:pic>
      <p:sp>
        <p:nvSpPr>
          <p:cNvPr id="22" name="TextBox 21"/>
          <p:cNvSpPr txBox="1"/>
          <p:nvPr/>
        </p:nvSpPr>
        <p:spPr>
          <a:xfrm>
            <a:off x="28625125" y="8109580"/>
            <a:ext cx="14314960" cy="11033790"/>
          </a:xfrm>
          <a:prstGeom prst="rect">
            <a:avLst/>
          </a:prstGeom>
          <a:solidFill>
            <a:schemeClr val="tx1"/>
          </a:solidFill>
        </p:spPr>
        <p:txBody>
          <a:bodyPr wrap="square" rtlCol="0">
            <a:spAutoFit/>
          </a:bodyPr>
          <a:lstStyle/>
          <a:p>
            <a:r>
              <a:rPr lang="en-US" sz="3500" b="1" dirty="0" smtClean="0">
                <a:solidFill>
                  <a:schemeClr val="bg1"/>
                </a:solidFill>
              </a:rPr>
              <a:t>Hypothesis 3: </a:t>
            </a:r>
            <a:r>
              <a:rPr lang="en-US" sz="2900" b="1" dirty="0" smtClean="0">
                <a:solidFill>
                  <a:schemeClr val="bg1"/>
                </a:solidFill>
              </a:rPr>
              <a:t>The Social Loafing Effect extends the time it takes to reach the objective</a:t>
            </a:r>
          </a:p>
          <a:p>
            <a:endParaRPr lang="en-US" sz="3500" b="1" dirty="0" smtClean="0">
              <a:solidFill>
                <a:schemeClr val="bg1"/>
              </a:solidFill>
            </a:endParaRPr>
          </a:p>
          <a:p>
            <a:endParaRPr lang="en-US" sz="2900" b="1" dirty="0" smtClean="0">
              <a:solidFill>
                <a:schemeClr val="bg1"/>
              </a:solidFill>
            </a:endParaRPr>
          </a:p>
          <a:p>
            <a:endParaRPr lang="en-US" sz="3500" b="1" dirty="0">
              <a:solidFill>
                <a:schemeClr val="bg1"/>
              </a:solidFill>
            </a:endParaRPr>
          </a:p>
          <a:p>
            <a:endParaRPr lang="en-US" sz="3500" b="1" dirty="0" smtClean="0">
              <a:solidFill>
                <a:schemeClr val="bg1"/>
              </a:solidFill>
            </a:endParaRPr>
          </a:p>
          <a:p>
            <a:endParaRPr lang="en-US" sz="3500" b="1" dirty="0" smtClean="0">
              <a:solidFill>
                <a:schemeClr val="bg1"/>
              </a:solidFill>
            </a:endParaRPr>
          </a:p>
          <a:p>
            <a:r>
              <a:rPr lang="en-US" sz="2000" dirty="0" smtClean="0">
                <a:solidFill>
                  <a:schemeClr val="bg1"/>
                </a:solidFill>
              </a:rPr>
              <a:t>                       Figure 6: 80 cooperators, 10 free-riders, 10 neutral. Time = 75 ticks</a:t>
            </a:r>
          </a:p>
          <a:p>
            <a:endParaRPr lang="en-US" sz="2000" dirty="0" smtClean="0">
              <a:solidFill>
                <a:schemeClr val="bg1"/>
              </a:solidFill>
            </a:endParaRPr>
          </a:p>
          <a:p>
            <a:endParaRPr lang="en-US" sz="2000" b="1" dirty="0" smtClean="0">
              <a:solidFill>
                <a:schemeClr val="bg1"/>
              </a:solidFill>
            </a:endParaRPr>
          </a:p>
          <a:p>
            <a:endParaRPr lang="en-US" sz="2000" b="1" dirty="0">
              <a:solidFill>
                <a:schemeClr val="bg1"/>
              </a:solidFill>
            </a:endParaRPr>
          </a:p>
          <a:p>
            <a:endParaRPr lang="en-US" sz="2000" b="1" dirty="0" smtClean="0">
              <a:solidFill>
                <a:schemeClr val="bg1"/>
              </a:solidFill>
            </a:endParaRPr>
          </a:p>
          <a:p>
            <a:endParaRPr lang="en-US" sz="2000" b="1" dirty="0">
              <a:solidFill>
                <a:schemeClr val="bg1"/>
              </a:solidFill>
            </a:endParaRPr>
          </a:p>
          <a:p>
            <a:endParaRPr lang="en-US" sz="2000" b="1" dirty="0">
              <a:solidFill>
                <a:schemeClr val="bg1"/>
              </a:solidFill>
            </a:endParaRPr>
          </a:p>
          <a:p>
            <a:endParaRPr lang="en-US" sz="2000" b="1" dirty="0">
              <a:solidFill>
                <a:schemeClr val="bg1"/>
              </a:solidFill>
            </a:endParaRPr>
          </a:p>
          <a:p>
            <a:endParaRPr lang="en-US" sz="2000" b="1" dirty="0" smtClean="0">
              <a:solidFill>
                <a:schemeClr val="bg1"/>
              </a:solidFill>
            </a:endParaRPr>
          </a:p>
          <a:p>
            <a:endParaRPr lang="en-US" sz="2000" b="1" dirty="0">
              <a:solidFill>
                <a:schemeClr val="bg1"/>
              </a:solidFill>
            </a:endParaRPr>
          </a:p>
          <a:p>
            <a:r>
              <a:rPr lang="en-US" sz="2000" dirty="0" smtClean="0">
                <a:solidFill>
                  <a:schemeClr val="bg1"/>
                </a:solidFill>
              </a:rPr>
              <a:t>                       Figure  7: 10 cooperators, 80 free-riders, 10 neutral. Time = 162 ticks</a:t>
            </a: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r>
              <a:rPr lang="en-US" sz="2000" dirty="0" smtClean="0">
                <a:solidFill>
                  <a:schemeClr val="bg1"/>
                </a:solidFill>
              </a:rPr>
              <a:t>                       Figure 8: 10 cooperators, 10 free-riders, 80 neutral. Time = 121 ticks</a:t>
            </a:r>
            <a:endParaRPr lang="en-US" sz="2900" dirty="0">
              <a:solidFill>
                <a:schemeClr val="bg1"/>
              </a:solidFill>
            </a:endParaRPr>
          </a:p>
          <a:p>
            <a:endParaRPr lang="en-US" sz="2900" dirty="0" smtClean="0">
              <a:solidFill>
                <a:schemeClr val="bg1"/>
              </a:solidFill>
            </a:endParaRPr>
          </a:p>
          <a:p>
            <a:pPr algn="just"/>
            <a:r>
              <a:rPr lang="en-US" sz="2900" dirty="0" smtClean="0">
                <a:solidFill>
                  <a:schemeClr val="bg1"/>
                </a:solidFill>
              </a:rPr>
              <a:t>Based on the graphs, each agent contributed less than when there is no social loafing effect. In addition, the time it takes to fund public goods took longer.</a:t>
            </a:r>
          </a:p>
        </p:txBody>
      </p:sp>
      <p:pic>
        <p:nvPicPr>
          <p:cNvPr id="23" name="Picture 22"/>
          <p:cNvPicPr>
            <a:picLocks noChangeAspect="1"/>
          </p:cNvPicPr>
          <p:nvPr/>
        </p:nvPicPr>
        <p:blipFill>
          <a:blip r:embed="rId8"/>
          <a:stretch>
            <a:fillRect/>
          </a:stretch>
        </p:blipFill>
        <p:spPr>
          <a:xfrm>
            <a:off x="1244662" y="12815048"/>
            <a:ext cx="12119898" cy="10455546"/>
          </a:xfrm>
          <a:prstGeom prst="rect">
            <a:avLst/>
          </a:prstGeom>
        </p:spPr>
      </p:pic>
      <p:pic>
        <p:nvPicPr>
          <p:cNvPr id="26" name="Picture 25"/>
          <p:cNvPicPr>
            <a:picLocks noChangeAspect="1"/>
          </p:cNvPicPr>
          <p:nvPr/>
        </p:nvPicPr>
        <p:blipFill>
          <a:blip r:embed="rId9"/>
          <a:stretch>
            <a:fillRect/>
          </a:stretch>
        </p:blipFill>
        <p:spPr>
          <a:xfrm>
            <a:off x="29965367" y="8969003"/>
            <a:ext cx="11291485" cy="2309300"/>
          </a:xfrm>
          <a:prstGeom prst="rect">
            <a:avLst/>
          </a:prstGeom>
        </p:spPr>
      </p:pic>
      <p:pic>
        <p:nvPicPr>
          <p:cNvPr id="27" name="Picture 26"/>
          <p:cNvPicPr>
            <a:picLocks noChangeAspect="1"/>
          </p:cNvPicPr>
          <p:nvPr/>
        </p:nvPicPr>
        <p:blipFill>
          <a:blip r:embed="rId10"/>
          <a:stretch>
            <a:fillRect/>
          </a:stretch>
        </p:blipFill>
        <p:spPr>
          <a:xfrm>
            <a:off x="29965367" y="12045158"/>
            <a:ext cx="11291485" cy="2280965"/>
          </a:xfrm>
          <a:prstGeom prst="rect">
            <a:avLst/>
          </a:prstGeom>
        </p:spPr>
      </p:pic>
      <p:pic>
        <p:nvPicPr>
          <p:cNvPr id="28" name="Picture 27"/>
          <p:cNvPicPr>
            <a:picLocks noChangeAspect="1"/>
          </p:cNvPicPr>
          <p:nvPr/>
        </p:nvPicPr>
        <p:blipFill>
          <a:blip r:embed="rId11"/>
          <a:stretch>
            <a:fillRect/>
          </a:stretch>
        </p:blipFill>
        <p:spPr>
          <a:xfrm>
            <a:off x="29965367" y="15018356"/>
            <a:ext cx="11291485" cy="2348855"/>
          </a:xfrm>
          <a:prstGeom prst="rect">
            <a:avLst/>
          </a:prstGeom>
        </p:spPr>
      </p:pic>
      <p:sp>
        <p:nvSpPr>
          <p:cNvPr id="29" name="TextBox 28"/>
          <p:cNvSpPr txBox="1"/>
          <p:nvPr/>
        </p:nvSpPr>
        <p:spPr>
          <a:xfrm>
            <a:off x="28625125" y="19377598"/>
            <a:ext cx="14314960" cy="11480066"/>
          </a:xfrm>
          <a:prstGeom prst="rect">
            <a:avLst/>
          </a:prstGeom>
          <a:solidFill>
            <a:schemeClr val="tx1"/>
          </a:solidFill>
        </p:spPr>
        <p:txBody>
          <a:bodyPr wrap="square" rtlCol="0">
            <a:spAutoFit/>
          </a:bodyPr>
          <a:lstStyle/>
          <a:p>
            <a:r>
              <a:rPr lang="en-US" sz="3500" b="1" dirty="0" smtClean="0">
                <a:solidFill>
                  <a:schemeClr val="bg1"/>
                </a:solidFill>
              </a:rPr>
              <a:t>Hypothesis 4: </a:t>
            </a:r>
            <a:r>
              <a:rPr lang="en-US" sz="2900" b="1" dirty="0" smtClean="0">
                <a:solidFill>
                  <a:schemeClr val="bg1"/>
                </a:solidFill>
              </a:rPr>
              <a:t>Conformity and imitation alters individual’s natural behavior</a:t>
            </a:r>
          </a:p>
          <a:p>
            <a:endParaRPr lang="en-US" sz="3500" b="1" dirty="0" smtClean="0">
              <a:solidFill>
                <a:schemeClr val="bg1"/>
              </a:solidFill>
            </a:endParaRPr>
          </a:p>
          <a:p>
            <a:endParaRPr lang="en-US" sz="2900" b="1" dirty="0" smtClean="0">
              <a:solidFill>
                <a:schemeClr val="bg1"/>
              </a:solidFill>
            </a:endParaRPr>
          </a:p>
          <a:p>
            <a:endParaRPr lang="en-US" sz="3500" b="1" dirty="0">
              <a:solidFill>
                <a:schemeClr val="bg1"/>
              </a:solidFill>
            </a:endParaRPr>
          </a:p>
          <a:p>
            <a:endParaRPr lang="en-US" sz="3500" b="1" dirty="0" smtClean="0">
              <a:solidFill>
                <a:schemeClr val="bg1"/>
              </a:solidFill>
            </a:endParaRPr>
          </a:p>
          <a:p>
            <a:endParaRPr lang="en-US" sz="3500" b="1" dirty="0" smtClean="0">
              <a:solidFill>
                <a:schemeClr val="bg1"/>
              </a:solidFill>
            </a:endParaRPr>
          </a:p>
          <a:p>
            <a:r>
              <a:rPr lang="en-US" sz="2000" dirty="0" smtClean="0">
                <a:solidFill>
                  <a:schemeClr val="bg1"/>
                </a:solidFill>
              </a:rPr>
              <a:t>                       Figure 9: 80 cooperators, 10 free-riders, 10 neutral. Time = 17 ticks</a:t>
            </a:r>
          </a:p>
          <a:p>
            <a:endParaRPr lang="en-US" sz="2000" dirty="0" smtClean="0">
              <a:solidFill>
                <a:schemeClr val="bg1"/>
              </a:solidFill>
            </a:endParaRPr>
          </a:p>
          <a:p>
            <a:endParaRPr lang="en-US" sz="2000" b="1" dirty="0" smtClean="0">
              <a:solidFill>
                <a:schemeClr val="bg1"/>
              </a:solidFill>
            </a:endParaRPr>
          </a:p>
          <a:p>
            <a:endParaRPr lang="en-US" sz="2000" b="1" dirty="0">
              <a:solidFill>
                <a:schemeClr val="bg1"/>
              </a:solidFill>
            </a:endParaRPr>
          </a:p>
          <a:p>
            <a:endParaRPr lang="en-US" sz="2000" b="1" dirty="0" smtClean="0">
              <a:solidFill>
                <a:schemeClr val="bg1"/>
              </a:solidFill>
            </a:endParaRPr>
          </a:p>
          <a:p>
            <a:endParaRPr lang="en-US" sz="2000" b="1" dirty="0">
              <a:solidFill>
                <a:schemeClr val="bg1"/>
              </a:solidFill>
            </a:endParaRPr>
          </a:p>
          <a:p>
            <a:endParaRPr lang="en-US" sz="2000" b="1" dirty="0">
              <a:solidFill>
                <a:schemeClr val="bg1"/>
              </a:solidFill>
            </a:endParaRPr>
          </a:p>
          <a:p>
            <a:endParaRPr lang="en-US" sz="2000" b="1" dirty="0">
              <a:solidFill>
                <a:schemeClr val="bg1"/>
              </a:solidFill>
            </a:endParaRPr>
          </a:p>
          <a:p>
            <a:endParaRPr lang="en-US" sz="2000" b="1" dirty="0" smtClean="0">
              <a:solidFill>
                <a:schemeClr val="bg1"/>
              </a:solidFill>
            </a:endParaRPr>
          </a:p>
          <a:p>
            <a:endParaRPr lang="en-US" sz="2000" b="1" dirty="0">
              <a:solidFill>
                <a:schemeClr val="bg1"/>
              </a:solidFill>
            </a:endParaRPr>
          </a:p>
          <a:p>
            <a:r>
              <a:rPr lang="en-US" sz="2000" dirty="0" smtClean="0">
                <a:solidFill>
                  <a:schemeClr val="bg1"/>
                </a:solidFill>
              </a:rPr>
              <a:t>                       Figure  10: 10 cooperators, 80 free-riders, 10 neutral. Time = 111 ticks</a:t>
            </a: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endParaRPr lang="en-US" sz="2000" dirty="0" smtClean="0">
              <a:solidFill>
                <a:schemeClr val="bg1"/>
              </a:solidFill>
            </a:endParaRPr>
          </a:p>
          <a:p>
            <a:endParaRPr lang="en-US" sz="2000" dirty="0">
              <a:solidFill>
                <a:schemeClr val="bg1"/>
              </a:solidFill>
            </a:endParaRPr>
          </a:p>
          <a:p>
            <a:r>
              <a:rPr lang="en-US" sz="2000" dirty="0" smtClean="0">
                <a:solidFill>
                  <a:schemeClr val="bg1"/>
                </a:solidFill>
              </a:rPr>
              <a:t>                       Figure 11: 10 cooperators, 10 free-riders, 80 neutral. Time = 77 ticks</a:t>
            </a:r>
            <a:endParaRPr lang="en-US" sz="2900" dirty="0">
              <a:solidFill>
                <a:schemeClr val="bg1"/>
              </a:solidFill>
            </a:endParaRPr>
          </a:p>
          <a:p>
            <a:endParaRPr lang="en-US" sz="2900" dirty="0" smtClean="0">
              <a:solidFill>
                <a:schemeClr val="bg1"/>
              </a:solidFill>
            </a:endParaRPr>
          </a:p>
          <a:p>
            <a:pPr algn="just"/>
            <a:r>
              <a:rPr lang="en-US" sz="2900" dirty="0" smtClean="0">
                <a:solidFill>
                  <a:schemeClr val="bg1"/>
                </a:solidFill>
              </a:rPr>
              <a:t>When individuals tend to copy other group’s actions due to their sheer number, the result shows an increase in the size of the copied group. However, this condition is only met when knowledge and communication is not perfect among individuals. </a:t>
            </a:r>
          </a:p>
        </p:txBody>
      </p:sp>
      <p:pic>
        <p:nvPicPr>
          <p:cNvPr id="30" name="Picture 29"/>
          <p:cNvPicPr>
            <a:picLocks noChangeAspect="1"/>
          </p:cNvPicPr>
          <p:nvPr/>
        </p:nvPicPr>
        <p:blipFill>
          <a:blip r:embed="rId12"/>
          <a:stretch>
            <a:fillRect/>
          </a:stretch>
        </p:blipFill>
        <p:spPr>
          <a:xfrm>
            <a:off x="29965366" y="20216053"/>
            <a:ext cx="11291485" cy="2306406"/>
          </a:xfrm>
          <a:prstGeom prst="rect">
            <a:avLst/>
          </a:prstGeom>
        </p:spPr>
      </p:pic>
      <p:pic>
        <p:nvPicPr>
          <p:cNvPr id="31" name="Picture 30"/>
          <p:cNvPicPr>
            <a:picLocks noChangeAspect="1"/>
          </p:cNvPicPr>
          <p:nvPr/>
        </p:nvPicPr>
        <p:blipFill>
          <a:blip r:embed="rId13"/>
          <a:stretch>
            <a:fillRect/>
          </a:stretch>
        </p:blipFill>
        <p:spPr>
          <a:xfrm>
            <a:off x="29965366" y="23217396"/>
            <a:ext cx="11291485" cy="2315110"/>
          </a:xfrm>
          <a:prstGeom prst="rect">
            <a:avLst/>
          </a:prstGeom>
        </p:spPr>
      </p:pic>
      <p:pic>
        <p:nvPicPr>
          <p:cNvPr id="32" name="Picture 31"/>
          <p:cNvPicPr>
            <a:picLocks noChangeAspect="1"/>
          </p:cNvPicPr>
          <p:nvPr/>
        </p:nvPicPr>
        <p:blipFill>
          <a:blip r:embed="rId14"/>
          <a:stretch>
            <a:fillRect/>
          </a:stretch>
        </p:blipFill>
        <p:spPr>
          <a:xfrm>
            <a:off x="29965366" y="26306193"/>
            <a:ext cx="11291485" cy="2263958"/>
          </a:xfrm>
          <a:prstGeom prst="rect">
            <a:avLst/>
          </a:prstGeom>
        </p:spPr>
      </p:pic>
      <p:sp>
        <p:nvSpPr>
          <p:cNvPr id="33" name="Content Placeholder 4"/>
          <p:cNvSpPr txBox="1">
            <a:spLocks/>
          </p:cNvSpPr>
          <p:nvPr/>
        </p:nvSpPr>
        <p:spPr>
          <a:xfrm>
            <a:off x="14015717" y="31362750"/>
            <a:ext cx="28924367" cy="3302116"/>
          </a:xfrm>
          <a:prstGeom prst="rect">
            <a:avLst/>
          </a:prstGeom>
          <a:solidFill>
            <a:schemeClr val="tx1"/>
          </a:solidFill>
        </p:spPr>
        <p:txBody>
          <a:bodyPr vert="horz" lIns="329184" tIns="164592" rIns="329184" bIns="164592"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500" b="1" dirty="0" smtClean="0">
                <a:solidFill>
                  <a:schemeClr val="bg1"/>
                </a:solidFill>
              </a:rPr>
              <a:t>Hypothesis 5: </a:t>
            </a:r>
            <a:r>
              <a:rPr lang="en-US" sz="2900" b="1" dirty="0" smtClean="0">
                <a:solidFill>
                  <a:schemeClr val="bg1"/>
                </a:solidFill>
              </a:rPr>
              <a:t>The Bystander Effect causes everyone to not contribute at all </a:t>
            </a:r>
          </a:p>
          <a:p>
            <a:pPr marL="0" indent="0">
              <a:buNone/>
            </a:pPr>
            <a:r>
              <a:rPr lang="en-US" sz="3500" b="1" dirty="0">
                <a:solidFill>
                  <a:schemeClr val="bg1"/>
                </a:solidFill>
              </a:rPr>
              <a:t>	</a:t>
            </a:r>
            <a:r>
              <a:rPr lang="en-US" sz="3500" b="1" dirty="0" smtClean="0">
                <a:solidFill>
                  <a:schemeClr val="bg1"/>
                </a:solidFill>
              </a:rPr>
              <a:t>													</a:t>
            </a:r>
          </a:p>
          <a:p>
            <a:pPr marL="0" indent="0">
              <a:buNone/>
            </a:pPr>
            <a:endParaRPr lang="en-US" sz="3500" b="1" dirty="0">
              <a:solidFill>
                <a:schemeClr val="bg1"/>
              </a:solidFill>
            </a:endParaRPr>
          </a:p>
        </p:txBody>
      </p:sp>
      <p:pic>
        <p:nvPicPr>
          <p:cNvPr id="34" name="Picture 33"/>
          <p:cNvPicPr>
            <a:picLocks noChangeAspect="1"/>
          </p:cNvPicPr>
          <p:nvPr/>
        </p:nvPicPr>
        <p:blipFill>
          <a:blip r:embed="rId15"/>
          <a:stretch>
            <a:fillRect/>
          </a:stretch>
        </p:blipFill>
        <p:spPr>
          <a:xfrm>
            <a:off x="14498427" y="32059667"/>
            <a:ext cx="12169355" cy="2504109"/>
          </a:xfrm>
          <a:prstGeom prst="rect">
            <a:avLst/>
          </a:prstGeom>
        </p:spPr>
      </p:pic>
      <p:sp>
        <p:nvSpPr>
          <p:cNvPr id="35" name="TextBox 34"/>
          <p:cNvSpPr txBox="1"/>
          <p:nvPr/>
        </p:nvSpPr>
        <p:spPr>
          <a:xfrm>
            <a:off x="26898099" y="32650003"/>
            <a:ext cx="2049879" cy="1323439"/>
          </a:xfrm>
          <a:prstGeom prst="rect">
            <a:avLst/>
          </a:prstGeom>
          <a:noFill/>
        </p:spPr>
        <p:txBody>
          <a:bodyPr wrap="square" rtlCol="0">
            <a:spAutoFit/>
          </a:bodyPr>
          <a:lstStyle/>
          <a:p>
            <a:r>
              <a:rPr lang="en-US" sz="2000" dirty="0" smtClean="0">
                <a:solidFill>
                  <a:schemeClr val="bg1"/>
                </a:solidFill>
              </a:rPr>
              <a:t>Figure 12:</a:t>
            </a:r>
          </a:p>
          <a:p>
            <a:r>
              <a:rPr lang="en-US" sz="2000" dirty="0" smtClean="0">
                <a:solidFill>
                  <a:schemeClr val="bg1"/>
                </a:solidFill>
              </a:rPr>
              <a:t> 80 cooperators, 50 free-riders, </a:t>
            </a:r>
          </a:p>
          <a:p>
            <a:r>
              <a:rPr lang="en-US" sz="2000" dirty="0" smtClean="0">
                <a:solidFill>
                  <a:schemeClr val="bg1"/>
                </a:solidFill>
              </a:rPr>
              <a:t>50 neutral</a:t>
            </a:r>
            <a:endParaRPr lang="en-US" sz="2000" dirty="0">
              <a:solidFill>
                <a:schemeClr val="bg1"/>
              </a:solidFill>
            </a:endParaRPr>
          </a:p>
        </p:txBody>
      </p:sp>
      <p:sp>
        <p:nvSpPr>
          <p:cNvPr id="36" name="TextBox 35"/>
          <p:cNvSpPr txBox="1"/>
          <p:nvPr/>
        </p:nvSpPr>
        <p:spPr>
          <a:xfrm>
            <a:off x="29612726" y="32539601"/>
            <a:ext cx="13365288" cy="1431161"/>
          </a:xfrm>
          <a:prstGeom prst="rect">
            <a:avLst/>
          </a:prstGeom>
          <a:noFill/>
        </p:spPr>
        <p:txBody>
          <a:bodyPr wrap="square" rtlCol="0">
            <a:spAutoFit/>
          </a:bodyPr>
          <a:lstStyle/>
          <a:p>
            <a:r>
              <a:rPr lang="en-US" sz="2900" dirty="0" smtClean="0">
                <a:solidFill>
                  <a:schemeClr val="bg1"/>
                </a:solidFill>
              </a:rPr>
              <a:t>At a certain level of population (threshold) and when there is minimum communication among individuals, each and every one would start to assume that somebody will contribute while they can just sit and wait. As a result, there are no payments received.</a:t>
            </a:r>
            <a:endParaRPr lang="en-US" sz="2900" dirty="0">
              <a:solidFill>
                <a:schemeClr val="bg1"/>
              </a:solidFill>
            </a:endParaRPr>
          </a:p>
        </p:txBody>
      </p:sp>
      <p:sp>
        <p:nvSpPr>
          <p:cNvPr id="40" name="TextBox 39"/>
          <p:cNvSpPr txBox="1"/>
          <p:nvPr/>
        </p:nvSpPr>
        <p:spPr>
          <a:xfrm>
            <a:off x="30899270" y="35258015"/>
            <a:ext cx="12040814" cy="2015936"/>
          </a:xfrm>
          <a:prstGeom prst="rect">
            <a:avLst/>
          </a:prstGeom>
          <a:solidFill>
            <a:schemeClr val="tx1"/>
          </a:solidFill>
        </p:spPr>
        <p:txBody>
          <a:bodyPr wrap="square" rtlCol="0">
            <a:spAutoFit/>
          </a:bodyPr>
          <a:lstStyle/>
          <a:p>
            <a:pPr defTabSz="914400" eaLnBrk="0" fontAlgn="base" hangingPunct="0">
              <a:spcBef>
                <a:spcPct val="0"/>
              </a:spcBef>
              <a:spcAft>
                <a:spcPct val="0"/>
              </a:spcAft>
            </a:pPr>
            <a:r>
              <a:rPr lang="en-US" sz="3500" b="1" dirty="0" smtClean="0">
                <a:solidFill>
                  <a:schemeClr val="bg1"/>
                </a:solidFill>
              </a:rPr>
              <a:t>References</a:t>
            </a:r>
            <a:endParaRPr kumimoji="0" lang="en-US" altLang="en-US" sz="1500" b="0" i="0"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endParaRPr>
          </a:p>
          <a:p>
            <a:pPr lvl="0" defTabSz="914400" eaLnBrk="0" fontAlgn="base" hangingPunct="0">
              <a:spcBef>
                <a:spcPct val="0"/>
              </a:spcBef>
              <a:spcAft>
                <a:spcPct val="0"/>
              </a:spcAft>
            </a:pPr>
            <a:r>
              <a:rPr kumimoji="0" lang="en-US" altLang="en-US" sz="1500" b="0" i="0"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Buss, D. M. (1995). Evolutionary Psychology: A New Paradigm for Psychological Science. </a:t>
            </a:r>
            <a:r>
              <a:rPr kumimoji="0" lang="en-US" altLang="en-US" sz="1500" b="0" i="1"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Psychological Inquiry, Vol. 6, No. 1</a:t>
            </a:r>
            <a:r>
              <a:rPr kumimoji="0" lang="en-US" altLang="en-US" sz="1500" b="0" i="0"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 pp. 1-30.</a:t>
            </a:r>
            <a:endParaRPr kumimoji="0" lang="en-US" altLang="en-US" sz="1500" b="0" i="0" u="none" strike="noStrike" cap="none" normalizeH="0" baseline="0" dirty="0" smtClean="0">
              <a:ln>
                <a:noFill/>
              </a:ln>
              <a:solidFill>
                <a:schemeClr val="bg1"/>
              </a:solidFill>
              <a:effectLst/>
              <a:latin typeface="Calibri (Body)"/>
            </a:endParaRPr>
          </a:p>
          <a:p>
            <a:pPr lvl="0" defTabSz="914400" eaLnBrk="0" fontAlgn="base" hangingPunct="0">
              <a:spcBef>
                <a:spcPct val="0"/>
              </a:spcBef>
              <a:spcAft>
                <a:spcPct val="0"/>
              </a:spcAft>
            </a:pPr>
            <a:r>
              <a:rPr kumimoji="0" lang="en-US" altLang="en-US" sz="1500" b="0" i="0"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Darley, J. M., &amp; Latane, B. (1968). Bystander Intervention In Emergencies: Diffusion of Responsibility. </a:t>
            </a:r>
            <a:r>
              <a:rPr kumimoji="0" lang="en-US" altLang="en-US" sz="1500" b="0" i="1"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Journal of Personality and Social Psychology, Vol. 8, No. 4</a:t>
            </a:r>
            <a:r>
              <a:rPr kumimoji="0" lang="en-US" altLang="en-US" sz="1500" b="0" i="0"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 377-383.</a:t>
            </a:r>
            <a:endParaRPr kumimoji="0" lang="en-US" altLang="en-US" sz="1500" b="0" i="0" u="none" strike="noStrike" cap="none" normalizeH="0" baseline="0" dirty="0" smtClean="0">
              <a:ln>
                <a:noFill/>
              </a:ln>
              <a:solidFill>
                <a:schemeClr val="bg1"/>
              </a:solidFill>
              <a:effectLst/>
              <a:latin typeface="Calibri (Body)"/>
            </a:endParaRPr>
          </a:p>
          <a:p>
            <a:pPr lvl="0" defTabSz="914400" eaLnBrk="0" fontAlgn="base" hangingPunct="0">
              <a:spcBef>
                <a:spcPct val="0"/>
              </a:spcBef>
              <a:spcAft>
                <a:spcPct val="0"/>
              </a:spcAft>
            </a:pPr>
            <a:r>
              <a:rPr kumimoji="0" lang="en-US" altLang="en-US" sz="1500" b="0" i="0"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Latane, B. (1981). The Psychology of Social Impact. In </a:t>
            </a:r>
            <a:r>
              <a:rPr kumimoji="0" lang="en-US" altLang="en-US" sz="1500" b="0" i="1"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American Psychologist</a:t>
            </a:r>
            <a:r>
              <a:rPr kumimoji="0" lang="en-US" altLang="en-US" sz="1500" b="0" i="0"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 (pp. 343-356).</a:t>
            </a:r>
            <a:endParaRPr kumimoji="0" lang="en-US" altLang="en-US" sz="1500" b="0" i="0" u="none" strike="noStrike" cap="none" normalizeH="0" baseline="0" dirty="0" smtClean="0">
              <a:ln>
                <a:noFill/>
              </a:ln>
              <a:solidFill>
                <a:schemeClr val="bg1"/>
              </a:solidFill>
              <a:effectLst/>
              <a:latin typeface="Calibri (Body)"/>
            </a:endParaRPr>
          </a:p>
          <a:p>
            <a:pPr lvl="0" defTabSz="914400" eaLnBrk="0" fontAlgn="base" hangingPunct="0">
              <a:spcBef>
                <a:spcPct val="0"/>
              </a:spcBef>
              <a:spcAft>
                <a:spcPct val="0"/>
              </a:spcAft>
            </a:pPr>
            <a:r>
              <a:rPr kumimoji="0" lang="en-US" altLang="en-US" sz="1500" b="0" i="0"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Trivers, R. L. (1971). The Evolution of Reciprocal Altruism. </a:t>
            </a:r>
            <a:r>
              <a:rPr kumimoji="0" lang="en-US" altLang="en-US" sz="1500" b="0" i="1"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The Quarterly Review of Biology, Vol. 46, No.1</a:t>
            </a:r>
            <a:r>
              <a:rPr kumimoji="0" lang="en-US" altLang="en-US" sz="1500" b="0" i="0" u="none" strike="noStrike" cap="none" normalizeH="0" baseline="0" dirty="0" smtClean="0">
                <a:ln>
                  <a:noFill/>
                </a:ln>
                <a:solidFill>
                  <a:schemeClr val="bg1"/>
                </a:solidFill>
                <a:effectLst/>
                <a:latin typeface="Calibri (Body)"/>
                <a:ea typeface="MS Mincho" panose="02020609040205080304" pitchFamily="49" charset="-128"/>
                <a:cs typeface="Times New Roman" panose="02020603050405020304" pitchFamily="18" charset="0"/>
              </a:rPr>
              <a:t>, 35-57.</a:t>
            </a:r>
            <a:endParaRPr kumimoji="0" lang="en-US" altLang="en-US" sz="1500" b="0" i="0" u="none" strike="noStrike" cap="none" normalizeH="0" baseline="0" dirty="0" smtClean="0">
              <a:ln>
                <a:noFill/>
              </a:ln>
              <a:solidFill>
                <a:schemeClr val="bg1"/>
              </a:solidFill>
              <a:effectLst/>
              <a:latin typeface="Calibri (Body)"/>
            </a:endParaRPr>
          </a:p>
          <a:p>
            <a:endParaRPr lang="en-US" sz="1500" dirty="0">
              <a:solidFill>
                <a:schemeClr val="bg1"/>
              </a:solidFill>
              <a:latin typeface="Calibri (Body)"/>
            </a:endParaRPr>
          </a:p>
        </p:txBody>
      </p:sp>
    </p:spTree>
    <p:extLst>
      <p:ext uri="{BB962C8B-B14F-4D97-AF65-F5344CB8AC3E}">
        <p14:creationId xmlns:p14="http://schemas.microsoft.com/office/powerpoint/2010/main" val="18029744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TM03457452[[fn=Celestial]]</Template>
  <TotalTime>266</TotalTime>
  <Words>1069</Words>
  <Application>Microsoft Office PowerPoint</Application>
  <PresentationFormat>Custom</PresentationFormat>
  <Paragraphs>194</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Calibri (Body)</vt:lpstr>
      <vt:lpstr>MS Mincho</vt:lpstr>
      <vt:lpstr>Arial</vt:lpstr>
      <vt:lpstr>Calibri</vt:lpstr>
      <vt:lpstr>Calibri Light</vt:lpstr>
      <vt:lpstr>Times New Roman</vt:lpstr>
      <vt:lpstr>Celestial</vt:lpstr>
      <vt:lpstr>Rethinking How to Efficiently Fund Public Goods: An Agent-Based Modelling of a Group Funding System Accommodating Different Human Behaviors and Influences Affecting Decision-Making  Author: Shama A. Ramos   Mentor: Sandra H. Goff  Department of Economics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Rethinking How to Efficiently Fund Public Goods: An Agent-Based Modelling of a Group Funding System Accommodating Different Human Behaviors and Influences Affecting Decision-Making  Author: Shama A. Ramos   Mentor: Sandra H. Goff</dc:title>
  <dc:creator>Shama Ramos</dc:creator>
  <cp:lastModifiedBy>Shama Ramos</cp:lastModifiedBy>
  <cp:revision>37</cp:revision>
  <dcterms:created xsi:type="dcterms:W3CDTF">2015-04-28T23:12:02Z</dcterms:created>
  <dcterms:modified xsi:type="dcterms:W3CDTF">2015-04-29T03:41:17Z</dcterms:modified>
</cp:coreProperties>
</file>