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3"/>
  </p:notesMasterIdLst>
  <p:sldIdLst>
    <p:sldId id="256" r:id="rId2"/>
  </p:sldIdLst>
  <p:sldSz cx="43891200" cy="384048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3472">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lby College" initials="C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07" autoAdjust="0"/>
  </p:normalViewPr>
  <p:slideViewPr>
    <p:cSldViewPr snapToGrid="0" snapToObjects="1">
      <p:cViewPr>
        <p:scale>
          <a:sx n="30" d="100"/>
          <a:sy n="30" d="100"/>
        </p:scale>
        <p:origin x="-732" y="-648"/>
      </p:cViewPr>
      <p:guideLst>
        <p:guide orient="horz" pos="3472"/>
        <p:guide pos="13824"/>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470025" y="685800"/>
            <a:ext cx="391795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44381336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140" name="Shape 140"/>
          <p:cNvSpPr>
            <a:spLocks noGrp="1" noRot="1" noChangeAspect="1"/>
          </p:cNvSpPr>
          <p:nvPr>
            <p:ph type="sldImg" idx="2"/>
          </p:nvPr>
        </p:nvSpPr>
        <p:spPr>
          <a:xfrm>
            <a:off x="1470025" y="685800"/>
            <a:ext cx="391795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36692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2" y="14828520"/>
            <a:ext cx="17145000" cy="23576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8" name="Freeform 7"/>
          <p:cNvSpPr/>
          <p:nvPr/>
        </p:nvSpPr>
        <p:spPr>
          <a:xfrm>
            <a:off x="-11424" y="-5178"/>
            <a:ext cx="43902624" cy="3840998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ctrTitle"/>
          </p:nvPr>
        </p:nvSpPr>
        <p:spPr>
          <a:xfrm rot="19140000">
            <a:off x="3922140" y="9690257"/>
            <a:ext cx="27113390" cy="6744114"/>
          </a:xfrm>
        </p:spPr>
        <p:txBody>
          <a:bodyPr bIns="43891" anchor="b"/>
          <a:lstStyle>
            <a:lvl1pPr>
              <a:defRPr sz="15400"/>
            </a:lvl1pPr>
          </a:lstStyle>
          <a:p>
            <a:r>
              <a:rPr lang="en-US" smtClean="0"/>
              <a:t>Click to edit Master title style</a:t>
            </a:r>
            <a:endParaRPr lang="en-US" dirty="0"/>
          </a:p>
        </p:txBody>
      </p:sp>
      <p:sp>
        <p:nvSpPr>
          <p:cNvPr id="3" name="Subtitle 2"/>
          <p:cNvSpPr>
            <a:spLocks noGrp="1"/>
          </p:cNvSpPr>
          <p:nvPr>
            <p:ph type="subTitle" idx="1"/>
          </p:nvPr>
        </p:nvSpPr>
        <p:spPr>
          <a:xfrm rot="19140000">
            <a:off x="5818933" y="13837184"/>
            <a:ext cx="31253429" cy="1843850"/>
          </a:xfrm>
        </p:spPr>
        <p:txBody>
          <a:bodyPr tIns="43891">
            <a:normAutofit/>
          </a:bodyPr>
          <a:lstStyle>
            <a:lvl1pPr marL="0" indent="0" algn="l">
              <a:buNone/>
              <a:defRPr kumimoji="0" lang="en-US" sz="6700" b="0" i="0" u="none" strike="noStrike" kern="1200" cap="all" spc="1920" normalizeH="0" baseline="0" noProof="0" dirty="0" smtClean="0">
                <a:ln>
                  <a:noFill/>
                </a:ln>
                <a:solidFill>
                  <a:schemeClr val="tx1"/>
                </a:solidFill>
                <a:effectLst/>
                <a:uLnTx/>
                <a:uFillTx/>
                <a:latin typeface="+mn-lt"/>
                <a:ea typeface="+mj-ea"/>
                <a:cs typeface="Tunga" pitchFamily="2"/>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pPr marL="0" marR="0" lvl="0" indent="0" algn="l" defTabSz="438912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8"/>
            <a:ext cx="9875520" cy="2619882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94560" y="1537978"/>
            <a:ext cx="28895040" cy="261988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11424" y="-5178"/>
            <a:ext cx="43902624" cy="3840998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7" name="Right Triangle 6"/>
          <p:cNvSpPr/>
          <p:nvPr/>
        </p:nvSpPr>
        <p:spPr>
          <a:xfrm>
            <a:off x="2" y="14828520"/>
            <a:ext cx="17145000" cy="2357628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19140000">
            <a:off x="3933115" y="9669731"/>
            <a:ext cx="27124762" cy="6762050"/>
          </a:xfrm>
        </p:spPr>
        <p:txBody>
          <a:bodyPr bIns="43891" anchor="b"/>
          <a:lstStyle>
            <a:lvl1pPr algn="l">
              <a:defRPr kumimoji="0" lang="en-US" sz="154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438912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5837530" y="13822503"/>
            <a:ext cx="31250534" cy="1843430"/>
          </a:xfrm>
        </p:spPr>
        <p:txBody>
          <a:bodyPr anchor="t">
            <a:normAutofit/>
          </a:bodyPr>
          <a:lstStyle>
            <a:lvl1pPr marL="0" indent="0">
              <a:buNone/>
              <a:defRPr kumimoji="0" lang="en-US" sz="6700" b="0" i="0" u="none" strike="noStrike" kern="1200" cap="all" spc="1920" normalizeH="0" baseline="0" noProof="0" dirty="0" smtClean="0">
                <a:ln>
                  <a:noFill/>
                </a:ln>
                <a:solidFill>
                  <a:schemeClr val="tx1"/>
                </a:solidFill>
                <a:effectLst/>
                <a:uLnTx/>
                <a:uFillTx/>
                <a:latin typeface="+mn-lt"/>
                <a:ea typeface="+mj-ea"/>
                <a:cs typeface="Tunga" pitchFamily="2"/>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marL="0" marR="0" lvl="0" indent="0" algn="l" defTabSz="438912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0208" y="6144769"/>
            <a:ext cx="15361920" cy="20789798"/>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560077" y="6144769"/>
            <a:ext cx="15361920" cy="20789798"/>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950208" y="6144768"/>
            <a:ext cx="15361920" cy="3072384"/>
          </a:xfrm>
        </p:spPr>
        <p:txBody>
          <a:bodyPr anchor="b">
            <a:normAutofit/>
          </a:bodyPr>
          <a:lstStyle>
            <a:lvl1pPr marL="0" indent="0">
              <a:buNone/>
              <a:defRPr lang="en-US" sz="6700" b="0" kern="1200" cap="all" spc="1920" baseline="0" dirty="0" smtClean="0">
                <a:solidFill>
                  <a:schemeClr val="tx1"/>
                </a:solidFill>
                <a:latin typeface="+mn-lt"/>
                <a:ea typeface="+mj-ea"/>
                <a:cs typeface="Tunga" pitchFamily="2"/>
              </a:defRPr>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marL="0" lvl="0" indent="0" algn="l" defTabSz="438912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3931920" y="9530348"/>
            <a:ext cx="15361920" cy="17410176"/>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560077" y="6144768"/>
            <a:ext cx="15361920" cy="3072384"/>
          </a:xfrm>
        </p:spPr>
        <p:txBody>
          <a:bodyPr anchor="b">
            <a:normAutofit/>
          </a:bodyPr>
          <a:lstStyle>
            <a:lvl1pPr marL="0" indent="0">
              <a:buNone/>
              <a:defRPr lang="en-US" sz="6700" b="0" kern="1200" cap="all" spc="1920" baseline="0" dirty="0" smtClean="0">
                <a:solidFill>
                  <a:schemeClr val="tx1"/>
                </a:solidFill>
                <a:latin typeface="+mn-lt"/>
                <a:ea typeface="+mj-ea"/>
                <a:cs typeface="Tunga" pitchFamily="2"/>
              </a:defRPr>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marL="0" lvl="0" indent="0" algn="l" defTabSz="438912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22560077" y="9530348"/>
            <a:ext cx="15361920" cy="17410176"/>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2" y="14828520"/>
            <a:ext cx="17145000" cy="23576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8" name="Right Triangle 17"/>
          <p:cNvSpPr/>
          <p:nvPr/>
        </p:nvSpPr>
        <p:spPr>
          <a:xfrm rot="5400000">
            <a:off x="-662933" y="662945"/>
            <a:ext cx="38404800" cy="37078934"/>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marL="0" algn="ctr" defTabSz="4389120" rtl="0" eaLnBrk="1" latinLnBrk="0" hangingPunct="1"/>
            <a:endParaRPr lang="en-US" sz="8600" kern="1200">
              <a:solidFill>
                <a:schemeClr val="lt1"/>
              </a:solidFill>
              <a:latin typeface="+mn-lt"/>
              <a:ea typeface="+mn-ea"/>
              <a:cs typeface="+mn-cs"/>
            </a:endParaRPr>
          </a:p>
        </p:txBody>
      </p:sp>
      <p:sp>
        <p:nvSpPr>
          <p:cNvPr id="2" name="Title 1"/>
          <p:cNvSpPr>
            <a:spLocks noGrp="1"/>
          </p:cNvSpPr>
          <p:nvPr>
            <p:ph type="title"/>
          </p:nvPr>
        </p:nvSpPr>
        <p:spPr>
          <a:xfrm rot="19140000">
            <a:off x="3767664" y="8826180"/>
            <a:ext cx="25017984" cy="6100792"/>
          </a:xfrm>
        </p:spPr>
        <p:txBody>
          <a:bodyPr bIns="0" anchor="b"/>
          <a:lstStyle>
            <a:lvl1pPr algn="l">
              <a:defRPr kumimoji="0" lang="en-US" sz="134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438912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22797853" y="14665910"/>
            <a:ext cx="18277339" cy="18618248"/>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6230179" y="12618957"/>
            <a:ext cx="27814848" cy="3490558"/>
          </a:xfrm>
        </p:spPr>
        <p:txBody>
          <a:bodyPr>
            <a:normAutofit/>
          </a:bodyPr>
          <a:lstStyle>
            <a:lvl1pPr marL="0" indent="0">
              <a:buNone/>
              <a:defRPr lang="en-US" sz="6700" b="1" kern="1200" dirty="0" smtClean="0">
                <a:solidFill>
                  <a:srgbClr val="FFFFFF"/>
                </a:solidFill>
                <a:latin typeface="+mn-lt"/>
                <a:ea typeface="+mn-ea"/>
                <a:cs typeface="+mn-cs"/>
              </a:defRPr>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marL="0" marR="0" lvl="0" indent="0" algn="l" defTabSz="4389120" rtl="0" eaLnBrk="1" fontAlgn="auto" latinLnBrk="0" hangingPunct="1">
              <a:lnSpc>
                <a:spcPct val="100000"/>
              </a:lnSpc>
              <a:spcBef>
                <a:spcPts val="144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9738362" y="0"/>
            <a:ext cx="34152840" cy="384048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877824" anchor="ctr"/>
          <a:lstStyle>
            <a:lvl1pPr algn="r">
              <a:defRPr/>
            </a:lvl1pPr>
          </a:lstStyle>
          <a:p>
            <a:r>
              <a:rPr lang="en-US" smtClean="0"/>
              <a:t>Drag picture to placeholder or click icon to add</a:t>
            </a:r>
            <a:endParaRPr lang="en-US" dirty="0"/>
          </a:p>
        </p:txBody>
      </p:sp>
      <p:sp>
        <p:nvSpPr>
          <p:cNvPr id="9" name="Right Triangle 8"/>
          <p:cNvSpPr/>
          <p:nvPr/>
        </p:nvSpPr>
        <p:spPr>
          <a:xfrm>
            <a:off x="2" y="14828520"/>
            <a:ext cx="17145000" cy="2357628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0" name="Freeform 9"/>
          <p:cNvSpPr/>
          <p:nvPr/>
        </p:nvSpPr>
        <p:spPr>
          <a:xfrm>
            <a:off x="2" y="28270200"/>
            <a:ext cx="17145000" cy="1013460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19140000">
            <a:off x="3221746" y="9618007"/>
            <a:ext cx="26334720" cy="4857686"/>
          </a:xfrm>
        </p:spPr>
        <p:txBody>
          <a:bodyPr anchor="b"/>
          <a:lstStyle>
            <a:lvl1pPr algn="l">
              <a:defRPr sz="134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5488702" y="12210963"/>
            <a:ext cx="29263416" cy="4147718"/>
          </a:xfrm>
        </p:spPr>
        <p:txBody>
          <a:bodyPr/>
          <a:lstStyle>
            <a:lvl1pPr marL="0" indent="0">
              <a:buNone/>
              <a:defRPr sz="6700">
                <a:solidFill>
                  <a:schemeClr val="tx2"/>
                </a:solidFill>
              </a:defRPr>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buSzPct val="25000"/>
              <a:buNone/>
            </a:pPr>
            <a:fld id="{00000000-1234-1234-1234-12341234123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11431" y="28283546"/>
            <a:ext cx="17156434" cy="1012126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8" name="Freeform 7"/>
          <p:cNvSpPr/>
          <p:nvPr/>
        </p:nvSpPr>
        <p:spPr>
          <a:xfrm>
            <a:off x="-11424" y="28287239"/>
            <a:ext cx="43902624" cy="1011757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Placeholder 1"/>
          <p:cNvSpPr>
            <a:spLocks noGrp="1"/>
          </p:cNvSpPr>
          <p:nvPr>
            <p:ph type="title"/>
          </p:nvPr>
        </p:nvSpPr>
        <p:spPr>
          <a:xfrm>
            <a:off x="3950208" y="2048256"/>
            <a:ext cx="36100512" cy="3072384"/>
          </a:xfrm>
          <a:prstGeom prst="rect">
            <a:avLst/>
          </a:prstGeom>
        </p:spPr>
        <p:txBody>
          <a:bodyPr vert="horz" lIns="438912" tIns="219456" rIns="438912" bIns="219456"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950208" y="6163521"/>
            <a:ext cx="36100512" cy="20047154"/>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965606" y="32874510"/>
            <a:ext cx="10446106" cy="1126540"/>
          </a:xfrm>
          <a:prstGeom prst="rect">
            <a:avLst/>
          </a:prstGeom>
        </p:spPr>
        <p:txBody>
          <a:bodyPr vert="horz" lIns="438912" tIns="219456" rIns="438912" bIns="219456" rtlCol="0" anchor="ctr"/>
          <a:lstStyle>
            <a:lvl1pPr algn="l">
              <a:defRPr sz="5800">
                <a:solidFill>
                  <a:srgbClr val="FFFFFF"/>
                </a:solidFill>
              </a:defRPr>
            </a:lvl1pPr>
          </a:lstStyle>
          <a:p>
            <a:endParaRPr lang="en-US"/>
          </a:p>
        </p:txBody>
      </p:sp>
      <p:sp>
        <p:nvSpPr>
          <p:cNvPr id="5" name="Footer Placeholder 4"/>
          <p:cNvSpPr>
            <a:spLocks noGrp="1"/>
          </p:cNvSpPr>
          <p:nvPr>
            <p:ph type="ftr" sz="quarter" idx="3"/>
          </p:nvPr>
        </p:nvSpPr>
        <p:spPr>
          <a:xfrm>
            <a:off x="16884067" y="35196684"/>
            <a:ext cx="22677120" cy="1536192"/>
          </a:xfrm>
          <a:prstGeom prst="rect">
            <a:avLst/>
          </a:prstGeom>
        </p:spPr>
        <p:txBody>
          <a:bodyPr vert="horz" lIns="438912" tIns="219456" rIns="438912" bIns="219456" rtlCol="0" anchor="ctr"/>
          <a:lstStyle>
            <a:lvl1pPr algn="r">
              <a:defRPr sz="4800" cap="all" spc="960" baseline="0">
                <a:solidFill>
                  <a:srgbClr val="FFFFFF"/>
                </a:solidFill>
              </a:defRPr>
            </a:lvl1pPr>
          </a:lstStyle>
          <a:p>
            <a:endParaRPr lang="en-US"/>
          </a:p>
        </p:txBody>
      </p:sp>
      <p:sp>
        <p:nvSpPr>
          <p:cNvPr id="6" name="Slide Number Placeholder 5"/>
          <p:cNvSpPr>
            <a:spLocks noGrp="1"/>
          </p:cNvSpPr>
          <p:nvPr>
            <p:ph type="sldNum" sz="quarter" idx="4"/>
          </p:nvPr>
        </p:nvSpPr>
        <p:spPr>
          <a:xfrm>
            <a:off x="40324982" y="34556604"/>
            <a:ext cx="2414016" cy="2816352"/>
          </a:xfrm>
          <a:prstGeom prst="ellipse">
            <a:avLst/>
          </a:prstGeom>
          <a:ln w="19050">
            <a:solidFill>
              <a:srgbClr val="FFFFFF"/>
            </a:solidFill>
          </a:ln>
        </p:spPr>
        <p:txBody>
          <a:bodyPr vert="horz" lIns="43891" tIns="43891" rIns="43891" bIns="43891" rtlCol="0" anchor="ctr">
            <a:normAutofit/>
          </a:bodyPr>
          <a:lstStyle>
            <a:lvl1pPr algn="ctr">
              <a:defRPr sz="7900">
                <a:solidFill>
                  <a:srgbClr val="FFFFFF"/>
                </a:solidFill>
              </a:defRPr>
            </a:lvl1pPr>
          </a:lstStyle>
          <a:p>
            <a:pPr marL="0" lvl="0" indent="0">
              <a:spcBef>
                <a:spcPts val="0"/>
              </a:spcBef>
              <a:buSzPct val="25000"/>
              <a:buNone/>
            </a:pPr>
            <a:fld id="{00000000-1234-1234-1234-1234123412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4389120" rtl="0" eaLnBrk="1" latinLnBrk="0" hangingPunct="1">
        <a:spcBef>
          <a:spcPct val="0"/>
        </a:spcBef>
        <a:buNone/>
        <a:defRPr sz="13400" kern="1200" cap="all" baseline="0">
          <a:solidFill>
            <a:schemeClr val="tx1"/>
          </a:solidFill>
          <a:latin typeface="+mj-lt"/>
          <a:ea typeface="+mj-ea"/>
          <a:cs typeface="+mj-cs"/>
        </a:defRPr>
      </a:lvl1pPr>
    </p:titleStyle>
    <p:bodyStyle>
      <a:lvl1pPr marL="1645920" indent="-1645920" algn="l" defTabSz="4389120" rtl="0" eaLnBrk="1" latinLnBrk="0" hangingPunct="1">
        <a:spcBef>
          <a:spcPts val="3840"/>
        </a:spcBef>
        <a:buFont typeface="Arial" pitchFamily="34" charset="0"/>
        <a:buNone/>
        <a:defRPr sz="7700" b="1" kern="1200">
          <a:solidFill>
            <a:schemeClr val="tx1"/>
          </a:solidFill>
          <a:latin typeface="+mn-lt"/>
          <a:ea typeface="+mn-ea"/>
          <a:cs typeface="+mn-cs"/>
        </a:defRPr>
      </a:lvl1pPr>
      <a:lvl2pPr marL="833933" indent="-833933" algn="l" defTabSz="4389120" rtl="0" eaLnBrk="1" latinLnBrk="0" hangingPunct="1">
        <a:spcBef>
          <a:spcPts val="1440"/>
        </a:spcBef>
        <a:buClr>
          <a:schemeClr val="accent2"/>
        </a:buClr>
        <a:buFont typeface="Wingdings" pitchFamily="2" charset="2"/>
        <a:buChar char="§"/>
        <a:defRPr sz="7700" kern="1200">
          <a:solidFill>
            <a:schemeClr val="tx1"/>
          </a:solidFill>
          <a:latin typeface="+mn-lt"/>
          <a:ea typeface="+mn-ea"/>
          <a:cs typeface="+mn-cs"/>
        </a:defRPr>
      </a:lvl2pPr>
      <a:lvl3pPr marL="1931213" indent="-790042" algn="l" defTabSz="4389120" rtl="0" eaLnBrk="1" latinLnBrk="0" hangingPunct="1">
        <a:spcBef>
          <a:spcPts val="1440"/>
        </a:spcBef>
        <a:buClr>
          <a:schemeClr val="accent2"/>
        </a:buClr>
        <a:buFont typeface="Wingdings" pitchFamily="2" charset="2"/>
        <a:buChar char="§"/>
        <a:defRPr sz="7700" kern="1200">
          <a:solidFill>
            <a:schemeClr val="tx1"/>
          </a:solidFill>
          <a:latin typeface="+mn-lt"/>
          <a:ea typeface="+mn-ea"/>
          <a:cs typeface="+mn-cs"/>
        </a:defRPr>
      </a:lvl3pPr>
      <a:lvl4pPr marL="3028493" indent="-790042" algn="l" defTabSz="4389120" rtl="0" eaLnBrk="1" latinLnBrk="0" hangingPunct="1">
        <a:spcBef>
          <a:spcPts val="1440"/>
        </a:spcBef>
        <a:buClr>
          <a:schemeClr val="accent2"/>
        </a:buClr>
        <a:buFont typeface="Wingdings" pitchFamily="2" charset="2"/>
        <a:buChar char="§"/>
        <a:defRPr sz="7700" kern="1200">
          <a:solidFill>
            <a:schemeClr val="tx1"/>
          </a:solidFill>
          <a:latin typeface="+mn-lt"/>
          <a:ea typeface="+mn-ea"/>
          <a:cs typeface="+mn-cs"/>
        </a:defRPr>
      </a:lvl4pPr>
      <a:lvl5pPr marL="4125773" indent="-833933" algn="l" defTabSz="4389120" rtl="0" eaLnBrk="1" latinLnBrk="0" hangingPunct="1">
        <a:spcBef>
          <a:spcPts val="1440"/>
        </a:spcBef>
        <a:buClr>
          <a:schemeClr val="accent2"/>
        </a:buClr>
        <a:buFont typeface="Wingdings" pitchFamily="2" charset="2"/>
        <a:buChar char="§"/>
        <a:defRPr sz="7700" kern="1200">
          <a:solidFill>
            <a:schemeClr val="tx1"/>
          </a:solidFill>
          <a:latin typeface="+mn-lt"/>
          <a:ea typeface="+mn-ea"/>
          <a:cs typeface="+mn-cs"/>
        </a:defRPr>
      </a:lvl5pPr>
      <a:lvl6pPr marL="5266944" indent="-833933" algn="l" defTabSz="4389120" rtl="0" eaLnBrk="1" latinLnBrk="0" hangingPunct="1">
        <a:spcBef>
          <a:spcPts val="1440"/>
        </a:spcBef>
        <a:buClr>
          <a:schemeClr val="accent2"/>
        </a:buClr>
        <a:buFont typeface="Wingdings" pitchFamily="2" charset="2"/>
        <a:buChar char="§"/>
        <a:defRPr sz="6700" kern="1200">
          <a:solidFill>
            <a:schemeClr val="tx1"/>
          </a:solidFill>
          <a:latin typeface="+mn-lt"/>
          <a:ea typeface="+mn-ea"/>
          <a:cs typeface="+mn-cs"/>
        </a:defRPr>
      </a:lvl6pPr>
      <a:lvl7pPr marL="6495898" indent="-790042" algn="l" defTabSz="4389120" rtl="0" eaLnBrk="1" latinLnBrk="0" hangingPunct="1">
        <a:spcBef>
          <a:spcPts val="1440"/>
        </a:spcBef>
        <a:buClr>
          <a:schemeClr val="accent2"/>
        </a:buClr>
        <a:buFont typeface="Wingdings" pitchFamily="2" charset="2"/>
        <a:buChar char="§"/>
        <a:defRPr sz="6700" kern="1200">
          <a:solidFill>
            <a:schemeClr val="tx1"/>
          </a:solidFill>
          <a:latin typeface="+mn-lt"/>
          <a:ea typeface="+mn-ea"/>
          <a:cs typeface="+mn-cs"/>
        </a:defRPr>
      </a:lvl7pPr>
      <a:lvl8pPr marL="7593178" indent="-790042" algn="l" defTabSz="4389120" rtl="0" eaLnBrk="1" latinLnBrk="0" hangingPunct="1">
        <a:spcBef>
          <a:spcPts val="1440"/>
        </a:spcBef>
        <a:buClr>
          <a:schemeClr val="accent2"/>
        </a:buClr>
        <a:buFont typeface="Wingdings" pitchFamily="2" charset="2"/>
        <a:buChar char="§"/>
        <a:defRPr sz="6700" kern="1200">
          <a:solidFill>
            <a:schemeClr val="tx1"/>
          </a:solidFill>
          <a:latin typeface="+mn-lt"/>
          <a:ea typeface="+mn-ea"/>
          <a:cs typeface="+mn-cs"/>
        </a:defRPr>
      </a:lvl8pPr>
      <a:lvl9pPr marL="8602675" indent="-790042" algn="l" defTabSz="4389120" rtl="0" eaLnBrk="1" latinLnBrk="0" hangingPunct="1">
        <a:spcBef>
          <a:spcPts val="1440"/>
        </a:spcBef>
        <a:buClr>
          <a:schemeClr val="accent2"/>
        </a:buClr>
        <a:buFont typeface="Wingdings" pitchFamily="2" charset="2"/>
        <a:buChar char="§"/>
        <a:defRPr sz="67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EDFEA"/>
        </a:solidFill>
        <a:effectLst/>
      </p:bgPr>
    </p:bg>
    <p:spTree>
      <p:nvGrpSpPr>
        <p:cNvPr id="1" name="Shape 88"/>
        <p:cNvGrpSpPr/>
        <p:nvPr/>
      </p:nvGrpSpPr>
      <p:grpSpPr>
        <a:xfrm>
          <a:off x="0" y="0"/>
          <a:ext cx="0" cy="0"/>
          <a:chOff x="0" y="0"/>
          <a:chExt cx="0" cy="0"/>
        </a:xfrm>
      </p:grpSpPr>
      <p:sp>
        <p:nvSpPr>
          <p:cNvPr id="89" name="Shape 89"/>
          <p:cNvSpPr/>
          <p:nvPr/>
        </p:nvSpPr>
        <p:spPr>
          <a:xfrm>
            <a:off x="29313538" y="21669221"/>
            <a:ext cx="13913267" cy="12246342"/>
          </a:xfrm>
          <a:prstGeom prst="rect">
            <a:avLst/>
          </a:prstGeom>
          <a:solidFill>
            <a:schemeClr val="lt1"/>
          </a:solidFill>
          <a:ln w="9525"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0" name="Shape 90"/>
          <p:cNvSpPr/>
          <p:nvPr/>
        </p:nvSpPr>
        <p:spPr>
          <a:xfrm>
            <a:off x="29320950" y="5268584"/>
            <a:ext cx="13905856" cy="16006283"/>
          </a:xfrm>
          <a:prstGeom prst="rect">
            <a:avLst/>
          </a:prstGeom>
          <a:solidFill>
            <a:schemeClr val="lt1"/>
          </a:solidFill>
          <a:ln w="9525"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1" name="Shape 91"/>
          <p:cNvSpPr/>
          <p:nvPr/>
        </p:nvSpPr>
        <p:spPr>
          <a:xfrm>
            <a:off x="15094126" y="5268584"/>
            <a:ext cx="13905856" cy="16006283"/>
          </a:xfrm>
          <a:prstGeom prst="rect">
            <a:avLst/>
          </a:prstGeom>
          <a:solidFill>
            <a:schemeClr val="lt1"/>
          </a:solidFill>
          <a:ln w="1905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2" name="Shape 92"/>
          <p:cNvSpPr/>
          <p:nvPr/>
        </p:nvSpPr>
        <p:spPr>
          <a:xfrm>
            <a:off x="15094126" y="21611721"/>
            <a:ext cx="13905854" cy="12303842"/>
          </a:xfrm>
          <a:prstGeom prst="rect">
            <a:avLst/>
          </a:prstGeom>
          <a:solidFill>
            <a:schemeClr val="lt1"/>
          </a:solidFill>
          <a:ln w="9525"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3" name="Shape 93"/>
          <p:cNvSpPr/>
          <p:nvPr/>
        </p:nvSpPr>
        <p:spPr>
          <a:xfrm>
            <a:off x="591433" y="20289801"/>
            <a:ext cx="14094220" cy="13645721"/>
          </a:xfrm>
          <a:prstGeom prst="rect">
            <a:avLst/>
          </a:prstGeom>
          <a:solidFill>
            <a:schemeClr val="lt1"/>
          </a:solidFill>
          <a:ln w="9525"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4" name="Shape 94"/>
          <p:cNvSpPr/>
          <p:nvPr/>
        </p:nvSpPr>
        <p:spPr>
          <a:xfrm>
            <a:off x="591433" y="5291153"/>
            <a:ext cx="14088219" cy="14574572"/>
          </a:xfrm>
          <a:prstGeom prst="rect">
            <a:avLst/>
          </a:prstGeom>
          <a:solidFill>
            <a:schemeClr val="lt1"/>
          </a:solidFill>
          <a:ln w="9525"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5" name="Shape 95"/>
          <p:cNvSpPr/>
          <p:nvPr/>
        </p:nvSpPr>
        <p:spPr>
          <a:xfrm>
            <a:off x="591434" y="493865"/>
            <a:ext cx="42635373" cy="4499650"/>
          </a:xfrm>
          <a:prstGeom prst="rect">
            <a:avLst/>
          </a:prstGeom>
          <a:solidFill>
            <a:schemeClr val="dk2"/>
          </a:solidFill>
          <a:ln w="9525"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chemeClr val="lt1"/>
              </a:solidFill>
              <a:latin typeface="Arial"/>
              <a:ea typeface="Arial"/>
              <a:cs typeface="Arial"/>
              <a:sym typeface="Arial"/>
            </a:endParaRPr>
          </a:p>
        </p:txBody>
      </p:sp>
      <p:sp>
        <p:nvSpPr>
          <p:cNvPr id="96" name="Shape 96"/>
          <p:cNvSpPr txBox="1"/>
          <p:nvPr/>
        </p:nvSpPr>
        <p:spPr>
          <a:xfrm>
            <a:off x="188146" y="3950912"/>
            <a:ext cx="184666" cy="1651734"/>
          </a:xfrm>
          <a:prstGeom prst="rect">
            <a:avLst/>
          </a:prstGeom>
          <a:noFill/>
          <a:ln>
            <a:noFill/>
          </a:ln>
        </p:spPr>
        <p:txBody>
          <a:bodyPr lIns="91425" tIns="45700" rIns="91425" bIns="45700" anchor="t" anchorCtr="0">
            <a:noAutofit/>
          </a:bodyPr>
          <a:lstStyle/>
          <a:p>
            <a:pPr marL="0" marR="0" lvl="0" indent="0" algn="l" rtl="0">
              <a:spcBef>
                <a:spcPts val="0"/>
              </a:spcBef>
              <a:buNone/>
            </a:pPr>
            <a:endParaRPr sz="8600" b="0" i="0" u="none" strike="noStrike" cap="none" baseline="0">
              <a:solidFill>
                <a:schemeClr val="dk1"/>
              </a:solidFill>
              <a:latin typeface="Arial"/>
              <a:ea typeface="Arial"/>
              <a:cs typeface="Arial"/>
              <a:sym typeface="Arial"/>
            </a:endParaRPr>
          </a:p>
        </p:txBody>
      </p:sp>
      <p:sp>
        <p:nvSpPr>
          <p:cNvPr id="97" name="Shape 97"/>
          <p:cNvSpPr txBox="1"/>
          <p:nvPr/>
        </p:nvSpPr>
        <p:spPr>
          <a:xfrm>
            <a:off x="141109" y="8670059"/>
            <a:ext cx="184666" cy="1651734"/>
          </a:xfrm>
          <a:prstGeom prst="rect">
            <a:avLst/>
          </a:prstGeom>
          <a:noFill/>
          <a:ln>
            <a:noFill/>
          </a:ln>
        </p:spPr>
        <p:txBody>
          <a:bodyPr lIns="91425" tIns="45700" rIns="91425" bIns="45700" anchor="t" anchorCtr="0">
            <a:noAutofit/>
          </a:bodyPr>
          <a:lstStyle/>
          <a:p>
            <a:pPr marL="0" marR="0" lvl="0" indent="0" algn="l" rtl="0">
              <a:spcBef>
                <a:spcPts val="0"/>
              </a:spcBef>
              <a:buNone/>
            </a:pPr>
            <a:endParaRPr sz="8600" b="0" i="0" u="none" strike="noStrike" cap="none" baseline="0">
              <a:solidFill>
                <a:schemeClr val="dk1"/>
              </a:solidFill>
              <a:latin typeface="Arial"/>
              <a:ea typeface="Arial"/>
              <a:cs typeface="Arial"/>
              <a:sym typeface="Arial"/>
            </a:endParaRPr>
          </a:p>
        </p:txBody>
      </p:sp>
      <p:pic>
        <p:nvPicPr>
          <p:cNvPr id="98" name="Shape 98"/>
          <p:cNvPicPr preferRelativeResize="0"/>
          <p:nvPr/>
        </p:nvPicPr>
        <p:blipFill rotWithShape="1">
          <a:blip r:embed="rId3">
            <a:alphaModFix/>
          </a:blip>
          <a:srcRect/>
          <a:stretch/>
        </p:blipFill>
        <p:spPr>
          <a:xfrm>
            <a:off x="591434" y="493865"/>
            <a:ext cx="4488598" cy="4499650"/>
          </a:xfrm>
          <a:prstGeom prst="rect">
            <a:avLst/>
          </a:prstGeom>
          <a:noFill/>
          <a:ln>
            <a:noFill/>
          </a:ln>
        </p:spPr>
      </p:pic>
      <p:sp>
        <p:nvSpPr>
          <p:cNvPr id="99" name="Shape 99"/>
          <p:cNvSpPr txBox="1"/>
          <p:nvPr/>
        </p:nvSpPr>
        <p:spPr>
          <a:xfrm>
            <a:off x="4448278" y="1452941"/>
            <a:ext cx="38402232" cy="3540574"/>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8800" b="0" i="0" u="none" strike="noStrike" cap="none" baseline="0" dirty="0">
                <a:solidFill>
                  <a:schemeClr val="lt1"/>
                </a:solidFill>
                <a:latin typeface="Times New Roman"/>
                <a:ea typeface="Times New Roman"/>
                <a:cs typeface="Times New Roman"/>
                <a:sym typeface="Times New Roman"/>
              </a:rPr>
              <a:t>Colby and Waterville: What Giving Back to the Community Really Looks Lik</a:t>
            </a:r>
            <a:r>
              <a:rPr lang="en-US" sz="7200" b="0" i="0" u="none" strike="noStrike" cap="none" baseline="0" dirty="0">
                <a:solidFill>
                  <a:schemeClr val="lt1"/>
                </a:solidFill>
                <a:latin typeface="Times New Roman"/>
                <a:ea typeface="Times New Roman"/>
                <a:cs typeface="Times New Roman"/>
                <a:sym typeface="Times New Roman"/>
              </a:rPr>
              <a:t>e</a:t>
            </a:r>
          </a:p>
          <a:p>
            <a:pPr marL="0" marR="0" lvl="0" indent="0" algn="ctr" rtl="0">
              <a:spcBef>
                <a:spcPts val="0"/>
              </a:spcBef>
              <a:buSzPct val="25000"/>
              <a:buNone/>
            </a:pPr>
            <a:r>
              <a:rPr lang="en-US" sz="5400" b="0" i="0" u="none" strike="noStrike" cap="none" baseline="0" dirty="0">
                <a:solidFill>
                  <a:schemeClr val="lt1"/>
                </a:solidFill>
                <a:latin typeface="Times New Roman"/>
                <a:ea typeface="Times New Roman"/>
                <a:cs typeface="Times New Roman"/>
                <a:sym typeface="Times New Roman"/>
              </a:rPr>
              <a:t>Dagmar </a:t>
            </a:r>
            <a:r>
              <a:rPr lang="en-US" sz="5400" b="0" i="0" u="none" strike="noStrike" cap="none" baseline="0" dirty="0" err="1">
                <a:solidFill>
                  <a:schemeClr val="lt1"/>
                </a:solidFill>
                <a:latin typeface="Times New Roman"/>
                <a:ea typeface="Times New Roman"/>
                <a:cs typeface="Times New Roman"/>
                <a:sym typeface="Times New Roman"/>
              </a:rPr>
              <a:t>Dousma</a:t>
            </a:r>
            <a:r>
              <a:rPr lang="en-US" sz="5400" b="0" i="0" u="none" strike="noStrike" cap="none" baseline="0" dirty="0">
                <a:solidFill>
                  <a:schemeClr val="lt1"/>
                </a:solidFill>
                <a:latin typeface="Times New Roman"/>
                <a:ea typeface="Times New Roman"/>
                <a:cs typeface="Times New Roman"/>
                <a:sym typeface="Times New Roman"/>
              </a:rPr>
              <a:t> ‘18 </a:t>
            </a:r>
          </a:p>
          <a:p>
            <a:pPr marL="0" marR="0" lvl="0" indent="0" algn="ctr" rtl="0">
              <a:spcBef>
                <a:spcPts val="0"/>
              </a:spcBef>
              <a:buSzPct val="25000"/>
              <a:buNone/>
            </a:pPr>
            <a:r>
              <a:rPr lang="en-US" sz="3600" b="0" i="0" u="none" strike="noStrike" cap="none" baseline="0" dirty="0">
                <a:solidFill>
                  <a:schemeClr val="lt1"/>
                </a:solidFill>
                <a:latin typeface="Times New Roman"/>
                <a:ea typeface="Times New Roman"/>
                <a:cs typeface="Times New Roman"/>
                <a:sym typeface="Times New Roman"/>
              </a:rPr>
              <a:t>English Department, Colby College, Waterville, Maine</a:t>
            </a:r>
          </a:p>
        </p:txBody>
      </p:sp>
      <p:sp>
        <p:nvSpPr>
          <p:cNvPr id="101" name="Shape 101"/>
          <p:cNvSpPr txBox="1"/>
          <p:nvPr/>
        </p:nvSpPr>
        <p:spPr>
          <a:xfrm>
            <a:off x="765881" y="5511800"/>
            <a:ext cx="13724591" cy="1470036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000" b="1" i="0" u="none" strike="noStrike" cap="none" baseline="0" dirty="0">
                <a:latin typeface="Times New Roman"/>
                <a:ea typeface="Times New Roman"/>
                <a:cs typeface="Times New Roman"/>
                <a:sym typeface="Times New Roman"/>
              </a:rPr>
              <a:t>Prejudices and Stereotypes</a:t>
            </a:r>
            <a:r>
              <a:rPr lang="en-US" sz="5000" b="1" i="0" u="none" strike="noStrike" cap="none" baseline="0" dirty="0" smtClean="0">
                <a:latin typeface="Times New Roman"/>
                <a:ea typeface="Times New Roman"/>
                <a:cs typeface="Times New Roman"/>
                <a:sym typeface="Times New Roman"/>
              </a:rPr>
              <a:t>:</a:t>
            </a:r>
            <a:endParaRPr sz="3600" b="0" i="0" u="none" strike="noStrike" cap="none" baseline="0" dirty="0">
              <a:sym typeface="Arial"/>
            </a:endParaRPr>
          </a:p>
          <a:p>
            <a:pPr marL="0" marR="0" lvl="0" indent="0" algn="l" rtl="0">
              <a:spcBef>
                <a:spcPts val="0"/>
              </a:spcBef>
              <a:buNone/>
            </a:pPr>
            <a:r>
              <a:rPr lang="en-US" sz="3600" dirty="0" smtClean="0">
                <a:latin typeface="Times"/>
                <a:cs typeface="Times"/>
              </a:rPr>
              <a:t>I asked a couple of Waterville entrepreneurs whether they had </a:t>
            </a:r>
            <a:r>
              <a:rPr lang="en-US" sz="3600" dirty="0" smtClean="0">
                <a:latin typeface="Times"/>
                <a:cs typeface="Times"/>
              </a:rPr>
              <a:t>had any </a:t>
            </a:r>
            <a:r>
              <a:rPr lang="en-US" sz="3600" dirty="0" smtClean="0">
                <a:latin typeface="Times"/>
                <a:cs typeface="Times"/>
              </a:rPr>
              <a:t>negative perceptions of Colby students. The following themes appeared: </a:t>
            </a:r>
          </a:p>
          <a:p>
            <a:pPr marL="0" marR="0" lvl="0" indent="0" algn="l" rtl="0">
              <a:spcBef>
                <a:spcPts val="0"/>
              </a:spcBef>
              <a:buNone/>
            </a:pPr>
            <a:r>
              <a:rPr lang="en-US" sz="3600" dirty="0" smtClean="0">
                <a:latin typeface="Times"/>
                <a:cs typeface="Times"/>
              </a:rPr>
              <a:t>Colby students are generally perceived as more ‘ rich and bratty’ than not. Most of them were be able to recount an experience or two:</a:t>
            </a:r>
          </a:p>
          <a:p>
            <a:pPr marL="0" marR="0" lvl="0" indent="0" algn="l" rtl="0">
              <a:spcBef>
                <a:spcPts val="0"/>
              </a:spcBef>
              <a:buNone/>
            </a:pPr>
            <a:endParaRPr lang="en-US" sz="3600" dirty="0">
              <a:solidFill>
                <a:schemeClr val="dk2"/>
              </a:solidFill>
              <a:latin typeface="Times"/>
              <a:cs typeface="Times"/>
            </a:endParaRPr>
          </a:p>
          <a:p>
            <a:r>
              <a:rPr lang="en-US" sz="3600" b="1" dirty="0">
                <a:latin typeface="Times New Roman"/>
                <a:cs typeface="Times New Roman"/>
              </a:rPr>
              <a:t>“ He stood there, clothes in both hands, and he yelled: “</a:t>
            </a:r>
            <a:r>
              <a:rPr lang="en-US" sz="3600" b="1" i="1" dirty="0">
                <a:latin typeface="Times New Roman"/>
                <a:cs typeface="Times New Roman"/>
              </a:rPr>
              <a:t>I know what I am dressing up as! I am dressing up as a minimum wage </a:t>
            </a:r>
            <a:r>
              <a:rPr lang="en-US" sz="3600" b="1" i="1" dirty="0" smtClean="0">
                <a:latin typeface="Times New Roman"/>
                <a:cs typeface="Times New Roman"/>
              </a:rPr>
              <a:t>worker!”</a:t>
            </a:r>
            <a:r>
              <a:rPr lang="en-US" sz="3600" dirty="0" smtClean="0">
                <a:latin typeface="Times New Roman"/>
                <a:cs typeface="Times New Roman"/>
              </a:rPr>
              <a:t> </a:t>
            </a:r>
          </a:p>
          <a:p>
            <a:endParaRPr lang="en-US" sz="3600" b="1" dirty="0">
              <a:latin typeface="Times New Roman"/>
              <a:cs typeface="Times New Roman"/>
            </a:endParaRPr>
          </a:p>
          <a:p>
            <a:r>
              <a:rPr lang="en-US" sz="3600" b="1" dirty="0" smtClean="0">
                <a:latin typeface="Times New Roman"/>
                <a:cs typeface="Times New Roman"/>
              </a:rPr>
              <a:t>“ You hear about another party, and you think: </a:t>
            </a:r>
            <a:r>
              <a:rPr lang="en-US" sz="3600" b="1" i="1" dirty="0" smtClean="0">
                <a:latin typeface="Times New Roman"/>
                <a:cs typeface="Times New Roman"/>
              </a:rPr>
              <a:t>Oh no. </a:t>
            </a:r>
            <a:r>
              <a:rPr lang="en-US" sz="3600" b="1" dirty="0" smtClean="0">
                <a:latin typeface="Times New Roman"/>
                <a:cs typeface="Times New Roman"/>
              </a:rPr>
              <a:t>Some of them really spoil it for the rest.” </a:t>
            </a: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smtClean="0">
              <a:latin typeface="Times New Roman"/>
              <a:cs typeface="Times New Roman"/>
            </a:endParaRPr>
          </a:p>
          <a:p>
            <a:endParaRPr lang="en-US" sz="3600" b="1" dirty="0">
              <a:latin typeface="Times New Roman"/>
              <a:cs typeface="Times New Roman"/>
            </a:endParaRPr>
          </a:p>
          <a:p>
            <a:endParaRPr lang="en-US" sz="3600" b="1" dirty="0">
              <a:latin typeface="Times New Roman"/>
              <a:cs typeface="Times New Roman"/>
            </a:endParaRPr>
          </a:p>
          <a:p>
            <a:pPr marL="0" marR="0" lvl="0" indent="0" algn="l" rtl="0">
              <a:spcBef>
                <a:spcPts val="0"/>
              </a:spcBef>
              <a:buNone/>
            </a:pPr>
            <a:endParaRPr lang="en-US" sz="3600" dirty="0" smtClean="0">
              <a:solidFill>
                <a:schemeClr val="dk2"/>
              </a:solidFill>
              <a:latin typeface="Times"/>
              <a:cs typeface="Times"/>
            </a:endParaRPr>
          </a:p>
          <a:p>
            <a:pPr marL="0" marR="0" lvl="0" indent="0" algn="l" rtl="0">
              <a:spcBef>
                <a:spcPts val="0"/>
              </a:spcBef>
              <a:buNone/>
            </a:pPr>
            <a:endParaRPr sz="3600" u="none" strike="noStrike" cap="none" baseline="0" dirty="0">
              <a:solidFill>
                <a:schemeClr val="dk2"/>
              </a:solidFill>
              <a:latin typeface="Times"/>
              <a:ea typeface="Arial"/>
              <a:cs typeface="Times"/>
              <a:sym typeface="Arial"/>
            </a:endParaRPr>
          </a:p>
          <a:p>
            <a:pPr marL="0" marR="0" lvl="0" indent="0" algn="l" rtl="0">
              <a:spcBef>
                <a:spcPts val="0"/>
              </a:spcBef>
              <a:buNone/>
            </a:pPr>
            <a:endParaRPr sz="36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36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36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p:txBody>
      </p:sp>
      <p:sp>
        <p:nvSpPr>
          <p:cNvPr id="105" name="Shape 105"/>
          <p:cNvSpPr txBox="1"/>
          <p:nvPr/>
        </p:nvSpPr>
        <p:spPr>
          <a:xfrm>
            <a:off x="940829" y="20783412"/>
            <a:ext cx="13549643" cy="1315211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000" b="1" i="0" u="none" strike="noStrike" cap="none" baseline="0" dirty="0" smtClean="0">
                <a:latin typeface="Times New Roman"/>
                <a:ea typeface="Times New Roman"/>
                <a:cs typeface="Times New Roman"/>
                <a:sym typeface="Times New Roman"/>
              </a:rPr>
              <a:t>Economic Factors: </a:t>
            </a:r>
          </a:p>
          <a:p>
            <a:pPr marR="0" lvl="0" algn="l" rtl="0">
              <a:spcBef>
                <a:spcPts val="0"/>
              </a:spcBef>
            </a:pPr>
            <a:r>
              <a:rPr lang="en-US" sz="3600" dirty="0" smtClean="0">
                <a:latin typeface="Times New Roman"/>
                <a:ea typeface="Times New Roman"/>
                <a:cs typeface="Times New Roman"/>
                <a:sym typeface="Times New Roman"/>
              </a:rPr>
              <a:t>Waterville median household income in 2012: </a:t>
            </a:r>
            <a:r>
              <a:rPr lang="en-US" sz="3600" b="1" dirty="0" smtClean="0">
                <a:latin typeface="Times New Roman"/>
                <a:ea typeface="Times New Roman"/>
                <a:cs typeface="Times New Roman"/>
                <a:sym typeface="Times New Roman"/>
              </a:rPr>
              <a:t>$34,000</a:t>
            </a:r>
          </a:p>
          <a:p>
            <a:pPr marR="0" lvl="0" algn="l" rtl="0">
              <a:spcBef>
                <a:spcPts val="0"/>
              </a:spcBef>
            </a:pPr>
            <a:r>
              <a:rPr lang="en-US" sz="3600" b="0" i="0" u="none" strike="noStrike" cap="none" baseline="0" dirty="0" smtClean="0">
                <a:latin typeface="Times New Roman"/>
                <a:ea typeface="Times New Roman"/>
                <a:cs typeface="Times New Roman"/>
                <a:sym typeface="Times New Roman"/>
              </a:rPr>
              <a:t>Colby</a:t>
            </a:r>
            <a:r>
              <a:rPr lang="en-US" sz="3600" b="0" i="0" u="none" strike="noStrike" cap="none" dirty="0" smtClean="0">
                <a:latin typeface="Times New Roman"/>
                <a:ea typeface="Times New Roman"/>
                <a:cs typeface="Times New Roman"/>
                <a:sym typeface="Times New Roman"/>
              </a:rPr>
              <a:t> average net price for grant receiving students in 2012-2013: $20,806, which corresponds to  a </a:t>
            </a:r>
            <a:r>
              <a:rPr lang="en-US" sz="3600" b="1" i="0" u="none" strike="noStrike" cap="none" dirty="0" smtClean="0">
                <a:latin typeface="Times New Roman"/>
                <a:ea typeface="Times New Roman"/>
                <a:cs typeface="Times New Roman"/>
                <a:sym typeface="Times New Roman"/>
              </a:rPr>
              <a:t>$75,000 – $110,00 </a:t>
            </a:r>
            <a:r>
              <a:rPr lang="en-US" sz="3600" b="0" i="0" u="none" strike="noStrike" cap="none" dirty="0" smtClean="0">
                <a:latin typeface="Times New Roman"/>
                <a:ea typeface="Times New Roman"/>
                <a:cs typeface="Times New Roman"/>
                <a:sym typeface="Times New Roman"/>
              </a:rPr>
              <a:t>family income.</a:t>
            </a:r>
          </a:p>
          <a:p>
            <a:pPr marL="0" marR="0" lvl="0" indent="0" algn="l" rtl="0">
              <a:spcBef>
                <a:spcPts val="0"/>
              </a:spcBef>
              <a:buNone/>
            </a:pPr>
            <a:endParaRPr lang="en-US" sz="3600" b="0" i="0" u="none" strike="noStrike" cap="none" baseline="0" dirty="0" smtClean="0">
              <a:latin typeface="Times New Roman"/>
              <a:ea typeface="Times New Roman"/>
              <a:cs typeface="Times New Roman"/>
              <a:sym typeface="Times New Roman"/>
            </a:endParaRPr>
          </a:p>
          <a:p>
            <a:pPr marL="0" marR="0" lvl="0" indent="0" algn="l" rtl="0">
              <a:spcBef>
                <a:spcPts val="0"/>
              </a:spcBef>
              <a:buNone/>
            </a:pPr>
            <a:r>
              <a:rPr lang="en-US" sz="3600" dirty="0" smtClean="0">
                <a:latin typeface="Times New Roman"/>
                <a:ea typeface="Times New Roman"/>
                <a:cs typeface="Times New Roman"/>
                <a:sym typeface="Times New Roman"/>
              </a:rPr>
              <a:t>Economic class differences have been proved to negatively affect interactions and relations. This is also indicated to be the case between Colby and Waterville, where class difference is an important source of prejudice. Furthermore, Colby is a non-taxable institution: raising the question, </a:t>
            </a:r>
            <a:r>
              <a:rPr lang="en-US" sz="3600" i="1" dirty="0">
                <a:latin typeface="Times New Roman"/>
                <a:ea typeface="Times New Roman"/>
                <a:cs typeface="Times New Roman"/>
                <a:sym typeface="Times New Roman"/>
              </a:rPr>
              <a:t>W</a:t>
            </a:r>
            <a:r>
              <a:rPr lang="en-US" sz="3600" i="1" dirty="0" smtClean="0">
                <a:latin typeface="Times New Roman"/>
                <a:ea typeface="Times New Roman"/>
                <a:cs typeface="Times New Roman"/>
                <a:sym typeface="Times New Roman"/>
              </a:rPr>
              <a:t>hat is our economic role in the situation?</a:t>
            </a:r>
          </a:p>
          <a:p>
            <a:pPr marL="0" marR="0" lvl="0" indent="0" algn="l" rtl="0">
              <a:spcBef>
                <a:spcPts val="0"/>
              </a:spcBef>
              <a:buNone/>
            </a:pPr>
            <a:endParaRPr lang="en-US" sz="3600" b="0" i="0" u="none" strike="noStrike" cap="none" baseline="0" dirty="0" smtClean="0">
              <a:latin typeface="Times New Roman"/>
              <a:ea typeface="Times New Roman"/>
              <a:cs typeface="Times New Roman"/>
              <a:sym typeface="Times New Roman"/>
            </a:endParaRPr>
          </a:p>
          <a:p>
            <a:pPr marL="0" marR="0" lvl="0" indent="0" algn="l" rtl="0">
              <a:spcBef>
                <a:spcPts val="0"/>
              </a:spcBef>
              <a:buNone/>
            </a:pPr>
            <a:r>
              <a:rPr lang="en-US" sz="3600" b="1" i="1" u="none" strike="noStrike" cap="none" baseline="0" dirty="0" smtClean="0">
                <a:latin typeface="Times New Roman"/>
                <a:ea typeface="Times New Roman"/>
                <a:cs typeface="Times New Roman"/>
                <a:sym typeface="Times New Roman"/>
              </a:rPr>
              <a:t>Solutions:</a:t>
            </a:r>
            <a:endParaRPr lang="en-US" sz="3600" b="1" i="0" u="none" strike="noStrike" cap="none" baseline="0" dirty="0" smtClean="0">
              <a:latin typeface="Times New Roman"/>
              <a:ea typeface="Times New Roman"/>
              <a:cs typeface="Times New Roman"/>
              <a:sym typeface="Times New Roman"/>
            </a:endParaRPr>
          </a:p>
          <a:p>
            <a:pPr marL="571500" marR="0" lvl="0" indent="-571500" algn="l" rtl="0">
              <a:spcBef>
                <a:spcPts val="0"/>
              </a:spcBef>
              <a:buFont typeface="Arial"/>
              <a:buChar char="•"/>
            </a:pPr>
            <a:r>
              <a:rPr lang="en-US" sz="3600" dirty="0" smtClean="0">
                <a:latin typeface="Times New Roman"/>
                <a:ea typeface="Times New Roman"/>
                <a:cs typeface="Times New Roman"/>
                <a:sym typeface="Times New Roman"/>
              </a:rPr>
              <a:t>Alleviate prejudices in f</a:t>
            </a:r>
            <a:r>
              <a:rPr lang="en-US" sz="3600" b="0" i="0" u="none" strike="noStrike" cap="none" baseline="0" dirty="0" smtClean="0">
                <a:latin typeface="Times New Roman"/>
                <a:ea typeface="Times New Roman"/>
                <a:cs typeface="Times New Roman"/>
                <a:sym typeface="Times New Roman"/>
              </a:rPr>
              <a:t>inding</a:t>
            </a:r>
            <a:r>
              <a:rPr lang="en-US" sz="3600" dirty="0" smtClean="0">
                <a:latin typeface="Times New Roman"/>
                <a:ea typeface="Times New Roman"/>
                <a:cs typeface="Times New Roman"/>
                <a:sym typeface="Times New Roman"/>
              </a:rPr>
              <a:t> common ground through </a:t>
            </a:r>
          </a:p>
          <a:p>
            <a:pPr marR="0" lvl="0" algn="l" rtl="0">
              <a:spcBef>
                <a:spcPts val="0"/>
              </a:spcBef>
            </a:pPr>
            <a:r>
              <a:rPr lang="en-US" sz="3600" dirty="0" smtClean="0">
                <a:latin typeface="Times New Roman"/>
                <a:ea typeface="Times New Roman"/>
                <a:cs typeface="Times New Roman"/>
                <a:sym typeface="Times New Roman"/>
              </a:rPr>
              <a:t>     engagement for economic growth</a:t>
            </a:r>
          </a:p>
          <a:p>
            <a:pPr marL="571500" marR="0" lvl="0" indent="-571500" algn="l" rtl="0">
              <a:spcBef>
                <a:spcPts val="0"/>
              </a:spcBef>
              <a:buFont typeface="Arial"/>
              <a:buChar char="•"/>
            </a:pPr>
            <a:r>
              <a:rPr lang="en-US" sz="3600" dirty="0" smtClean="0">
                <a:latin typeface="Times New Roman"/>
                <a:ea typeface="Times New Roman"/>
                <a:cs typeface="Times New Roman"/>
                <a:sym typeface="Times New Roman"/>
              </a:rPr>
              <a:t>Focus College and student spending </a:t>
            </a:r>
          </a:p>
          <a:p>
            <a:pPr lvl="8"/>
            <a:r>
              <a:rPr lang="en-US" sz="3600" dirty="0" smtClean="0">
                <a:latin typeface="Times New Roman"/>
                <a:ea typeface="Times New Roman"/>
                <a:cs typeface="Times New Roman"/>
                <a:sym typeface="Times New Roman"/>
              </a:rPr>
              <a:t>     locally through promoting the Waterville </a:t>
            </a:r>
          </a:p>
          <a:p>
            <a:pPr lvl="8"/>
            <a:r>
              <a:rPr lang="en-US" sz="3600" dirty="0" smtClean="0">
                <a:latin typeface="Times New Roman"/>
                <a:ea typeface="Times New Roman"/>
                <a:cs typeface="Times New Roman"/>
                <a:sym typeface="Times New Roman"/>
              </a:rPr>
              <a:t>     shopping area and sourcing services </a:t>
            </a:r>
          </a:p>
          <a:p>
            <a:pPr lvl="8"/>
            <a:r>
              <a:rPr lang="en-US" sz="3600" dirty="0" smtClean="0">
                <a:latin typeface="Times New Roman"/>
                <a:ea typeface="Times New Roman"/>
                <a:cs typeface="Times New Roman"/>
                <a:sym typeface="Times New Roman"/>
              </a:rPr>
              <a:t>     within town (</a:t>
            </a:r>
            <a:r>
              <a:rPr lang="en-US" sz="3600" dirty="0" err="1" smtClean="0">
                <a:latin typeface="Times New Roman"/>
                <a:ea typeface="Times New Roman"/>
                <a:cs typeface="Times New Roman"/>
                <a:sym typeface="Times New Roman"/>
              </a:rPr>
              <a:t>eg</a:t>
            </a:r>
            <a:r>
              <a:rPr lang="en-US" sz="3600" dirty="0" smtClean="0">
                <a:latin typeface="Times New Roman"/>
                <a:ea typeface="Times New Roman"/>
                <a:cs typeface="Times New Roman"/>
                <a:sym typeface="Times New Roman"/>
              </a:rPr>
              <a:t>. Dining </a:t>
            </a:r>
            <a:r>
              <a:rPr lang="en-US" sz="3600" dirty="0" smtClean="0">
                <a:latin typeface="Times New Roman"/>
                <a:ea typeface="Times New Roman"/>
                <a:cs typeface="Times New Roman"/>
                <a:sym typeface="Times New Roman"/>
              </a:rPr>
              <a:t>Services</a:t>
            </a:r>
            <a:r>
              <a:rPr lang="en-US" sz="3600" dirty="0" smtClean="0">
                <a:latin typeface="Times New Roman"/>
                <a:ea typeface="Times New Roman"/>
                <a:cs typeface="Times New Roman"/>
                <a:sym typeface="Times New Roman"/>
              </a:rPr>
              <a:t>)</a:t>
            </a:r>
          </a:p>
          <a:p>
            <a:pPr marL="571500" lvl="8" indent="-571500">
              <a:buFont typeface="Arial"/>
              <a:buChar char="•"/>
            </a:pPr>
            <a:r>
              <a:rPr lang="en-US" sz="3600" dirty="0" smtClean="0">
                <a:latin typeface="Times New Roman"/>
                <a:ea typeface="Times New Roman"/>
                <a:cs typeface="Times New Roman"/>
                <a:sym typeface="Times New Roman"/>
              </a:rPr>
              <a:t>Share resources between the two </a:t>
            </a:r>
          </a:p>
          <a:p>
            <a:pPr lvl="8"/>
            <a:r>
              <a:rPr lang="en-US" sz="3600" dirty="0" smtClean="0">
                <a:latin typeface="Times New Roman"/>
                <a:ea typeface="Times New Roman"/>
                <a:cs typeface="Times New Roman"/>
                <a:sym typeface="Times New Roman"/>
              </a:rPr>
              <a:t>     communities: increased communication,</a:t>
            </a:r>
          </a:p>
          <a:p>
            <a:pPr lvl="8"/>
            <a:r>
              <a:rPr lang="en-US" sz="3600" dirty="0" smtClean="0">
                <a:latin typeface="Times New Roman"/>
                <a:ea typeface="Times New Roman"/>
                <a:cs typeface="Times New Roman"/>
                <a:sym typeface="Times New Roman"/>
              </a:rPr>
              <a:t>     </a:t>
            </a:r>
            <a:r>
              <a:rPr lang="en-US" sz="3600" dirty="0" smtClean="0">
                <a:latin typeface="Times New Roman"/>
                <a:ea typeface="Times New Roman"/>
                <a:cs typeface="Times New Roman"/>
                <a:sym typeface="Times New Roman"/>
              </a:rPr>
              <a:t>ensure </a:t>
            </a:r>
            <a:r>
              <a:rPr lang="en-US" sz="3600" dirty="0" smtClean="0">
                <a:latin typeface="Times New Roman"/>
                <a:ea typeface="Times New Roman"/>
                <a:cs typeface="Times New Roman"/>
                <a:sym typeface="Times New Roman"/>
              </a:rPr>
              <a:t>that people feel welcome</a:t>
            </a:r>
          </a:p>
          <a:p>
            <a:pPr lvl="8"/>
            <a:r>
              <a:rPr lang="en-US" sz="3600" dirty="0" smtClean="0">
                <a:latin typeface="Times New Roman"/>
                <a:ea typeface="Times New Roman"/>
                <a:cs typeface="Times New Roman"/>
                <a:sym typeface="Times New Roman"/>
              </a:rPr>
              <a:t>     and able to use them</a:t>
            </a:r>
          </a:p>
          <a:p>
            <a:pPr marL="571500" lvl="8" indent="-571500">
              <a:buFont typeface="Arial"/>
              <a:buChar char="•"/>
            </a:pPr>
            <a:endParaRPr lang="en-US" sz="3600" dirty="0" smtClean="0">
              <a:solidFill>
                <a:schemeClr val="dk2"/>
              </a:solidFill>
              <a:latin typeface="Times New Roman"/>
              <a:ea typeface="Times New Roman"/>
              <a:cs typeface="Times New Roman"/>
              <a:sym typeface="Times New Roman"/>
            </a:endParaRPr>
          </a:p>
          <a:p>
            <a:pPr marL="571500" lvl="8" indent="-571500">
              <a:buFont typeface="Arial"/>
              <a:buChar char="•"/>
            </a:pPr>
            <a:endParaRPr lang="en-US" sz="3600" dirty="0" smtClean="0">
              <a:solidFill>
                <a:schemeClr val="dk2"/>
              </a:solidFill>
              <a:latin typeface="Times New Roman"/>
              <a:ea typeface="Times New Roman"/>
              <a:cs typeface="Times New Roman"/>
              <a:sym typeface="Times New Roman"/>
            </a:endParaRPr>
          </a:p>
          <a:p>
            <a:pPr marL="571500" lvl="8" indent="-571500">
              <a:buFont typeface="Arial"/>
              <a:buChar char="•"/>
            </a:pPr>
            <a:endParaRPr lang="en-US" sz="3600" dirty="0" smtClean="0">
              <a:solidFill>
                <a:schemeClr val="dk2"/>
              </a:solidFill>
              <a:latin typeface="Times New Roman"/>
              <a:ea typeface="Times New Roman"/>
              <a:cs typeface="Times New Roman"/>
              <a:sym typeface="Times New Roman"/>
            </a:endParaRPr>
          </a:p>
          <a:p>
            <a:pPr lvl="8"/>
            <a:endParaRPr lang="en-US" sz="3600" dirty="0" smtClean="0">
              <a:solidFill>
                <a:schemeClr val="dk2"/>
              </a:solidFill>
              <a:latin typeface="Times New Roman"/>
              <a:ea typeface="Times New Roman"/>
              <a:cs typeface="Times New Roman"/>
              <a:sym typeface="Times New Roman"/>
            </a:endParaRPr>
          </a:p>
        </p:txBody>
      </p:sp>
      <p:grpSp>
        <p:nvGrpSpPr>
          <p:cNvPr id="107" name="Shape 107"/>
          <p:cNvGrpSpPr/>
          <p:nvPr/>
        </p:nvGrpSpPr>
        <p:grpSpPr>
          <a:xfrm>
            <a:off x="29577848" y="5504306"/>
            <a:ext cx="13778466" cy="15296495"/>
            <a:chOff x="227587" y="13867895"/>
            <a:chExt cx="13778466" cy="13111281"/>
          </a:xfrm>
        </p:grpSpPr>
        <p:sp>
          <p:nvSpPr>
            <p:cNvPr id="108" name="Shape 108"/>
            <p:cNvSpPr txBox="1"/>
            <p:nvPr/>
          </p:nvSpPr>
          <p:spPr>
            <a:xfrm>
              <a:off x="227587" y="13867895"/>
              <a:ext cx="12508615" cy="1311128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1" i="0" u="none" strike="noStrike" cap="none" baseline="0" dirty="0">
                  <a:latin typeface="Times New Roman"/>
                  <a:ea typeface="Times New Roman"/>
                  <a:cs typeface="Times New Roman"/>
                  <a:sym typeface="Times New Roman"/>
                </a:rPr>
                <a:t>Residential Segregation</a:t>
              </a:r>
            </a:p>
            <a:p>
              <a:pPr marL="0" marR="0" lvl="0" indent="0" algn="l" rtl="0">
                <a:spcBef>
                  <a:spcPts val="0"/>
                </a:spcBef>
                <a:buSzPct val="25000"/>
                <a:buNone/>
              </a:pPr>
              <a:r>
                <a:rPr lang="en-US" sz="3600" b="1" i="1" u="none" strike="noStrike" cap="none" baseline="0" dirty="0" smtClean="0">
                  <a:latin typeface="Times New Roman"/>
                  <a:ea typeface="Times New Roman"/>
                  <a:cs typeface="Times New Roman"/>
                  <a:sym typeface="Times New Roman"/>
                </a:rPr>
                <a:t>What </a:t>
              </a:r>
              <a:r>
                <a:rPr lang="en-US" sz="3600" b="1" i="1" u="none" strike="noStrike" cap="none" baseline="0" dirty="0">
                  <a:latin typeface="Times New Roman"/>
                  <a:ea typeface="Times New Roman"/>
                  <a:cs typeface="Times New Roman"/>
                  <a:sym typeface="Times New Roman"/>
                </a:rPr>
                <a:t>is the problem:</a:t>
              </a:r>
              <a:r>
                <a:rPr lang="en-US" sz="3600" b="0" i="1" u="none" strike="noStrike" cap="none" baseline="0" dirty="0">
                  <a:latin typeface="Times New Roman"/>
                  <a:ea typeface="Times New Roman"/>
                  <a:cs typeface="Times New Roman"/>
                  <a:sym typeface="Times New Roman"/>
                </a:rPr>
                <a:t> </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Commuting between Colby and Waterville is inhibited</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Not all students have a car</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Snow prevents students from going to Waterville during the winter</a:t>
              </a:r>
            </a:p>
            <a:p>
              <a:pPr marL="0" marR="0" lvl="0" indent="0" algn="l" rtl="0">
                <a:spcBef>
                  <a:spcPts val="0"/>
                </a:spcBef>
                <a:buNone/>
              </a:pPr>
              <a:endParaRPr sz="3600" b="0" i="0" u="none" strike="noStrike" cap="none" baseline="0" dirty="0">
                <a:latin typeface="Times New Roman"/>
                <a:ea typeface="Times New Roman"/>
                <a:cs typeface="Times New Roman"/>
                <a:sym typeface="Times New Roman"/>
              </a:endParaRPr>
            </a:p>
            <a:p>
              <a:pPr marL="0" marR="0" lvl="0" indent="0" algn="l" rtl="0">
                <a:spcBef>
                  <a:spcPts val="0"/>
                </a:spcBef>
                <a:buSzPct val="25000"/>
                <a:buNone/>
              </a:pPr>
              <a:r>
                <a:rPr lang="en-US" sz="3600" b="1" i="1" u="none" strike="noStrike" cap="none" baseline="0" dirty="0">
                  <a:latin typeface="Times New Roman"/>
                  <a:ea typeface="Times New Roman"/>
                  <a:cs typeface="Times New Roman"/>
                  <a:sym typeface="Times New Roman"/>
                </a:rPr>
                <a:t>Negative effects:</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Decreased interaction between Colby and Waterville residents</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Prevents dilution of </a:t>
              </a:r>
              <a:r>
                <a:rPr lang="en-US" sz="3600" b="0" i="0" u="none" strike="noStrike" cap="none" baseline="0" dirty="0" smtClean="0">
                  <a:latin typeface="Times New Roman"/>
                  <a:ea typeface="Times New Roman"/>
                  <a:cs typeface="Times New Roman"/>
                  <a:sym typeface="Times New Roman"/>
                </a:rPr>
                <a:t>stereotypes </a:t>
              </a:r>
              <a:r>
                <a:rPr lang="en-US" sz="3600" b="0" i="0" u="none" strike="noStrike" cap="none" baseline="0" dirty="0">
                  <a:latin typeface="Times New Roman"/>
                  <a:ea typeface="Times New Roman"/>
                  <a:cs typeface="Times New Roman"/>
                  <a:sym typeface="Times New Roman"/>
                </a:rPr>
                <a:t>and </a:t>
              </a:r>
              <a:r>
                <a:rPr lang="en-US" sz="3600" b="0" i="0" u="none" strike="noStrike" cap="none" baseline="0" dirty="0" smtClean="0">
                  <a:latin typeface="Times New Roman"/>
                  <a:ea typeface="Times New Roman"/>
                  <a:cs typeface="Times New Roman"/>
                  <a:sym typeface="Times New Roman"/>
                </a:rPr>
                <a:t>prejudices</a:t>
              </a:r>
              <a:r>
                <a:rPr lang="en-US" sz="3600" b="0" i="0" u="none" strike="noStrike" cap="none" baseline="0" dirty="0">
                  <a:latin typeface="Times New Roman"/>
                  <a:ea typeface="Times New Roman"/>
                  <a:cs typeface="Times New Roman"/>
                  <a:sym typeface="Times New Roman"/>
                </a:rPr>
                <a:t>: increased negative perception</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Decreased access to resources for both sides</a:t>
              </a:r>
            </a:p>
            <a:p>
              <a:pPr marL="457200" marR="0" lvl="0" indent="-292100" algn="l" rtl="0">
                <a:spcBef>
                  <a:spcPts val="0"/>
                </a:spcBef>
                <a:buClr>
                  <a:schemeClr val="dk1"/>
                </a:buClr>
                <a:buFont typeface="Arial"/>
                <a:buNone/>
              </a:pPr>
              <a:endParaRPr sz="3600" b="0" i="0" u="none" strike="noStrike" cap="none" baseline="0" dirty="0">
                <a:latin typeface="Times New Roman"/>
                <a:ea typeface="Times New Roman"/>
                <a:cs typeface="Times New Roman"/>
                <a:sym typeface="Times New Roman"/>
              </a:endParaRPr>
            </a:p>
            <a:p>
              <a:pPr marL="0" marR="0" lvl="0" indent="0" algn="l" rtl="0">
                <a:spcBef>
                  <a:spcPts val="0"/>
                </a:spcBef>
                <a:buSzPct val="25000"/>
                <a:buNone/>
              </a:pPr>
              <a:r>
                <a:rPr lang="en-US" sz="3600" b="1" i="1" u="none" strike="noStrike" cap="none" baseline="0" dirty="0">
                  <a:latin typeface="Times New Roman"/>
                  <a:ea typeface="Times New Roman"/>
                  <a:cs typeface="Times New Roman"/>
                  <a:sym typeface="Times New Roman"/>
                </a:rPr>
                <a:t>Solutions:</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Implement </a:t>
              </a:r>
              <a:r>
                <a:rPr lang="en-US" sz="3600" b="0" i="0" u="none" strike="noStrike" cap="none" baseline="0" dirty="0" smtClean="0">
                  <a:latin typeface="Times New Roman"/>
                  <a:ea typeface="Times New Roman"/>
                  <a:cs typeface="Times New Roman"/>
                  <a:sym typeface="Times New Roman"/>
                </a:rPr>
                <a:t>a permanent full-time shuttle</a:t>
              </a:r>
            </a:p>
            <a:p>
              <a:pPr marL="457200" marR="0" lvl="0" indent="-520700" algn="l" rtl="0">
                <a:spcBef>
                  <a:spcPts val="0"/>
                </a:spcBef>
                <a:buClr>
                  <a:schemeClr val="dk2"/>
                </a:buClr>
                <a:buSzPct val="100000"/>
                <a:buFont typeface="Arial"/>
                <a:buChar char="•"/>
              </a:pPr>
              <a:r>
                <a:rPr lang="en-US" sz="3600" b="0" i="0" u="none" strike="noStrike" cap="none" baseline="0" dirty="0" smtClean="0">
                  <a:latin typeface="Times New Roman"/>
                  <a:ea typeface="Times New Roman"/>
                  <a:cs typeface="Times New Roman"/>
                  <a:sym typeface="Times New Roman"/>
                </a:rPr>
                <a:t>Promote </a:t>
              </a:r>
              <a:r>
                <a:rPr lang="en-US" sz="3600" b="0" i="0" u="none" strike="noStrike" cap="none" baseline="0" dirty="0">
                  <a:latin typeface="Times New Roman"/>
                  <a:ea typeface="Times New Roman"/>
                  <a:cs typeface="Times New Roman"/>
                  <a:sym typeface="Times New Roman"/>
                </a:rPr>
                <a:t>the </a:t>
              </a:r>
              <a:r>
                <a:rPr lang="en-US" sz="3600" b="0" i="0" u="none" strike="noStrike" cap="none" baseline="0" dirty="0" smtClean="0">
                  <a:latin typeface="Times New Roman"/>
                  <a:ea typeface="Times New Roman"/>
                  <a:cs typeface="Times New Roman"/>
                  <a:sym typeface="Times New Roman"/>
                </a:rPr>
                <a:t>I-bike </a:t>
              </a:r>
              <a:r>
                <a:rPr lang="en-US" sz="3600" b="0" i="0" u="none" strike="noStrike" cap="none" baseline="0" dirty="0">
                  <a:latin typeface="Times New Roman"/>
                  <a:ea typeface="Times New Roman"/>
                  <a:cs typeface="Times New Roman"/>
                  <a:sym typeface="Times New Roman"/>
                </a:rPr>
                <a:t>Program to students </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Provide transportation to campus for </a:t>
              </a:r>
              <a:r>
                <a:rPr lang="en-US" sz="3600" b="0" i="0" u="none" strike="noStrike" cap="none" baseline="0" dirty="0" smtClean="0">
                  <a:latin typeface="Times New Roman"/>
                  <a:ea typeface="Times New Roman"/>
                  <a:cs typeface="Times New Roman"/>
                  <a:sym typeface="Times New Roman"/>
                </a:rPr>
                <a:t>locals </a:t>
              </a:r>
            </a:p>
            <a:p>
              <a:pPr marL="457200" marR="0" lvl="0" indent="-520700" algn="l" rtl="0">
                <a:spcBef>
                  <a:spcPts val="0"/>
                </a:spcBef>
                <a:buClr>
                  <a:schemeClr val="dk2"/>
                </a:buClr>
                <a:buSzPct val="100000"/>
                <a:buFont typeface="Arial"/>
                <a:buChar char="•"/>
              </a:pPr>
              <a:r>
                <a:rPr lang="en-US" sz="3600" dirty="0">
                  <a:latin typeface="Times New Roman"/>
                  <a:ea typeface="Times New Roman"/>
                  <a:cs typeface="Times New Roman"/>
                  <a:sym typeface="Times New Roman"/>
                </a:rPr>
                <a:t>W</a:t>
              </a:r>
              <a:r>
                <a:rPr lang="en-US" sz="3600" b="0" i="0" u="none" strike="noStrike" cap="none" baseline="0" dirty="0" smtClean="0">
                  <a:latin typeface="Times New Roman"/>
                  <a:ea typeface="Times New Roman"/>
                  <a:cs typeface="Times New Roman"/>
                  <a:sym typeface="Times New Roman"/>
                </a:rPr>
                <a:t>ork </a:t>
              </a:r>
              <a:r>
                <a:rPr lang="en-US" sz="3600" b="0" i="0" u="none" strike="noStrike" cap="none" baseline="0" dirty="0">
                  <a:latin typeface="Times New Roman"/>
                  <a:ea typeface="Times New Roman"/>
                  <a:cs typeface="Times New Roman"/>
                  <a:sym typeface="Times New Roman"/>
                </a:rPr>
                <a:t>together with Waterville to improve </a:t>
              </a:r>
              <a:endParaRPr lang="en-US" sz="3600" b="0" i="0" u="none" strike="noStrike" cap="none" baseline="0" dirty="0" smtClean="0">
                <a:latin typeface="Times New Roman"/>
                <a:ea typeface="Times New Roman"/>
                <a:cs typeface="Times New Roman"/>
                <a:sym typeface="Times New Roman"/>
              </a:endParaRPr>
            </a:p>
            <a:p>
              <a:pPr marR="0" lvl="0" algn="l" rtl="0">
                <a:spcBef>
                  <a:spcPts val="0"/>
                </a:spcBef>
                <a:buClr>
                  <a:schemeClr val="dk2"/>
                </a:buClr>
                <a:buSzPct val="100000"/>
              </a:pPr>
              <a:r>
                <a:rPr lang="en-US" sz="3600" dirty="0">
                  <a:latin typeface="Times New Roman"/>
                  <a:ea typeface="Times New Roman"/>
                  <a:cs typeface="Times New Roman"/>
                  <a:sym typeface="Times New Roman"/>
                </a:rPr>
                <a:t> </a:t>
              </a:r>
              <a:r>
                <a:rPr lang="en-US" sz="3600" dirty="0" smtClean="0">
                  <a:latin typeface="Times New Roman"/>
                  <a:ea typeface="Times New Roman"/>
                  <a:cs typeface="Times New Roman"/>
                  <a:sym typeface="Times New Roman"/>
                </a:rPr>
                <a:t>    </a:t>
              </a:r>
              <a:r>
                <a:rPr lang="en-US" sz="3600" b="0" i="0" u="none" strike="noStrike" cap="none" baseline="0" dirty="0" smtClean="0">
                  <a:latin typeface="Times New Roman"/>
                  <a:ea typeface="Times New Roman"/>
                  <a:cs typeface="Times New Roman"/>
                  <a:sym typeface="Times New Roman"/>
                </a:rPr>
                <a:t>local </a:t>
              </a:r>
              <a:r>
                <a:rPr lang="en-US" sz="3600" b="0" i="0" u="none" strike="noStrike" cap="none" baseline="0" dirty="0">
                  <a:latin typeface="Times New Roman"/>
                  <a:ea typeface="Times New Roman"/>
                  <a:cs typeface="Times New Roman"/>
                  <a:sym typeface="Times New Roman"/>
                </a:rPr>
                <a:t>public transport</a:t>
              </a:r>
            </a:p>
            <a:p>
              <a:pPr marL="0" marR="0" lvl="0" indent="0" algn="l" rtl="0">
                <a:spcBef>
                  <a:spcPts val="0"/>
                </a:spcBef>
                <a:buNone/>
              </a:pPr>
              <a:endParaRPr sz="3600" b="0" i="0" u="none" strike="noStrike" cap="none" baseline="0" dirty="0">
                <a:latin typeface="Times New Roman"/>
                <a:ea typeface="Times New Roman"/>
                <a:cs typeface="Times New Roman"/>
                <a:sym typeface="Times New Roman"/>
              </a:endParaRPr>
            </a:p>
            <a:p>
              <a:pPr marL="0" marR="0" lvl="0" indent="0" algn="l" rtl="0">
                <a:spcBef>
                  <a:spcPts val="0"/>
                </a:spcBef>
                <a:buSzPct val="25000"/>
                <a:buNone/>
              </a:pPr>
              <a:r>
                <a:rPr lang="en-US" sz="3600" b="1" i="1" u="none" strike="noStrike" cap="none" baseline="0" dirty="0">
                  <a:latin typeface="Times New Roman"/>
                  <a:ea typeface="Times New Roman"/>
                  <a:cs typeface="Times New Roman"/>
                  <a:sym typeface="Times New Roman"/>
                </a:rPr>
                <a:t>Considerations:</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Providing transport is expensive. A potential solution could be to charge for service</a:t>
              </a:r>
            </a:p>
            <a:p>
              <a:pPr marL="457200" marR="0" lvl="0" indent="-520700" algn="l" rtl="0">
                <a:spcBef>
                  <a:spcPts val="0"/>
                </a:spcBef>
                <a:buClr>
                  <a:schemeClr val="dk2"/>
                </a:buClr>
                <a:buSzPct val="100000"/>
                <a:buFont typeface="Arial"/>
                <a:buChar char="•"/>
              </a:pPr>
              <a:r>
                <a:rPr lang="en-US" sz="3600" b="0" i="0" u="none" strike="noStrike" cap="none" baseline="0" dirty="0">
                  <a:latin typeface="Times New Roman"/>
                  <a:ea typeface="Times New Roman"/>
                  <a:cs typeface="Times New Roman"/>
                  <a:sym typeface="Times New Roman"/>
                </a:rPr>
                <a:t>The situation is definitely more complex than residential segregation </a:t>
              </a:r>
              <a:r>
                <a:rPr lang="en-US" sz="3600" b="0" i="0" u="none" strike="noStrike" cap="none" baseline="0" dirty="0" smtClean="0">
                  <a:latin typeface="Times New Roman"/>
                  <a:ea typeface="Times New Roman"/>
                  <a:cs typeface="Times New Roman"/>
                  <a:sym typeface="Times New Roman"/>
                </a:rPr>
                <a:t>only</a:t>
              </a:r>
              <a:r>
                <a:rPr lang="en-US" sz="3600" dirty="0" smtClean="0">
                  <a:latin typeface="Times New Roman"/>
                  <a:ea typeface="Times New Roman"/>
                  <a:cs typeface="Times New Roman"/>
                  <a:sym typeface="Times New Roman"/>
                </a:rPr>
                <a:t>. T</a:t>
              </a:r>
              <a:r>
                <a:rPr lang="en-US" sz="3600" b="0" i="0" u="none" strike="noStrike" cap="none" baseline="0" dirty="0" smtClean="0">
                  <a:latin typeface="Times New Roman"/>
                  <a:ea typeface="Times New Roman"/>
                  <a:cs typeface="Times New Roman"/>
                  <a:sym typeface="Times New Roman"/>
                </a:rPr>
                <a:t>here </a:t>
              </a:r>
              <a:r>
                <a:rPr lang="en-US" sz="3600" b="0" i="0" u="none" strike="noStrike" cap="none" baseline="0" dirty="0">
                  <a:latin typeface="Times New Roman"/>
                  <a:ea typeface="Times New Roman"/>
                  <a:cs typeface="Times New Roman"/>
                  <a:sym typeface="Times New Roman"/>
                </a:rPr>
                <a:t>are several factors which need to be attacked simultaneously with the transportation problem </a:t>
              </a:r>
              <a:r>
                <a:rPr lang="en-US" sz="3600" b="0" i="0" u="none" strike="noStrike" cap="none" baseline="0" dirty="0" smtClean="0">
                  <a:latin typeface="Times New Roman"/>
                  <a:ea typeface="Times New Roman"/>
                  <a:cs typeface="Times New Roman"/>
                  <a:sym typeface="Times New Roman"/>
                </a:rPr>
                <a:t>in</a:t>
              </a:r>
              <a:r>
                <a:rPr lang="en-US" sz="3600" b="0" i="0" u="none" strike="noStrike" cap="none" dirty="0" smtClean="0">
                  <a:latin typeface="Times New Roman"/>
                  <a:ea typeface="Times New Roman"/>
                  <a:cs typeface="Times New Roman"/>
                  <a:sym typeface="Times New Roman"/>
                </a:rPr>
                <a:t> order to improve Colby-Waterville interaction</a:t>
              </a:r>
              <a:endParaRPr lang="en-US" sz="3600" b="0" i="0" u="none" strike="noStrike" cap="none" baseline="0" dirty="0">
                <a:latin typeface="Times New Roman"/>
                <a:ea typeface="Times New Roman"/>
                <a:cs typeface="Times New Roman"/>
                <a:sym typeface="Times New Roman"/>
              </a:endParaRPr>
            </a:p>
          </p:txBody>
        </p:sp>
        <p:sp>
          <p:nvSpPr>
            <p:cNvPr id="109" name="Shape 109"/>
            <p:cNvSpPr txBox="1"/>
            <p:nvPr/>
          </p:nvSpPr>
          <p:spPr>
            <a:xfrm>
              <a:off x="9058949" y="23622314"/>
              <a:ext cx="4947104" cy="64633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dirty="0">
                  <a:solidFill>
                    <a:schemeClr val="dk2"/>
                  </a:solidFill>
                  <a:latin typeface="Times New Roman"/>
                  <a:ea typeface="Times New Roman"/>
                  <a:cs typeface="Times New Roman"/>
                  <a:sym typeface="Times New Roman"/>
                </a:rPr>
                <a:t>Figure 6. </a:t>
              </a:r>
              <a:r>
                <a:rPr lang="en-US" sz="1800" b="1" i="0" u="none" strike="noStrike" cap="none" baseline="0" dirty="0" smtClean="0">
                  <a:solidFill>
                    <a:schemeClr val="dk2"/>
                  </a:solidFill>
                  <a:latin typeface="Times New Roman"/>
                  <a:ea typeface="Times New Roman"/>
                  <a:cs typeface="Times New Roman"/>
                  <a:sym typeface="Times New Roman"/>
                </a:rPr>
                <a:t>Oldest</a:t>
              </a:r>
              <a:r>
                <a:rPr lang="en-US" sz="1800" b="1" i="0" u="none" strike="noStrike" cap="none" dirty="0" smtClean="0">
                  <a:solidFill>
                    <a:schemeClr val="dk2"/>
                  </a:solidFill>
                  <a:latin typeface="Times New Roman"/>
                  <a:ea typeface="Times New Roman"/>
                  <a:cs typeface="Times New Roman"/>
                  <a:sym typeface="Times New Roman"/>
                </a:rPr>
                <a:t> known photograph of Colby</a:t>
              </a:r>
              <a:endParaRPr lang="en-US" sz="1800" b="0" i="0" u="none" strike="noStrike" cap="none" baseline="0" dirty="0">
                <a:solidFill>
                  <a:schemeClr val="dk2"/>
                </a:solidFill>
                <a:latin typeface="Times New Roman"/>
                <a:ea typeface="Times New Roman"/>
                <a:cs typeface="Times New Roman"/>
                <a:sym typeface="Times New Roman"/>
              </a:endParaRPr>
            </a:p>
          </p:txBody>
        </p:sp>
      </p:grpSp>
      <p:sp>
        <p:nvSpPr>
          <p:cNvPr id="111" name="Shape 111"/>
          <p:cNvSpPr txBox="1"/>
          <p:nvPr/>
        </p:nvSpPr>
        <p:spPr>
          <a:xfrm>
            <a:off x="15421852" y="21948475"/>
            <a:ext cx="13234737" cy="13106153"/>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000" b="1" i="0" u="none" strike="noStrike" cap="none" baseline="0" dirty="0" smtClean="0">
                <a:latin typeface="Times New Roman"/>
                <a:ea typeface="Times New Roman"/>
                <a:cs typeface="Times New Roman"/>
                <a:sym typeface="Times New Roman"/>
              </a:rPr>
              <a:t>Conclusion</a:t>
            </a:r>
            <a:endParaRPr sz="2200" b="0" i="0" u="none" strike="noStrike" cap="none" baseline="0" dirty="0">
              <a:latin typeface="Times New Roman"/>
              <a:ea typeface="Times New Roman"/>
              <a:cs typeface="Times New Roman"/>
              <a:sym typeface="Times New Roman"/>
            </a:endParaRPr>
          </a:p>
          <a:p>
            <a:pPr marR="0" lvl="0" algn="l" rtl="0">
              <a:spcBef>
                <a:spcPts val="0"/>
              </a:spcBef>
              <a:buNone/>
            </a:pPr>
            <a:r>
              <a:rPr lang="en-US" sz="3600" dirty="0" smtClean="0">
                <a:latin typeface="Times New Roman"/>
                <a:ea typeface="Times New Roman"/>
                <a:cs typeface="Times New Roman"/>
                <a:sym typeface="Times New Roman"/>
              </a:rPr>
              <a:t>Herbert C. Libby, one of Waterville’s former mayors stated the following during his efforts in securing the Mayflower Hill grounds: </a:t>
            </a:r>
            <a:r>
              <a:rPr lang="en-US" sz="3600" i="1" dirty="0" smtClean="0">
                <a:latin typeface="Times New Roman"/>
                <a:ea typeface="Times New Roman"/>
                <a:cs typeface="Times New Roman"/>
                <a:sym typeface="Times New Roman"/>
              </a:rPr>
              <a:t>‘The College is Waterville’s bread and butter.’</a:t>
            </a:r>
          </a:p>
          <a:p>
            <a:pPr marR="0" lvl="0" algn="l" rtl="0">
              <a:spcBef>
                <a:spcPts val="0"/>
              </a:spcBef>
              <a:buNone/>
            </a:pPr>
            <a:endParaRPr lang="en-US" sz="3600" i="1" dirty="0">
              <a:latin typeface="Times New Roman"/>
              <a:ea typeface="Times New Roman"/>
              <a:cs typeface="Times New Roman"/>
              <a:sym typeface="Times New Roman"/>
            </a:endParaRPr>
          </a:p>
          <a:p>
            <a:r>
              <a:rPr lang="en-US" sz="3600" dirty="0" smtClean="0">
                <a:latin typeface="Times New Roman"/>
                <a:ea typeface="Times New Roman"/>
                <a:cs typeface="Times New Roman"/>
                <a:sym typeface="Times New Roman"/>
              </a:rPr>
              <a:t>Waterville has financially contributed to the College in many dire situations. Yet, when the city is clearly struggling, I argue that we have done too little.  Economic disparity, residential segregation, and social aspects have led to an alienation between the two communities. But, as Ruth Jackson, vice president of communications, stated in an </a:t>
            </a:r>
            <a:r>
              <a:rPr lang="en-US" sz="3600" dirty="0" smtClean="0">
                <a:latin typeface="Times New Roman"/>
                <a:ea typeface="Times New Roman"/>
                <a:cs typeface="Times New Roman"/>
                <a:sym typeface="Times New Roman"/>
              </a:rPr>
              <a:t>interview: Colby has a long shared history with Waterville. It is our duty to act.</a:t>
            </a:r>
            <a:endParaRPr lang="en-US" sz="3600" dirty="0">
              <a:latin typeface="Times New Roman"/>
              <a:ea typeface="Times New Roman"/>
              <a:cs typeface="Times New Roman"/>
              <a:sym typeface="Times New Roman"/>
            </a:endParaRPr>
          </a:p>
          <a:p>
            <a:endParaRPr lang="en-US" sz="3600" dirty="0">
              <a:latin typeface="Times New Roman"/>
              <a:ea typeface="Times New Roman"/>
              <a:cs typeface="Times New Roman"/>
              <a:sym typeface="Times New Roman"/>
            </a:endParaRPr>
          </a:p>
          <a:p>
            <a:pPr marR="0" lvl="0" algn="l" rtl="0">
              <a:spcBef>
                <a:spcPts val="0"/>
              </a:spcBef>
              <a:buNone/>
            </a:pPr>
            <a:r>
              <a:rPr lang="en-US" sz="3600" dirty="0" smtClean="0">
                <a:latin typeface="Times New Roman"/>
                <a:ea typeface="Times New Roman"/>
                <a:cs typeface="Times New Roman"/>
                <a:sym typeface="Times New Roman"/>
              </a:rPr>
              <a:t>The suggested </a:t>
            </a:r>
            <a:r>
              <a:rPr lang="en-US" sz="3600" dirty="0" smtClean="0">
                <a:latin typeface="Times New Roman"/>
                <a:ea typeface="Times New Roman"/>
                <a:cs typeface="Times New Roman"/>
                <a:sym typeface="Times New Roman"/>
              </a:rPr>
              <a:t>actions </a:t>
            </a:r>
            <a:r>
              <a:rPr lang="en-US" sz="3600" dirty="0" smtClean="0">
                <a:latin typeface="Times New Roman"/>
                <a:ea typeface="Times New Roman"/>
                <a:cs typeface="Times New Roman"/>
                <a:sym typeface="Times New Roman"/>
              </a:rPr>
              <a:t>focus on creating a platform for positive interaction. If mobility between Colby and Waterville increases, this positive interaction will increase, and thus improve </a:t>
            </a:r>
            <a:r>
              <a:rPr lang="en-US" sz="3600" dirty="0" smtClean="0">
                <a:latin typeface="Times New Roman"/>
                <a:ea typeface="Times New Roman"/>
                <a:cs typeface="Times New Roman"/>
                <a:sym typeface="Times New Roman"/>
              </a:rPr>
              <a:t>relations. </a:t>
            </a:r>
            <a:r>
              <a:rPr lang="en-US" sz="3600" dirty="0" smtClean="0">
                <a:latin typeface="Times New Roman"/>
                <a:ea typeface="Times New Roman"/>
                <a:cs typeface="Times New Roman"/>
                <a:sym typeface="Times New Roman"/>
              </a:rPr>
              <a:t>Economic engagement reduces financial inequality and soothes negative consequences of class difference. Lastly, a Colby culture of accountability and improved standards will decrease negative interactions, and thus dilute prejudices.</a:t>
            </a:r>
            <a:endParaRPr lang="en-US" sz="3600" dirty="0">
              <a:latin typeface="Times New Roman"/>
              <a:ea typeface="Times New Roman"/>
              <a:cs typeface="Times New Roman"/>
              <a:sym typeface="Times New Roman"/>
            </a:endParaRPr>
          </a:p>
          <a:p>
            <a:pPr marL="0" marR="0" lvl="0" indent="0" algn="l" rtl="0">
              <a:spcBef>
                <a:spcPts val="0"/>
              </a:spcBef>
              <a:buNone/>
            </a:pPr>
            <a:endParaRPr sz="2200" b="0" i="0" u="none" strike="noStrike" cap="none" baseline="0" dirty="0">
              <a:latin typeface="Arial"/>
              <a:ea typeface="Arial"/>
              <a:cs typeface="Arial"/>
              <a:sym typeface="Arial"/>
            </a:endParaRPr>
          </a:p>
          <a:p>
            <a:pPr marL="0" marR="0" lvl="0" indent="0" algn="l" rtl="0">
              <a:spcBef>
                <a:spcPts val="0"/>
              </a:spcBef>
              <a:buNone/>
            </a:pPr>
            <a:endParaRPr sz="2200" b="0" i="0" u="none" strike="noStrike" cap="none" baseline="0" dirty="0">
              <a:latin typeface="Arial"/>
              <a:ea typeface="Arial"/>
              <a:cs typeface="Arial"/>
              <a:sym typeface="Arial"/>
            </a:endParaRPr>
          </a:p>
          <a:p>
            <a:pPr marL="0" marR="0" lvl="0" indent="0" algn="l" rtl="0">
              <a:spcBef>
                <a:spcPts val="0"/>
              </a:spcBef>
              <a:buNone/>
            </a:pPr>
            <a:endParaRPr sz="2200" b="0" i="0" u="none" strike="noStrike" cap="none" baseline="0" dirty="0">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a:p>
            <a:pPr marL="0" marR="0" lvl="0" indent="0" algn="l" rtl="0">
              <a:spcBef>
                <a:spcPts val="0"/>
              </a:spcBef>
              <a:buNone/>
            </a:pPr>
            <a:endParaRPr sz="2200" b="0" i="0" u="none" strike="noStrike" cap="none" baseline="0" dirty="0">
              <a:solidFill>
                <a:schemeClr val="dk2"/>
              </a:solidFill>
              <a:latin typeface="Arial"/>
              <a:ea typeface="Arial"/>
              <a:cs typeface="Arial"/>
              <a:sym typeface="Arial"/>
            </a:endParaRPr>
          </a:p>
        </p:txBody>
      </p:sp>
      <p:sp>
        <p:nvSpPr>
          <p:cNvPr id="113" name="Shape 113"/>
          <p:cNvSpPr txBox="1"/>
          <p:nvPr/>
        </p:nvSpPr>
        <p:spPr>
          <a:xfrm>
            <a:off x="15421852" y="5579035"/>
            <a:ext cx="13578130" cy="13357503"/>
          </a:xfrm>
          <a:prstGeom prst="rect">
            <a:avLst/>
          </a:prstGeom>
          <a:noFill/>
          <a:ln w="19050" cmpd="sng">
            <a:noFill/>
          </a:ln>
        </p:spPr>
        <p:txBody>
          <a:bodyPr lIns="91425" tIns="45700" rIns="91425" bIns="45700" anchor="t" anchorCtr="0">
            <a:noAutofit/>
          </a:bodyPr>
          <a:lstStyle/>
          <a:p>
            <a:pPr marL="0" marR="0" lvl="0" indent="0" algn="ctr" rtl="0">
              <a:spcBef>
                <a:spcPts val="0"/>
              </a:spcBef>
              <a:buSzPct val="25000"/>
              <a:buNone/>
            </a:pPr>
            <a:r>
              <a:rPr lang="en-US" sz="5000" b="1" i="0" u="none" strike="noStrike" cap="none" baseline="0" dirty="0">
                <a:latin typeface="Times New Roman"/>
                <a:ea typeface="Times New Roman"/>
                <a:cs typeface="Times New Roman"/>
                <a:sym typeface="Times New Roman"/>
              </a:rPr>
              <a:t>A Proposal for Improving Relations:</a:t>
            </a:r>
          </a:p>
          <a:p>
            <a:pPr marR="0" lvl="0" algn="l" rtl="0">
              <a:lnSpc>
                <a:spcPct val="100000"/>
              </a:lnSpc>
              <a:spcBef>
                <a:spcPts val="0"/>
              </a:spcBef>
              <a:spcAft>
                <a:spcPts val="0"/>
              </a:spcAft>
              <a:buNone/>
            </a:pPr>
            <a:r>
              <a:rPr lang="en-US" sz="3600" b="0" i="0" u="none" strike="noStrike" cap="none" baseline="0" dirty="0" smtClean="0">
                <a:latin typeface="Times New Roman"/>
                <a:ea typeface="Times New Roman"/>
                <a:cs typeface="Times New Roman"/>
                <a:sym typeface="Times New Roman"/>
              </a:rPr>
              <a:t>Colby</a:t>
            </a:r>
            <a:r>
              <a:rPr lang="en-US" sz="3600" b="0" i="0" u="none" strike="noStrike" cap="none" dirty="0" smtClean="0">
                <a:latin typeface="Times New Roman"/>
                <a:ea typeface="Times New Roman"/>
                <a:cs typeface="Times New Roman"/>
                <a:sym typeface="Times New Roman"/>
              </a:rPr>
              <a:t> College and Waterville have traditionally had a strong and symbiotic relation. </a:t>
            </a:r>
            <a:r>
              <a:rPr lang="en-US" sz="3600" dirty="0" smtClean="0">
                <a:latin typeface="Times New Roman"/>
                <a:ea typeface="Times New Roman"/>
                <a:cs typeface="Times New Roman"/>
                <a:sym typeface="Times New Roman"/>
              </a:rPr>
              <a:t>We all remember that Waterville citizens donated the land on Mayflower hill, and that the college makes yearly investments in various local cultural projects. </a:t>
            </a:r>
          </a:p>
          <a:p>
            <a:pPr marR="0" lvl="0" algn="l" rtl="0">
              <a:lnSpc>
                <a:spcPct val="100000"/>
              </a:lnSpc>
              <a:spcBef>
                <a:spcPts val="0"/>
              </a:spcBef>
              <a:spcAft>
                <a:spcPts val="0"/>
              </a:spcAft>
              <a:buNone/>
            </a:pPr>
            <a:endParaRPr lang="en-US" sz="3600" dirty="0">
              <a:latin typeface="Times New Roman"/>
              <a:ea typeface="Times New Roman"/>
              <a:cs typeface="Times New Roman"/>
              <a:sym typeface="Times New Roman"/>
            </a:endParaRPr>
          </a:p>
          <a:p>
            <a:pPr marR="0" lvl="0" algn="l" rtl="0">
              <a:lnSpc>
                <a:spcPct val="100000"/>
              </a:lnSpc>
              <a:spcBef>
                <a:spcPts val="0"/>
              </a:spcBef>
              <a:spcAft>
                <a:spcPts val="0"/>
              </a:spcAft>
              <a:buNone/>
            </a:pPr>
            <a:r>
              <a:rPr lang="en-US" sz="3600" dirty="0" smtClean="0">
                <a:latin typeface="Times New Roman"/>
                <a:ea typeface="Times New Roman"/>
                <a:cs typeface="Times New Roman"/>
                <a:sym typeface="Times New Roman"/>
              </a:rPr>
              <a:t>Yet, Colby’s current town-gown relations are not nearly what they should be. Despite economic history together the two communities appear segregated. Think of all the wasted potential here, because Waterville and Colby have a lot to offer each other. Three themes appear when assessing the situation: </a:t>
            </a:r>
            <a:r>
              <a:rPr lang="en-US" sz="3600" b="1" dirty="0" smtClean="0">
                <a:latin typeface="Times New Roman"/>
                <a:ea typeface="Times New Roman"/>
                <a:cs typeface="Times New Roman"/>
                <a:sym typeface="Times New Roman"/>
              </a:rPr>
              <a:t>social, economic, and residential themes. </a:t>
            </a:r>
          </a:p>
          <a:p>
            <a:pPr marR="0" lvl="0" algn="l" rtl="0">
              <a:lnSpc>
                <a:spcPct val="100000"/>
              </a:lnSpc>
              <a:spcBef>
                <a:spcPts val="0"/>
              </a:spcBef>
              <a:spcAft>
                <a:spcPts val="0"/>
              </a:spcAft>
              <a:buNone/>
            </a:pPr>
            <a:r>
              <a:rPr lang="en-US" sz="3600" dirty="0" smtClean="0">
                <a:latin typeface="Times New Roman"/>
                <a:ea typeface="Times New Roman"/>
                <a:cs typeface="Times New Roman"/>
                <a:sym typeface="Times New Roman"/>
              </a:rPr>
              <a:t>	</a:t>
            </a:r>
          </a:p>
          <a:p>
            <a:pPr marR="0" lvl="0" algn="l" rtl="0">
              <a:lnSpc>
                <a:spcPct val="100000"/>
              </a:lnSpc>
              <a:spcBef>
                <a:spcPts val="0"/>
              </a:spcBef>
              <a:spcAft>
                <a:spcPts val="0"/>
              </a:spcAft>
              <a:buNone/>
            </a:pPr>
            <a:r>
              <a:rPr lang="en-US" sz="3600" b="0" i="0" u="none" strike="noStrike" cap="none" baseline="0" dirty="0" smtClean="0">
                <a:latin typeface="Times New Roman"/>
                <a:ea typeface="Times New Roman"/>
                <a:cs typeface="Times New Roman"/>
                <a:sym typeface="Times New Roman"/>
              </a:rPr>
              <a:t>This</a:t>
            </a:r>
            <a:r>
              <a:rPr lang="en-US" sz="3600" b="0" i="0" u="none" strike="noStrike" cap="none" dirty="0" smtClean="0">
                <a:latin typeface="Times New Roman"/>
                <a:ea typeface="Times New Roman"/>
                <a:cs typeface="Times New Roman"/>
                <a:sym typeface="Times New Roman"/>
              </a:rPr>
              <a:t> proposal looks at negative consequences of socioeconomic disparity between Colby and Waterville communities, and proposes solutions to negate them. It also considers problems such as existing prejudices and residential segregation and </a:t>
            </a:r>
            <a:r>
              <a:rPr lang="en-US" sz="3600" b="0" i="0" u="none" strike="noStrike" cap="none" dirty="0" smtClean="0">
                <a:latin typeface="Times New Roman"/>
                <a:ea typeface="Times New Roman"/>
                <a:cs typeface="Times New Roman"/>
                <a:sym typeface="Times New Roman"/>
              </a:rPr>
              <a:t>solutions </a:t>
            </a:r>
            <a:r>
              <a:rPr lang="en-US" sz="3600" b="0" i="0" u="none" strike="noStrike" cap="none" dirty="0" smtClean="0">
                <a:latin typeface="Times New Roman"/>
                <a:ea typeface="Times New Roman"/>
                <a:cs typeface="Times New Roman"/>
                <a:sym typeface="Times New Roman"/>
              </a:rPr>
              <a:t>for </a:t>
            </a:r>
            <a:r>
              <a:rPr lang="en-US" sz="3600" b="0" i="0" u="none" strike="noStrike" cap="none" dirty="0" smtClean="0">
                <a:latin typeface="Times New Roman"/>
                <a:ea typeface="Times New Roman"/>
                <a:cs typeface="Times New Roman"/>
                <a:sym typeface="Times New Roman"/>
              </a:rPr>
              <a:t>these problems.</a:t>
            </a:r>
            <a:endParaRPr lang="en-US" sz="3600" b="0" i="0" u="none" strike="noStrike" cap="none" dirty="0" smtClean="0">
              <a:latin typeface="Times New Roman"/>
              <a:ea typeface="Times New Roman"/>
              <a:cs typeface="Times New Roman"/>
              <a:sym typeface="Times New Roman"/>
            </a:endParaRPr>
          </a:p>
          <a:p>
            <a:pPr marR="0" lvl="0" algn="l" rtl="0">
              <a:lnSpc>
                <a:spcPct val="100000"/>
              </a:lnSpc>
              <a:spcBef>
                <a:spcPts val="0"/>
              </a:spcBef>
              <a:spcAft>
                <a:spcPts val="0"/>
              </a:spcAft>
              <a:buNone/>
            </a:pPr>
            <a:endParaRPr sz="3600" b="0" i="0" u="none" strike="noStrike" cap="none" baseline="0" dirty="0">
              <a:latin typeface="Times New Roman"/>
              <a:ea typeface="Times New Roman"/>
              <a:cs typeface="Times New Roman"/>
              <a:sym typeface="Times New Roman"/>
            </a:endParaRPr>
          </a:p>
          <a:p>
            <a:pPr marL="2194560" marR="0" lvl="1" indent="-10160" rtl="0">
              <a:spcBef>
                <a:spcPts val="0"/>
              </a:spcBef>
              <a:buNone/>
            </a:pPr>
            <a:endParaRPr sz="3600" b="0" i="0" u="none" strike="noStrike" cap="none" baseline="0" dirty="0">
              <a:latin typeface="Times New Roman"/>
              <a:ea typeface="Times New Roman"/>
              <a:cs typeface="Times New Roman"/>
              <a:sym typeface="Times New Roman"/>
            </a:endParaRPr>
          </a:p>
          <a:p>
            <a:pPr marL="2194560" marR="0" lvl="1" indent="-10160" algn="l" rtl="0">
              <a:spcBef>
                <a:spcPts val="0"/>
              </a:spcBef>
              <a:buNone/>
            </a:pPr>
            <a:endParaRPr sz="3600" b="0" i="0" u="none" strike="noStrike" cap="none" baseline="0" dirty="0">
              <a:latin typeface="Times New Roman"/>
              <a:ea typeface="Times New Roman"/>
              <a:cs typeface="Times New Roman"/>
              <a:sym typeface="Times New Roman"/>
            </a:endParaRPr>
          </a:p>
          <a:p>
            <a:pPr marL="2480310" marR="0" lvl="1" indent="-92710" algn="l" rtl="0">
              <a:spcBef>
                <a:spcPts val="0"/>
              </a:spcBef>
              <a:buClr>
                <a:schemeClr val="dk1"/>
              </a:buClr>
              <a:buFont typeface="Arial"/>
              <a:buNone/>
            </a:pPr>
            <a:endParaRPr sz="3600" b="0" i="0" u="none" strike="noStrike" cap="none" baseline="0" dirty="0">
              <a:latin typeface="Times New Roman"/>
              <a:ea typeface="Times New Roman"/>
              <a:cs typeface="Times New Roman"/>
              <a:sym typeface="Times New Roman"/>
            </a:endParaRPr>
          </a:p>
          <a:p>
            <a:pPr marL="2194560" marR="0" lvl="2" indent="-10160" algn="l" rtl="0">
              <a:spcBef>
                <a:spcPts val="0"/>
              </a:spcBef>
              <a:buNone/>
            </a:pPr>
            <a:endParaRPr sz="3600" b="0" i="0" u="none" strike="noStrike" cap="none" baseline="0" dirty="0">
              <a:latin typeface="Times New Roman"/>
              <a:ea typeface="Times New Roman"/>
              <a:cs typeface="Times New Roman"/>
              <a:sym typeface="Times New Roman"/>
            </a:endParaRPr>
          </a:p>
          <a:p>
            <a:pPr marL="0" marR="0" lvl="1" indent="0" algn="l" rtl="0">
              <a:spcBef>
                <a:spcPts val="0"/>
              </a:spcBef>
              <a:buNone/>
            </a:pPr>
            <a:endParaRPr sz="3600" b="0" i="0" u="none" strike="noStrike" cap="none" baseline="0" dirty="0">
              <a:latin typeface="Times New Roman"/>
              <a:ea typeface="Times New Roman"/>
              <a:cs typeface="Times New Roman"/>
              <a:sym typeface="Times New Roman"/>
            </a:endParaRPr>
          </a:p>
        </p:txBody>
      </p:sp>
      <p:sp>
        <p:nvSpPr>
          <p:cNvPr id="114" name="Shape 114"/>
          <p:cNvSpPr txBox="1"/>
          <p:nvPr/>
        </p:nvSpPr>
        <p:spPr>
          <a:xfrm>
            <a:off x="15504254" y="18429274"/>
            <a:ext cx="2719570" cy="107721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a:solidFill>
                  <a:schemeClr val="dk2"/>
                </a:solidFill>
                <a:latin typeface="Times New Roman"/>
                <a:ea typeface="Times New Roman"/>
                <a:cs typeface="Times New Roman"/>
                <a:sym typeface="Times New Roman"/>
              </a:rPr>
              <a:t>Catherine Duff  </a:t>
            </a:r>
            <a:r>
              <a:rPr lang="en-US" sz="1800" b="0" i="0" u="none" strike="noStrike" cap="none" baseline="0">
                <a:solidFill>
                  <a:schemeClr val="dk2"/>
                </a:solidFill>
                <a:latin typeface="Times New Roman"/>
                <a:ea typeface="Times New Roman"/>
                <a:cs typeface="Times New Roman"/>
                <a:sym typeface="Times New Roman"/>
              </a:rPr>
              <a:t>Founder of Fecal Transplant Foundation and ex-patient</a:t>
            </a:r>
          </a:p>
        </p:txBody>
      </p:sp>
      <p:sp>
        <p:nvSpPr>
          <p:cNvPr id="115" name="Shape 115"/>
          <p:cNvSpPr txBox="1"/>
          <p:nvPr/>
        </p:nvSpPr>
        <p:spPr>
          <a:xfrm>
            <a:off x="15421852" y="20251460"/>
            <a:ext cx="6678109" cy="75405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dirty="0">
                <a:solidFill>
                  <a:schemeClr val="dk2"/>
                </a:solidFill>
                <a:latin typeface="Times New Roman"/>
                <a:ea typeface="Times New Roman"/>
                <a:cs typeface="Times New Roman"/>
                <a:sym typeface="Times New Roman"/>
              </a:rPr>
              <a:t>Figure 3. </a:t>
            </a:r>
            <a:r>
              <a:rPr lang="en-US" sz="1800" dirty="0" smtClean="0">
                <a:solidFill>
                  <a:schemeClr val="dk2"/>
                </a:solidFill>
                <a:latin typeface="Times New Roman"/>
                <a:ea typeface="Times New Roman"/>
                <a:cs typeface="Times New Roman"/>
                <a:sym typeface="Times New Roman"/>
              </a:rPr>
              <a:t>Historical map of Colby College-</a:t>
            </a:r>
            <a:endParaRPr lang="en-US" sz="1800" b="0" i="0" u="none" strike="noStrike" cap="none" baseline="0" dirty="0">
              <a:solidFill>
                <a:schemeClr val="dk2"/>
              </a:solidFill>
              <a:latin typeface="Times New Roman"/>
              <a:ea typeface="Times New Roman"/>
              <a:cs typeface="Times New Roman"/>
              <a:sym typeface="Times New Roman"/>
            </a:endParaRPr>
          </a:p>
        </p:txBody>
      </p:sp>
      <p:sp>
        <p:nvSpPr>
          <p:cNvPr id="117" name="Shape 117"/>
          <p:cNvSpPr txBox="1"/>
          <p:nvPr/>
        </p:nvSpPr>
        <p:spPr>
          <a:xfrm>
            <a:off x="29546873" y="21897926"/>
            <a:ext cx="13483946" cy="1062554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000" b="1" i="0" u="none" strike="noStrike" cap="none" baseline="0" dirty="0">
                <a:latin typeface="Times New Roman"/>
                <a:ea typeface="Times New Roman"/>
                <a:cs typeface="Times New Roman"/>
                <a:sym typeface="Times New Roman"/>
              </a:rPr>
              <a:t>Further Research</a:t>
            </a:r>
            <a:r>
              <a:rPr lang="en-US" sz="5000" b="1" i="0" u="none" strike="noStrike" cap="none" baseline="0" dirty="0" smtClean="0">
                <a:latin typeface="Times New Roman"/>
                <a:ea typeface="Times New Roman"/>
                <a:cs typeface="Times New Roman"/>
                <a:sym typeface="Times New Roman"/>
              </a:rPr>
              <a:t>:</a:t>
            </a:r>
          </a:p>
          <a:p>
            <a:pPr marL="0" marR="0" lvl="0" indent="0" rtl="0">
              <a:spcBef>
                <a:spcPts val="0"/>
              </a:spcBef>
              <a:buSzPct val="25000"/>
              <a:buNone/>
            </a:pPr>
            <a:r>
              <a:rPr lang="en-US" sz="3600" dirty="0" smtClean="0">
                <a:latin typeface="Times New Roman"/>
                <a:ea typeface="Times New Roman"/>
                <a:cs typeface="Times New Roman"/>
                <a:sym typeface="Times New Roman"/>
              </a:rPr>
              <a:t>In terms of further research only one advise is really correct: </a:t>
            </a:r>
            <a:r>
              <a:rPr lang="en-US" sz="3600" b="1" dirty="0" smtClean="0">
                <a:latin typeface="Times New Roman"/>
                <a:ea typeface="Times New Roman"/>
                <a:cs typeface="Times New Roman"/>
                <a:sym typeface="Times New Roman"/>
              </a:rPr>
              <a:t>The more the better</a:t>
            </a:r>
          </a:p>
          <a:p>
            <a:pPr marL="0" marR="0" lvl="0" indent="0" rtl="0">
              <a:spcBef>
                <a:spcPts val="0"/>
              </a:spcBef>
              <a:buSzPct val="25000"/>
              <a:buNone/>
            </a:pPr>
            <a:endParaRPr lang="en-US" sz="3600" b="1" dirty="0" smtClean="0">
              <a:latin typeface="Times New Roman"/>
              <a:ea typeface="Times New Roman"/>
              <a:cs typeface="Times New Roman"/>
              <a:sym typeface="Times New Roman"/>
            </a:endParaRPr>
          </a:p>
          <a:p>
            <a:pPr marL="0" marR="0" lvl="0" indent="0" rtl="0">
              <a:spcBef>
                <a:spcPts val="0"/>
              </a:spcBef>
              <a:buSzPct val="25000"/>
              <a:buNone/>
            </a:pPr>
            <a:r>
              <a:rPr lang="en-US" sz="3600" b="1" i="1" dirty="0" smtClean="0">
                <a:latin typeface="Times New Roman"/>
                <a:ea typeface="Times New Roman"/>
                <a:cs typeface="Times New Roman"/>
                <a:sym typeface="Times New Roman"/>
              </a:rPr>
              <a:t>Important topics of consideration:</a:t>
            </a:r>
          </a:p>
          <a:p>
            <a:pPr marL="571500" marR="0" lvl="0" indent="-571500" rtl="0">
              <a:spcBef>
                <a:spcPts val="0"/>
              </a:spcBef>
              <a:buSzPct val="100000"/>
              <a:buFont typeface="Arial"/>
              <a:buChar char="•"/>
            </a:pPr>
            <a:r>
              <a:rPr lang="en-US" sz="3600" dirty="0" smtClean="0">
                <a:latin typeface="Times New Roman"/>
                <a:ea typeface="Times New Roman"/>
                <a:cs typeface="Times New Roman"/>
                <a:sym typeface="Times New Roman"/>
              </a:rPr>
              <a:t>Colby College, Thomas College, and Kennebec Valley community College each house a very different demographic, and each have a different location. It would be interesting to compare and contrast their relation with Waterville. </a:t>
            </a:r>
            <a:r>
              <a:rPr lang="en-US" sz="3600" dirty="0">
                <a:latin typeface="Times New Roman"/>
                <a:ea typeface="Times New Roman"/>
                <a:cs typeface="Times New Roman"/>
                <a:sym typeface="Times New Roman"/>
              </a:rPr>
              <a:t>S</a:t>
            </a:r>
            <a:r>
              <a:rPr lang="en-US" sz="3600" dirty="0" smtClean="0">
                <a:latin typeface="Times New Roman"/>
                <a:ea typeface="Times New Roman"/>
                <a:cs typeface="Times New Roman"/>
                <a:sym typeface="Times New Roman"/>
              </a:rPr>
              <a:t>ome residents relate better to Thomas students than to Colby Students. Is this the case overall? Is this because of residential location? Or because of economic status?</a:t>
            </a:r>
          </a:p>
          <a:p>
            <a:pPr marL="571500" marR="0" lvl="0" indent="-571500" rtl="0">
              <a:spcBef>
                <a:spcPts val="0"/>
              </a:spcBef>
              <a:buSzPct val="100000"/>
              <a:buFont typeface="Arial"/>
              <a:buChar char="•"/>
            </a:pPr>
            <a:r>
              <a:rPr lang="en-US" sz="3600" dirty="0" smtClean="0">
                <a:latin typeface="Times New Roman"/>
                <a:ea typeface="Times New Roman"/>
                <a:cs typeface="Times New Roman"/>
                <a:sym typeface="Times New Roman"/>
              </a:rPr>
              <a:t>More general information about resident’s perspective of the Colby community: statistics</a:t>
            </a:r>
          </a:p>
          <a:p>
            <a:pPr marL="571500" marR="0" lvl="0" indent="-571500" rtl="0">
              <a:spcBef>
                <a:spcPts val="0"/>
              </a:spcBef>
              <a:buSzPct val="100000"/>
              <a:buFont typeface="Arial"/>
              <a:buChar char="•"/>
            </a:pPr>
            <a:r>
              <a:rPr lang="en-US" sz="3600" dirty="0" smtClean="0">
                <a:latin typeface="Times New Roman"/>
                <a:ea typeface="Times New Roman"/>
                <a:cs typeface="Times New Roman"/>
                <a:sym typeface="Times New Roman"/>
              </a:rPr>
              <a:t>Compile research and share </a:t>
            </a:r>
          </a:p>
          <a:p>
            <a:pPr marR="0" lvl="0" rtl="0">
              <a:spcBef>
                <a:spcPts val="0"/>
              </a:spcBef>
              <a:buSzPct val="100000"/>
            </a:pPr>
            <a:r>
              <a:rPr lang="en-US" sz="3600" dirty="0" smtClean="0">
                <a:latin typeface="Times New Roman"/>
                <a:ea typeface="Times New Roman"/>
                <a:cs typeface="Times New Roman"/>
                <a:sym typeface="Times New Roman"/>
              </a:rPr>
              <a:t>     it in order to improve policy</a:t>
            </a:r>
            <a:endParaRPr lang="en-US" sz="3600" dirty="0">
              <a:latin typeface="Times New Roman"/>
              <a:ea typeface="Times New Roman"/>
              <a:cs typeface="Times New Roman"/>
              <a:sym typeface="Times New Roman"/>
            </a:endParaRPr>
          </a:p>
          <a:p>
            <a:pPr marL="0" marR="0" lvl="0" indent="0" rtl="0">
              <a:spcBef>
                <a:spcPts val="0"/>
              </a:spcBef>
              <a:buSzPct val="25000"/>
              <a:buNone/>
            </a:pPr>
            <a:r>
              <a:rPr lang="en-US" sz="3600" dirty="0" smtClean="0">
                <a:latin typeface="Times New Roman"/>
                <a:ea typeface="Times New Roman"/>
                <a:cs typeface="Times New Roman"/>
                <a:sym typeface="Times New Roman"/>
              </a:rPr>
              <a:t> </a:t>
            </a:r>
            <a:endParaRPr lang="en-US" sz="3600" i="0" u="none" strike="noStrike" cap="none" baseline="0" dirty="0" smtClean="0">
              <a:latin typeface="Times New Roman"/>
              <a:ea typeface="Times New Roman"/>
              <a:cs typeface="Times New Roman"/>
              <a:sym typeface="Times New Roman"/>
            </a:endParaRPr>
          </a:p>
          <a:p>
            <a:pPr lvl="1">
              <a:buSzPct val="25000"/>
            </a:pPr>
            <a:endParaRPr sz="3200" b="0" i="0" u="none" strike="noStrike" cap="none" baseline="0" dirty="0">
              <a:latin typeface="Times New Roman"/>
              <a:ea typeface="Times New Roman"/>
              <a:cs typeface="Times New Roman"/>
              <a:sym typeface="Times New Roman"/>
            </a:endParaRPr>
          </a:p>
          <a:p>
            <a:pPr marL="2194560" marR="0" lvl="2" indent="-10160" algn="l" rtl="0">
              <a:spcBef>
                <a:spcPts val="0"/>
              </a:spcBef>
              <a:buNone/>
            </a:pPr>
            <a:endParaRPr sz="3600" b="0" i="0" u="none" strike="noStrike" cap="none" baseline="0" dirty="0">
              <a:latin typeface="Times New Roman"/>
              <a:ea typeface="Times New Roman"/>
              <a:cs typeface="Times New Roman"/>
              <a:sym typeface="Times New Roman"/>
            </a:endParaRPr>
          </a:p>
          <a:p>
            <a:pPr marL="0" marR="0" lvl="1" indent="0" algn="l" rtl="0">
              <a:spcBef>
                <a:spcPts val="0"/>
              </a:spcBef>
              <a:buNone/>
            </a:pPr>
            <a:endParaRPr sz="3600" b="0" i="0" u="none" strike="noStrike" cap="none" baseline="0" dirty="0">
              <a:latin typeface="Times New Roman"/>
              <a:ea typeface="Times New Roman"/>
              <a:cs typeface="Times New Roman"/>
              <a:sym typeface="Times New Roman"/>
            </a:endParaRPr>
          </a:p>
        </p:txBody>
      </p:sp>
      <p:sp>
        <p:nvSpPr>
          <p:cNvPr id="120" name="Shape 120"/>
          <p:cNvSpPr txBox="1"/>
          <p:nvPr/>
        </p:nvSpPr>
        <p:spPr>
          <a:xfrm>
            <a:off x="22510784" y="20212161"/>
            <a:ext cx="5933336" cy="107721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dirty="0">
                <a:solidFill>
                  <a:schemeClr val="dk2"/>
                </a:solidFill>
                <a:latin typeface="Times New Roman"/>
                <a:ea typeface="Times New Roman"/>
                <a:cs typeface="Times New Roman"/>
                <a:sym typeface="Times New Roman"/>
              </a:rPr>
              <a:t>Figure 4. </a:t>
            </a:r>
            <a:r>
              <a:rPr lang="en-US" sz="1800" b="0" i="0" u="none" strike="noStrike" cap="none" baseline="0" dirty="0">
                <a:solidFill>
                  <a:schemeClr val="dk2"/>
                </a:solidFill>
                <a:latin typeface="Times New Roman"/>
                <a:ea typeface="Times New Roman"/>
                <a:cs typeface="Times New Roman"/>
                <a:sym typeface="Times New Roman"/>
              </a:rPr>
              <a:t>Map of Colby and Waterville, Courtesy of Google Maps- How can two communities which are so proximal, still remain so distant?</a:t>
            </a:r>
          </a:p>
        </p:txBody>
      </p:sp>
      <p:sp>
        <p:nvSpPr>
          <p:cNvPr id="121" name="Shape 121"/>
          <p:cNvSpPr/>
          <p:nvPr/>
        </p:nvSpPr>
        <p:spPr>
          <a:xfrm>
            <a:off x="591434" y="34329527"/>
            <a:ext cx="42635371" cy="3238082"/>
          </a:xfrm>
          <a:prstGeom prst="rect">
            <a:avLst/>
          </a:prstGeom>
          <a:gradFill>
            <a:gsLst>
              <a:gs pos="0">
                <a:srgbClr val="26A1D5"/>
              </a:gs>
              <a:gs pos="100000">
                <a:srgbClr val="5BD1FF"/>
              </a:gs>
            </a:gsLst>
            <a:path path="circle">
              <a:fillToRect l="50000" t="50000" r="50000" b="50000"/>
            </a:path>
            <a:tileRect/>
          </a:gradFill>
          <a:ln w="9525"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rtl="0">
              <a:spcBef>
                <a:spcPts val="0"/>
              </a:spcBef>
              <a:buNone/>
            </a:pPr>
            <a:endParaRPr sz="3600" b="0" i="0" u="none" strike="noStrike" cap="none" baseline="0" dirty="0">
              <a:solidFill>
                <a:schemeClr val="lt1"/>
              </a:solidFill>
              <a:latin typeface="Arial"/>
              <a:ea typeface="Arial"/>
              <a:cs typeface="Arial"/>
              <a:sym typeface="Arial"/>
            </a:endParaRPr>
          </a:p>
        </p:txBody>
      </p:sp>
      <p:sp>
        <p:nvSpPr>
          <p:cNvPr id="122" name="Shape 122"/>
          <p:cNvSpPr txBox="1"/>
          <p:nvPr/>
        </p:nvSpPr>
        <p:spPr>
          <a:xfrm>
            <a:off x="765881" y="18936538"/>
            <a:ext cx="7209720" cy="430887"/>
          </a:xfrm>
          <a:prstGeom prst="rect">
            <a:avLst/>
          </a:prstGeom>
          <a:noFill/>
          <a:ln>
            <a:noFill/>
          </a:ln>
        </p:spPr>
        <p:txBody>
          <a:bodyPr lIns="91425" tIns="45700" rIns="91425" bIns="45700" anchor="t" anchorCtr="0">
            <a:noAutofit/>
          </a:bodyPr>
          <a:lstStyle/>
          <a:p>
            <a:pPr marL="0" marR="0" lvl="0" indent="0" rtl="0">
              <a:spcBef>
                <a:spcPts val="0"/>
              </a:spcBef>
              <a:buSzPct val="25000"/>
              <a:buNone/>
            </a:pPr>
            <a:r>
              <a:rPr lang="en-US" sz="1800" b="1" i="0" u="none" strike="noStrike" cap="none" baseline="0" dirty="0">
                <a:solidFill>
                  <a:schemeClr val="dk2"/>
                </a:solidFill>
                <a:latin typeface="Times New Roman"/>
                <a:ea typeface="Times New Roman"/>
                <a:cs typeface="Times New Roman"/>
                <a:sym typeface="Times New Roman"/>
              </a:rPr>
              <a:t>Figure 1</a:t>
            </a:r>
            <a:r>
              <a:rPr lang="en-US" sz="1800" b="1" i="0" u="none" strike="noStrike" cap="none" baseline="0" dirty="0" smtClean="0">
                <a:solidFill>
                  <a:schemeClr val="dk2"/>
                </a:solidFill>
                <a:latin typeface="Times New Roman"/>
                <a:ea typeface="Times New Roman"/>
                <a:cs typeface="Times New Roman"/>
                <a:sym typeface="Times New Roman"/>
              </a:rPr>
              <a:t>. </a:t>
            </a:r>
            <a:r>
              <a:rPr lang="en-US" sz="1800" b="1" i="0" u="none" strike="noStrike" cap="none" baseline="0" smtClean="0">
                <a:solidFill>
                  <a:schemeClr val="dk2"/>
                </a:solidFill>
                <a:latin typeface="Times New Roman"/>
                <a:ea typeface="Times New Roman"/>
                <a:cs typeface="Times New Roman"/>
                <a:sym typeface="Times New Roman"/>
              </a:rPr>
              <a:t>Good Neighbors?: </a:t>
            </a:r>
            <a:r>
              <a:rPr lang="en-US" sz="1800" dirty="0" smtClean="0">
                <a:solidFill>
                  <a:schemeClr val="dk2"/>
                </a:solidFill>
                <a:latin typeface="Times New Roman"/>
                <a:ea typeface="Times New Roman"/>
                <a:cs typeface="Times New Roman"/>
                <a:sym typeface="Times New Roman"/>
              </a:rPr>
              <a:t>Article in 2006 </a:t>
            </a:r>
            <a:r>
              <a:rPr lang="en-US" sz="1800" i="1" dirty="0" smtClean="0">
                <a:solidFill>
                  <a:schemeClr val="dk2"/>
                </a:solidFill>
                <a:latin typeface="Times New Roman"/>
                <a:ea typeface="Times New Roman"/>
                <a:cs typeface="Times New Roman"/>
                <a:sym typeface="Times New Roman"/>
              </a:rPr>
              <a:t>Colby Magazine</a:t>
            </a:r>
            <a:r>
              <a:rPr lang="en-US" sz="1800" dirty="0" smtClean="0">
                <a:solidFill>
                  <a:schemeClr val="dk2"/>
                </a:solidFill>
                <a:latin typeface="Times New Roman"/>
                <a:ea typeface="Times New Roman"/>
                <a:cs typeface="Times New Roman"/>
                <a:sym typeface="Times New Roman"/>
              </a:rPr>
              <a:t> discussing Colby’s presence in Waterville </a:t>
            </a:r>
            <a:endParaRPr lang="en-US" sz="1800" b="0" i="1" u="none" strike="noStrike" cap="none" baseline="0" dirty="0">
              <a:solidFill>
                <a:schemeClr val="dk2"/>
              </a:solidFill>
              <a:latin typeface="Times New Roman"/>
              <a:ea typeface="Times New Roman"/>
              <a:cs typeface="Times New Roman"/>
              <a:sym typeface="Times New Roman"/>
            </a:endParaRPr>
          </a:p>
        </p:txBody>
      </p:sp>
      <p:sp>
        <p:nvSpPr>
          <p:cNvPr id="123" name="Shape 123"/>
          <p:cNvSpPr txBox="1"/>
          <p:nvPr/>
        </p:nvSpPr>
        <p:spPr>
          <a:xfrm>
            <a:off x="30222607" y="33135456"/>
            <a:ext cx="3859414" cy="75405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dirty="0">
                <a:solidFill>
                  <a:schemeClr val="dk2"/>
                </a:solidFill>
                <a:latin typeface="Times New Roman"/>
                <a:ea typeface="Times New Roman"/>
                <a:cs typeface="Times New Roman"/>
                <a:sym typeface="Times New Roman"/>
              </a:rPr>
              <a:t>Figure 2. </a:t>
            </a:r>
            <a:r>
              <a:rPr lang="en-US" sz="1800" b="0" i="0" u="none" strike="noStrike" cap="none" baseline="0" dirty="0" smtClean="0">
                <a:solidFill>
                  <a:schemeClr val="dk2"/>
                </a:solidFill>
                <a:latin typeface="Times New Roman"/>
                <a:ea typeface="Times New Roman"/>
                <a:cs typeface="Times New Roman"/>
                <a:sym typeface="Times New Roman"/>
              </a:rPr>
              <a:t>impression of Waterville</a:t>
            </a:r>
            <a:endParaRPr lang="en-US" sz="1800" b="0" i="0" u="none" strike="noStrike" cap="none" baseline="0" dirty="0">
              <a:solidFill>
                <a:schemeClr val="dk2"/>
              </a:solidFill>
              <a:latin typeface="Times New Roman"/>
              <a:ea typeface="Times New Roman"/>
              <a:cs typeface="Times New Roman"/>
              <a:sym typeface="Times New Roman"/>
            </a:endParaRPr>
          </a:p>
        </p:txBody>
      </p:sp>
      <p:sp>
        <p:nvSpPr>
          <p:cNvPr id="124" name="Shape 124"/>
          <p:cNvSpPr txBox="1"/>
          <p:nvPr/>
        </p:nvSpPr>
        <p:spPr>
          <a:xfrm>
            <a:off x="9289089" y="32845037"/>
            <a:ext cx="4670289" cy="861774"/>
          </a:xfrm>
          <a:prstGeom prst="rect">
            <a:avLst/>
          </a:prstGeom>
          <a:noFill/>
          <a:ln>
            <a:noFill/>
          </a:ln>
        </p:spPr>
        <p:txBody>
          <a:bodyPr lIns="91425" tIns="45700" rIns="91425" bIns="45700" anchor="t" anchorCtr="0">
            <a:noAutofit/>
          </a:bodyPr>
          <a:lstStyle/>
          <a:p>
            <a:pPr marL="0" marR="0" lvl="0" indent="0" rtl="0">
              <a:spcBef>
                <a:spcPts val="0"/>
              </a:spcBef>
              <a:buSzPct val="25000"/>
              <a:buNone/>
            </a:pPr>
            <a:r>
              <a:rPr lang="en-US" sz="1800" b="1" i="0" u="none" strike="noStrike" cap="none" baseline="0" dirty="0">
                <a:latin typeface="Times New Roman"/>
                <a:ea typeface="Times New Roman"/>
                <a:cs typeface="Times New Roman"/>
                <a:sym typeface="Times New Roman"/>
              </a:rPr>
              <a:t>Figure 5</a:t>
            </a:r>
            <a:r>
              <a:rPr lang="en-US" sz="1800" b="1" i="0" u="none" strike="noStrike" cap="none" baseline="0" dirty="0" smtClean="0">
                <a:latin typeface="Times New Roman"/>
                <a:ea typeface="Times New Roman"/>
                <a:cs typeface="Times New Roman"/>
                <a:sym typeface="Times New Roman"/>
              </a:rPr>
              <a:t>.</a:t>
            </a:r>
            <a:r>
              <a:rPr lang="en-US" sz="1800" b="1" i="0" u="none" strike="noStrike" cap="none" dirty="0" smtClean="0">
                <a:latin typeface="Times New Roman"/>
                <a:ea typeface="Times New Roman"/>
                <a:cs typeface="Times New Roman"/>
                <a:sym typeface="Times New Roman"/>
              </a:rPr>
              <a:t> </a:t>
            </a:r>
            <a:r>
              <a:rPr lang="en-US" sz="1800" i="0" u="none" strike="noStrike" cap="none" dirty="0" smtClean="0">
                <a:latin typeface="Times New Roman"/>
                <a:ea typeface="Times New Roman"/>
                <a:cs typeface="Times New Roman"/>
                <a:sym typeface="Times New Roman"/>
              </a:rPr>
              <a:t>Photograph of downtown: clearly a lot of steps need to be taken to attract students and other consumers</a:t>
            </a:r>
            <a:endParaRPr lang="en-US" sz="1800" i="0" u="none" strike="noStrike" cap="none" baseline="0" dirty="0">
              <a:latin typeface="Times New Roman"/>
              <a:ea typeface="Times New Roman"/>
              <a:cs typeface="Times New Roman"/>
              <a:sym typeface="Times New Roman"/>
            </a:endParaRPr>
          </a:p>
        </p:txBody>
      </p:sp>
      <p:pic>
        <p:nvPicPr>
          <p:cNvPr id="125" name="Shape 125"/>
          <p:cNvPicPr preferRelativeResize="0"/>
          <p:nvPr/>
        </p:nvPicPr>
        <p:blipFill rotWithShape="1">
          <a:blip r:embed="rId4">
            <a:alphaModFix/>
          </a:blip>
          <a:srcRect t="2955" b="941"/>
          <a:stretch/>
        </p:blipFill>
        <p:spPr>
          <a:xfrm>
            <a:off x="22531590" y="14730460"/>
            <a:ext cx="5917876" cy="5481701"/>
          </a:xfrm>
          <a:prstGeom prst="rect">
            <a:avLst/>
          </a:prstGeom>
          <a:noFill/>
          <a:ln w="28575" cap="flat">
            <a:solidFill>
              <a:schemeClr val="dk1"/>
            </a:solidFill>
            <a:prstDash val="solid"/>
            <a:round/>
            <a:headEnd type="none" w="med" len="med"/>
            <a:tailEnd type="none" w="med" len="med"/>
          </a:ln>
        </p:spPr>
      </p:pic>
      <p:sp>
        <p:nvSpPr>
          <p:cNvPr id="126" name="Shape 126"/>
          <p:cNvSpPr/>
          <p:nvPr/>
        </p:nvSpPr>
        <p:spPr>
          <a:xfrm>
            <a:off x="23982946" y="15384379"/>
            <a:ext cx="128336" cy="149725"/>
          </a:xfrm>
          <a:prstGeom prst="ellipse">
            <a:avLst/>
          </a:prstGeom>
          <a:solidFill>
            <a:srgbClr val="FF0000"/>
          </a:solidFill>
          <a:ln w="15875" cap="flat">
            <a:solidFill>
              <a:srgbClr val="FF000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rgbClr val="FF0000"/>
              </a:solidFill>
              <a:latin typeface="Arial"/>
              <a:ea typeface="Arial"/>
              <a:cs typeface="Arial"/>
              <a:sym typeface="Arial"/>
            </a:endParaRPr>
          </a:p>
        </p:txBody>
      </p:sp>
      <p:sp>
        <p:nvSpPr>
          <p:cNvPr id="127" name="Shape 127"/>
          <p:cNvSpPr/>
          <p:nvPr/>
        </p:nvSpPr>
        <p:spPr>
          <a:xfrm>
            <a:off x="27215431" y="17732868"/>
            <a:ext cx="128336" cy="149725"/>
          </a:xfrm>
          <a:prstGeom prst="ellipse">
            <a:avLst/>
          </a:prstGeom>
          <a:solidFill>
            <a:srgbClr val="FF0000"/>
          </a:solidFill>
          <a:ln w="15875" cap="flat">
            <a:solidFill>
              <a:srgbClr val="FF000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8600" b="0" i="0" u="none" strike="noStrike" cap="none" baseline="0">
              <a:solidFill>
                <a:srgbClr val="FF0000"/>
              </a:solidFill>
              <a:latin typeface="Arial"/>
              <a:ea typeface="Arial"/>
              <a:cs typeface="Arial"/>
              <a:sym typeface="Arial"/>
            </a:endParaRPr>
          </a:p>
        </p:txBody>
      </p:sp>
      <p:sp>
        <p:nvSpPr>
          <p:cNvPr id="128" name="Shape 128"/>
          <p:cNvSpPr txBox="1"/>
          <p:nvPr/>
        </p:nvSpPr>
        <p:spPr>
          <a:xfrm>
            <a:off x="23386454" y="15384378"/>
            <a:ext cx="2850028" cy="57451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600" b="1" i="0" u="none" strike="noStrike" cap="none" baseline="0" dirty="0">
                <a:solidFill>
                  <a:schemeClr val="dk1"/>
                </a:solidFill>
                <a:latin typeface="Times New Roman"/>
                <a:ea typeface="Times New Roman"/>
                <a:cs typeface="Times New Roman"/>
                <a:sym typeface="Times New Roman"/>
              </a:rPr>
              <a:t>Colby</a:t>
            </a:r>
          </a:p>
        </p:txBody>
      </p:sp>
      <p:sp>
        <p:nvSpPr>
          <p:cNvPr id="129" name="Shape 129"/>
          <p:cNvSpPr txBox="1"/>
          <p:nvPr/>
        </p:nvSpPr>
        <p:spPr>
          <a:xfrm>
            <a:off x="26536928" y="17210985"/>
            <a:ext cx="2850028" cy="57451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600" b="1" i="0" u="none" strike="noStrike" cap="none" baseline="0">
                <a:solidFill>
                  <a:schemeClr val="dk1"/>
                </a:solidFill>
                <a:latin typeface="Times New Roman"/>
                <a:ea typeface="Times New Roman"/>
                <a:cs typeface="Times New Roman"/>
                <a:sym typeface="Times New Roman"/>
              </a:rPr>
              <a:t>Waterville</a:t>
            </a:r>
          </a:p>
        </p:txBody>
      </p:sp>
      <p:pic>
        <p:nvPicPr>
          <p:cNvPr id="130" name="Shape 130"/>
          <p:cNvPicPr preferRelativeResize="0"/>
          <p:nvPr/>
        </p:nvPicPr>
        <p:blipFill rotWithShape="1">
          <a:blip r:embed="rId5">
            <a:alphaModFix/>
          </a:blip>
          <a:srcRect/>
          <a:stretch/>
        </p:blipFill>
        <p:spPr>
          <a:xfrm>
            <a:off x="15421852" y="14730460"/>
            <a:ext cx="6678109" cy="5559341"/>
          </a:xfrm>
          <a:prstGeom prst="rect">
            <a:avLst/>
          </a:prstGeom>
          <a:noFill/>
          <a:ln>
            <a:solidFill>
              <a:schemeClr val="tx1"/>
            </a:solidFill>
          </a:ln>
        </p:spPr>
      </p:pic>
      <p:pic>
        <p:nvPicPr>
          <p:cNvPr id="131" name="Shape 131"/>
          <p:cNvPicPr preferRelativeResize="0"/>
          <p:nvPr/>
        </p:nvPicPr>
        <p:blipFill rotWithShape="1">
          <a:blip r:embed="rId6">
            <a:alphaModFix/>
          </a:blip>
          <a:srcRect/>
          <a:stretch/>
        </p:blipFill>
        <p:spPr>
          <a:xfrm>
            <a:off x="38409210" y="12672243"/>
            <a:ext cx="4441301" cy="4201142"/>
          </a:xfrm>
          <a:prstGeom prst="rect">
            <a:avLst/>
          </a:prstGeom>
          <a:noFill/>
          <a:ln>
            <a:noFill/>
          </a:ln>
        </p:spPr>
      </p:pic>
      <p:pic>
        <p:nvPicPr>
          <p:cNvPr id="132" name="Shape 132"/>
          <p:cNvPicPr preferRelativeResize="0"/>
          <p:nvPr/>
        </p:nvPicPr>
        <p:blipFill rotWithShape="1">
          <a:blip r:embed="rId7">
            <a:alphaModFix/>
          </a:blip>
          <a:srcRect/>
          <a:stretch/>
        </p:blipFill>
        <p:spPr>
          <a:xfrm>
            <a:off x="9289089" y="28528631"/>
            <a:ext cx="4670289" cy="4261487"/>
          </a:xfrm>
          <a:prstGeom prst="rect">
            <a:avLst/>
          </a:prstGeom>
          <a:noFill/>
          <a:ln>
            <a:noFill/>
          </a:ln>
        </p:spPr>
      </p:pic>
      <p:pic>
        <p:nvPicPr>
          <p:cNvPr id="134" name="Shape 134"/>
          <p:cNvPicPr preferRelativeResize="0"/>
          <p:nvPr/>
        </p:nvPicPr>
        <p:blipFill rotWithShape="1">
          <a:blip r:embed="rId8">
            <a:alphaModFix/>
          </a:blip>
          <a:srcRect/>
          <a:stretch/>
        </p:blipFill>
        <p:spPr>
          <a:xfrm>
            <a:off x="30222607" y="30486409"/>
            <a:ext cx="5015339" cy="2728511"/>
          </a:xfrm>
          <a:prstGeom prst="rect">
            <a:avLst/>
          </a:prstGeom>
          <a:noFill/>
          <a:ln>
            <a:noFill/>
          </a:ln>
        </p:spPr>
      </p:pic>
      <p:sp>
        <p:nvSpPr>
          <p:cNvPr id="137" name="Shape 137"/>
          <p:cNvSpPr txBox="1"/>
          <p:nvPr/>
        </p:nvSpPr>
        <p:spPr>
          <a:xfrm>
            <a:off x="-9755850" y="747542"/>
            <a:ext cx="184799" cy="1651649"/>
          </a:xfrm>
          <a:prstGeom prst="rect">
            <a:avLst/>
          </a:prstGeom>
          <a:noFill/>
          <a:ln>
            <a:noFill/>
          </a:ln>
        </p:spPr>
        <p:txBody>
          <a:bodyPr lIns="91425" tIns="91425" rIns="91425" bIns="91425" anchor="t" anchorCtr="0">
            <a:noAutofit/>
          </a:bodyPr>
          <a:lstStyle/>
          <a:p>
            <a:pPr>
              <a:spcBef>
                <a:spcPts val="0"/>
              </a:spcBef>
              <a:buNone/>
            </a:pPr>
            <a:endParaRPr/>
          </a:p>
        </p:txBody>
      </p:sp>
      <p:pic>
        <p:nvPicPr>
          <p:cNvPr id="3" name="Picture 2"/>
          <p:cNvPicPr>
            <a:picLocks noChangeAspect="1"/>
          </p:cNvPicPr>
          <p:nvPr/>
        </p:nvPicPr>
        <p:blipFill rotWithShape="1">
          <a:blip r:embed="rId9"/>
          <a:srcRect l="2025" r="34566"/>
          <a:stretch/>
        </p:blipFill>
        <p:spPr>
          <a:xfrm>
            <a:off x="843418" y="11916065"/>
            <a:ext cx="7209720" cy="6936627"/>
          </a:xfrm>
          <a:prstGeom prst="rect">
            <a:avLst/>
          </a:prstGeom>
        </p:spPr>
      </p:pic>
      <p:sp>
        <p:nvSpPr>
          <p:cNvPr id="4" name="TextBox 3"/>
          <p:cNvSpPr txBox="1"/>
          <p:nvPr/>
        </p:nvSpPr>
        <p:spPr>
          <a:xfrm>
            <a:off x="8117892" y="11460227"/>
            <a:ext cx="6437334" cy="7848302"/>
          </a:xfrm>
          <a:prstGeom prst="rect">
            <a:avLst/>
          </a:prstGeom>
          <a:noFill/>
        </p:spPr>
        <p:txBody>
          <a:bodyPr wrap="square" rtlCol="0">
            <a:spAutoFit/>
          </a:bodyPr>
          <a:lstStyle/>
          <a:p>
            <a:r>
              <a:rPr lang="en-US" sz="3600" b="1" i="1" dirty="0" smtClean="0">
                <a:latin typeface="Times"/>
                <a:cs typeface="Times"/>
              </a:rPr>
              <a:t>Solutions:</a:t>
            </a:r>
          </a:p>
          <a:p>
            <a:pPr marL="571500" indent="-571500">
              <a:buFont typeface="Arial"/>
              <a:buChar char="•"/>
            </a:pPr>
            <a:r>
              <a:rPr lang="en-US" sz="3600" dirty="0" smtClean="0">
                <a:latin typeface="Times"/>
                <a:cs typeface="Times"/>
              </a:rPr>
              <a:t>Set a standard for student </a:t>
            </a:r>
            <a:r>
              <a:rPr lang="en-US" sz="3600" dirty="0" smtClean="0">
                <a:latin typeface="Times"/>
                <a:cs typeface="Times"/>
              </a:rPr>
              <a:t>behavior</a:t>
            </a:r>
            <a:r>
              <a:rPr lang="en-US" sz="3600" dirty="0" smtClean="0">
                <a:latin typeface="Times"/>
                <a:cs typeface="Times"/>
              </a:rPr>
              <a:t>: The Colby Affirmation also applies off-campus</a:t>
            </a:r>
          </a:p>
          <a:p>
            <a:pPr marL="571500" indent="-571500">
              <a:buFont typeface="Arial"/>
              <a:buChar char="•"/>
            </a:pPr>
            <a:r>
              <a:rPr lang="en-US" sz="3600" dirty="0" smtClean="0">
                <a:latin typeface="Times"/>
                <a:cs typeface="Times"/>
              </a:rPr>
              <a:t>Recruit CA’s and COOT leaders for an orientation program, a treasure hunt, which introduces freshmen to Waterville in positive light</a:t>
            </a:r>
          </a:p>
          <a:p>
            <a:pPr marL="571500" indent="-571500">
              <a:buFont typeface="Arial"/>
              <a:buChar char="•"/>
            </a:pPr>
            <a:r>
              <a:rPr lang="en-US" sz="3600" dirty="0" smtClean="0">
                <a:latin typeface="Times"/>
                <a:cs typeface="Times"/>
              </a:rPr>
              <a:t>Increase </a:t>
            </a:r>
            <a:r>
              <a:rPr lang="en-US" sz="3600" dirty="0" smtClean="0">
                <a:latin typeface="Times"/>
                <a:cs typeface="Times"/>
              </a:rPr>
              <a:t>collaborative  interactions (</a:t>
            </a:r>
            <a:r>
              <a:rPr lang="en-US" sz="3600" dirty="0" err="1" smtClean="0">
                <a:latin typeface="Times"/>
                <a:cs typeface="Times"/>
              </a:rPr>
              <a:t>eg</a:t>
            </a:r>
            <a:r>
              <a:rPr lang="en-US" sz="3600" dirty="0" smtClean="0">
                <a:latin typeface="Times"/>
                <a:cs typeface="Times"/>
              </a:rPr>
              <a:t>. </a:t>
            </a:r>
            <a:r>
              <a:rPr lang="en-US" sz="3600" dirty="0" err="1" smtClean="0">
                <a:latin typeface="Times"/>
                <a:cs typeface="Times"/>
              </a:rPr>
              <a:t>volunteerwork</a:t>
            </a:r>
            <a:r>
              <a:rPr lang="en-US" sz="3600" dirty="0">
                <a:latin typeface="Times"/>
                <a:cs typeface="Times"/>
              </a:rPr>
              <a:t>)</a:t>
            </a:r>
            <a:r>
              <a:rPr lang="en-US" sz="3600" dirty="0" smtClean="0">
                <a:latin typeface="Times"/>
                <a:cs typeface="Times"/>
              </a:rPr>
              <a:t> to dilute prejudices</a:t>
            </a:r>
          </a:p>
        </p:txBody>
      </p:sp>
      <p:pic>
        <p:nvPicPr>
          <p:cNvPr id="2" name="Picture 1"/>
          <p:cNvPicPr>
            <a:picLocks noChangeAspect="1"/>
          </p:cNvPicPr>
          <p:nvPr/>
        </p:nvPicPr>
        <p:blipFill>
          <a:blip r:embed="rId10"/>
          <a:stretch>
            <a:fillRect/>
          </a:stretch>
        </p:blipFill>
        <p:spPr>
          <a:xfrm>
            <a:off x="35946628" y="28858450"/>
            <a:ext cx="6603492" cy="4356470"/>
          </a:xfrm>
          <a:prstGeom prst="rect">
            <a:avLst/>
          </a:prstGeom>
        </p:spPr>
      </p:pic>
      <p:sp>
        <p:nvSpPr>
          <p:cNvPr id="42" name="Shape 123"/>
          <p:cNvSpPr txBox="1"/>
          <p:nvPr/>
        </p:nvSpPr>
        <p:spPr>
          <a:xfrm>
            <a:off x="35946628" y="33261117"/>
            <a:ext cx="3859414" cy="75405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dirty="0">
                <a:solidFill>
                  <a:schemeClr val="dk2"/>
                </a:solidFill>
                <a:latin typeface="Times New Roman"/>
                <a:ea typeface="Times New Roman"/>
                <a:cs typeface="Times New Roman"/>
                <a:sym typeface="Times New Roman"/>
              </a:rPr>
              <a:t>Figure 2. </a:t>
            </a:r>
            <a:r>
              <a:rPr lang="en-US" sz="1800" b="0" i="0" u="none" strike="noStrike" cap="none" baseline="0" dirty="0" smtClean="0">
                <a:solidFill>
                  <a:schemeClr val="dk2"/>
                </a:solidFill>
                <a:latin typeface="Times New Roman"/>
                <a:ea typeface="Times New Roman"/>
                <a:cs typeface="Times New Roman"/>
                <a:sym typeface="Times New Roman"/>
              </a:rPr>
              <a:t>impression of Waterville</a:t>
            </a:r>
            <a:endParaRPr lang="en-US" sz="1800" b="0" i="0" u="none" strike="noStrike" cap="none" baseline="0" dirty="0">
              <a:solidFill>
                <a:schemeClr val="dk2"/>
              </a:solidFill>
              <a:latin typeface="Times New Roman"/>
              <a:ea typeface="Times New Roman"/>
              <a:cs typeface="Times New Roman"/>
              <a:sym typeface="Times New Roman"/>
            </a:endParaRPr>
          </a:p>
        </p:txBody>
      </p:sp>
      <p:sp>
        <p:nvSpPr>
          <p:cNvPr id="5" name="TextBox 4"/>
          <p:cNvSpPr txBox="1"/>
          <p:nvPr/>
        </p:nvSpPr>
        <p:spPr>
          <a:xfrm>
            <a:off x="9173153" y="34697420"/>
            <a:ext cx="25853615" cy="2400657"/>
          </a:xfrm>
          <a:prstGeom prst="rect">
            <a:avLst/>
          </a:prstGeom>
          <a:noFill/>
        </p:spPr>
        <p:txBody>
          <a:bodyPr wrap="square" rtlCol="0">
            <a:spAutoFit/>
          </a:bodyPr>
          <a:lstStyle/>
          <a:p>
            <a:pPr algn="ctr"/>
            <a:r>
              <a:rPr lang="en-US" sz="5000" dirty="0" smtClean="0">
                <a:latin typeface="Times New Roman"/>
                <a:cs typeface="Times New Roman"/>
              </a:rPr>
              <a:t>“ This is not only a matter of ethics; the well-being of the college depends on the economic health of the city in which it is located ”</a:t>
            </a:r>
          </a:p>
          <a:p>
            <a:pPr algn="ctr"/>
            <a:r>
              <a:rPr lang="en-US" sz="3600" dirty="0" smtClean="0">
                <a:latin typeface="Times New Roman"/>
                <a:cs typeface="Times New Roman"/>
              </a:rPr>
              <a:t>- Food disservice: an open letter to the Colby community- </a:t>
            </a:r>
            <a:r>
              <a:rPr lang="en-US" sz="3600" i="1" dirty="0" smtClean="0">
                <a:latin typeface="Times New Roman"/>
                <a:cs typeface="Times New Roman"/>
              </a:rPr>
              <a:t>Colby Echo</a:t>
            </a:r>
            <a:r>
              <a:rPr lang="en-US" sz="5000" dirty="0" smtClean="0">
                <a:latin typeface="Times New Roman"/>
                <a:cs typeface="Times New Roman"/>
              </a:rPr>
              <a:t> </a:t>
            </a:r>
            <a:endParaRPr lang="en-US" sz="5000" dirty="0">
              <a:latin typeface="Times New Roman"/>
              <a:cs typeface="Times New Roman"/>
            </a:endParaRPr>
          </a:p>
        </p:txBody>
      </p:sp>
    </p:spTree>
  </p:cSld>
  <p:clrMapOvr>
    <a:masterClrMapping/>
  </p:clrMapOvr>
  <p:transition spd="slow">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269</TotalTime>
  <Words>1024</Words>
  <Application>Microsoft Office PowerPoint</Application>
  <PresentationFormat>Custom</PresentationFormat>
  <Paragraphs>120</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Franklin Gothic Book</vt:lpstr>
      <vt:lpstr>Franklin Gothic Medium</vt:lpstr>
      <vt:lpstr>Times</vt:lpstr>
      <vt:lpstr>Times New Roman</vt:lpstr>
      <vt:lpstr>Tunga</vt:lpstr>
      <vt:lpstr>Wingdings</vt:lpstr>
      <vt:lpstr>Angles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Dagmar Dousma</cp:lastModifiedBy>
  <cp:revision>22</cp:revision>
  <dcterms:modified xsi:type="dcterms:W3CDTF">2015-04-24T22:13:47Z</dcterms:modified>
</cp:coreProperties>
</file>