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3891200" cy="38404800"/>
  <p:notesSz cx="6858000" cy="9144000"/>
  <p:defaultText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4" d="100"/>
          <a:sy n="14" d="100"/>
        </p:scale>
        <p:origin x="-1104" y="-216"/>
      </p:cViewPr>
      <p:guideLst>
        <p:guide orient="horz" pos="12096"/>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4F29F49-E0A4-6C4A-9B26-15C9DBBAE9DC}" type="datetimeFigureOut">
              <a:rPr lang="en-US" smtClean="0"/>
              <a:t>4/21/14</a:t>
            </a:fld>
            <a:endParaRPr lang="en-US"/>
          </a:p>
        </p:txBody>
      </p:sp>
      <p:sp>
        <p:nvSpPr>
          <p:cNvPr id="4" name="Slide Image Placeholder 3"/>
          <p:cNvSpPr>
            <a:spLocks noGrp="1" noRot="1" noChangeAspect="1"/>
          </p:cNvSpPr>
          <p:nvPr>
            <p:ph type="sldImg" idx="2"/>
          </p:nvPr>
        </p:nvSpPr>
        <p:spPr>
          <a:xfrm>
            <a:off x="1470025" y="685800"/>
            <a:ext cx="39179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17A333-A89A-594F-BFC2-E03DF05E4D87}" type="slidenum">
              <a:rPr lang="en-US" smtClean="0"/>
              <a:t>‹#›</a:t>
            </a:fld>
            <a:endParaRPr lang="en-US"/>
          </a:p>
        </p:txBody>
      </p:sp>
    </p:spTree>
    <p:extLst>
      <p:ext uri="{BB962C8B-B14F-4D97-AF65-F5344CB8AC3E}">
        <p14:creationId xmlns:p14="http://schemas.microsoft.com/office/powerpoint/2010/main" val="226018539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617A333-A89A-594F-BFC2-E03DF05E4D87}" type="slidenum">
              <a:rPr lang="en-US" smtClean="0"/>
              <a:t>1</a:t>
            </a:fld>
            <a:endParaRPr lang="en-US"/>
          </a:p>
        </p:txBody>
      </p:sp>
    </p:spTree>
    <p:extLst>
      <p:ext uri="{BB962C8B-B14F-4D97-AF65-F5344CB8AC3E}">
        <p14:creationId xmlns:p14="http://schemas.microsoft.com/office/powerpoint/2010/main" val="12875802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1930383"/>
            <a:ext cx="37307520" cy="823214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21762720"/>
            <a:ext cx="30723840" cy="9814560"/>
          </a:xfrm>
        </p:spPr>
        <p:txBody>
          <a:bodyPr/>
          <a:lstStyle>
            <a:lvl1pPr marL="0" indent="0" algn="ctr">
              <a:buNone/>
              <a:defRPr>
                <a:solidFill>
                  <a:schemeClr val="tx1">
                    <a:tint val="75000"/>
                  </a:schemeClr>
                </a:solidFill>
              </a:defRPr>
            </a:lvl1pPr>
            <a:lvl2pPr marL="2351288" indent="0" algn="ctr">
              <a:buNone/>
              <a:defRPr>
                <a:solidFill>
                  <a:schemeClr val="tx1">
                    <a:tint val="75000"/>
                  </a:schemeClr>
                </a:solidFill>
              </a:defRPr>
            </a:lvl2pPr>
            <a:lvl3pPr marL="4702576" indent="0" algn="ctr">
              <a:buNone/>
              <a:defRPr>
                <a:solidFill>
                  <a:schemeClr val="tx1">
                    <a:tint val="75000"/>
                  </a:schemeClr>
                </a:solidFill>
              </a:defRPr>
            </a:lvl3pPr>
            <a:lvl4pPr marL="7053864" indent="0" algn="ctr">
              <a:buNone/>
              <a:defRPr>
                <a:solidFill>
                  <a:schemeClr val="tx1">
                    <a:tint val="75000"/>
                  </a:schemeClr>
                </a:solidFill>
              </a:defRPr>
            </a:lvl4pPr>
            <a:lvl5pPr marL="9405153" indent="0" algn="ctr">
              <a:buNone/>
              <a:defRPr>
                <a:solidFill>
                  <a:schemeClr val="tx1">
                    <a:tint val="75000"/>
                  </a:schemeClr>
                </a:solidFill>
              </a:defRPr>
            </a:lvl5pPr>
            <a:lvl6pPr marL="11756441" indent="0" algn="ctr">
              <a:buNone/>
              <a:defRPr>
                <a:solidFill>
                  <a:schemeClr val="tx1">
                    <a:tint val="75000"/>
                  </a:schemeClr>
                </a:solidFill>
              </a:defRPr>
            </a:lvl6pPr>
            <a:lvl7pPr marL="14107729" indent="0" algn="ctr">
              <a:buNone/>
              <a:defRPr>
                <a:solidFill>
                  <a:schemeClr val="tx1">
                    <a:tint val="75000"/>
                  </a:schemeClr>
                </a:solidFill>
              </a:defRPr>
            </a:lvl7pPr>
            <a:lvl8pPr marL="16459017" indent="0" algn="ctr">
              <a:buNone/>
              <a:defRPr>
                <a:solidFill>
                  <a:schemeClr val="tx1">
                    <a:tint val="75000"/>
                  </a:schemeClr>
                </a:solidFill>
              </a:defRPr>
            </a:lvl8pPr>
            <a:lvl9pPr marL="1881030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4198893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083565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8614416"/>
            <a:ext cx="47404018" cy="1834984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8614416"/>
            <a:ext cx="141480542" cy="1834984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685571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1618734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4678643"/>
            <a:ext cx="37307520" cy="7627620"/>
          </a:xfrm>
        </p:spPr>
        <p:txBody>
          <a:bodyPr anchor="t"/>
          <a:lstStyle>
            <a:lvl1pPr algn="l">
              <a:defRPr sz="206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6277596"/>
            <a:ext cx="37307520" cy="8401047"/>
          </a:xfrm>
        </p:spPr>
        <p:txBody>
          <a:bodyPr anchor="b"/>
          <a:lstStyle>
            <a:lvl1pPr marL="0" indent="0">
              <a:buNone/>
              <a:defRPr sz="10300">
                <a:solidFill>
                  <a:schemeClr val="tx1">
                    <a:tint val="75000"/>
                  </a:schemeClr>
                </a:solidFill>
              </a:defRPr>
            </a:lvl1pPr>
            <a:lvl2pPr marL="2351288" indent="0">
              <a:buNone/>
              <a:defRPr sz="9300">
                <a:solidFill>
                  <a:schemeClr val="tx1">
                    <a:tint val="75000"/>
                  </a:schemeClr>
                </a:solidFill>
              </a:defRPr>
            </a:lvl2pPr>
            <a:lvl3pPr marL="4702576" indent="0">
              <a:buNone/>
              <a:defRPr sz="8200">
                <a:solidFill>
                  <a:schemeClr val="tx1">
                    <a:tint val="75000"/>
                  </a:schemeClr>
                </a:solidFill>
              </a:defRPr>
            </a:lvl3pPr>
            <a:lvl4pPr marL="7053864" indent="0">
              <a:buNone/>
              <a:defRPr sz="7200">
                <a:solidFill>
                  <a:schemeClr val="tx1">
                    <a:tint val="75000"/>
                  </a:schemeClr>
                </a:solidFill>
              </a:defRPr>
            </a:lvl4pPr>
            <a:lvl5pPr marL="9405153" indent="0">
              <a:buNone/>
              <a:defRPr sz="7200">
                <a:solidFill>
                  <a:schemeClr val="tx1">
                    <a:tint val="75000"/>
                  </a:schemeClr>
                </a:solidFill>
              </a:defRPr>
            </a:lvl5pPr>
            <a:lvl6pPr marL="11756441" indent="0">
              <a:buNone/>
              <a:defRPr sz="7200">
                <a:solidFill>
                  <a:schemeClr val="tx1">
                    <a:tint val="75000"/>
                  </a:schemeClr>
                </a:solidFill>
              </a:defRPr>
            </a:lvl6pPr>
            <a:lvl7pPr marL="14107729" indent="0">
              <a:buNone/>
              <a:defRPr sz="7200">
                <a:solidFill>
                  <a:schemeClr val="tx1">
                    <a:tint val="75000"/>
                  </a:schemeClr>
                </a:solidFill>
              </a:defRPr>
            </a:lvl7pPr>
            <a:lvl8pPr marL="16459017" indent="0">
              <a:buNone/>
              <a:defRPr sz="7200">
                <a:solidFill>
                  <a:schemeClr val="tx1">
                    <a:tint val="75000"/>
                  </a:schemeClr>
                </a:solidFill>
              </a:defRPr>
            </a:lvl8pPr>
            <a:lvl9pPr marL="18810305" indent="0">
              <a:buNone/>
              <a:defRPr sz="7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C253B7-7725-45E2-85A7-ECFFAB05BAA7}" type="datetimeFigureOut">
              <a:rPr lang="en-US" smtClean="0"/>
              <a:t>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6951566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C253B7-7725-45E2-85A7-ECFFAB05BAA7}" type="datetimeFigureOut">
              <a:rPr lang="en-US" smtClean="0"/>
              <a:t>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4145771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537973"/>
            <a:ext cx="39502080" cy="64008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8596633"/>
            <a:ext cx="19392902"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4" name="Content Placeholder 3"/>
          <p:cNvSpPr>
            <a:spLocks noGrp="1"/>
          </p:cNvSpPr>
          <p:nvPr>
            <p:ph sz="half" idx="2"/>
          </p:nvPr>
        </p:nvSpPr>
        <p:spPr>
          <a:xfrm>
            <a:off x="2194560" y="12179300"/>
            <a:ext cx="19392902"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8596633"/>
            <a:ext cx="19400520"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6" name="Content Placeholder 5"/>
          <p:cNvSpPr>
            <a:spLocks noGrp="1"/>
          </p:cNvSpPr>
          <p:nvPr>
            <p:ph sz="quarter" idx="4"/>
          </p:nvPr>
        </p:nvSpPr>
        <p:spPr>
          <a:xfrm>
            <a:off x="22296122" y="12179300"/>
            <a:ext cx="19400520"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C253B7-7725-45E2-85A7-ECFFAB05BAA7}" type="datetimeFigureOut">
              <a:rPr lang="en-US" smtClean="0"/>
              <a:t>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34958236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C253B7-7725-45E2-85A7-ECFFAB05BAA7}" type="datetimeFigureOut">
              <a:rPr lang="en-US" smtClean="0"/>
              <a:t>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284869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253B7-7725-45E2-85A7-ECFFAB05BAA7}" type="datetimeFigureOut">
              <a:rPr lang="en-US" smtClean="0"/>
              <a:t>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998212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529080"/>
            <a:ext cx="14439902" cy="6507480"/>
          </a:xfrm>
        </p:spPr>
        <p:txBody>
          <a:bodyPr anchor="b"/>
          <a:lstStyle>
            <a:lvl1pPr algn="l">
              <a:defRPr sz="10300" b="1"/>
            </a:lvl1pPr>
          </a:lstStyle>
          <a:p>
            <a:r>
              <a:rPr lang="en-US" smtClean="0"/>
              <a:t>Click to edit Master title style</a:t>
            </a:r>
            <a:endParaRPr lang="en-US"/>
          </a:p>
        </p:txBody>
      </p:sp>
      <p:sp>
        <p:nvSpPr>
          <p:cNvPr id="3" name="Content Placeholder 2"/>
          <p:cNvSpPr>
            <a:spLocks noGrp="1"/>
          </p:cNvSpPr>
          <p:nvPr>
            <p:ph idx="1"/>
          </p:nvPr>
        </p:nvSpPr>
        <p:spPr>
          <a:xfrm>
            <a:off x="17160240" y="1529083"/>
            <a:ext cx="24536400" cy="32777433"/>
          </a:xfrm>
        </p:spPr>
        <p:txBody>
          <a:bodyPr/>
          <a:lstStyle>
            <a:lvl1pPr>
              <a:defRPr sz="16500"/>
            </a:lvl1pPr>
            <a:lvl2pPr>
              <a:defRPr sz="14400"/>
            </a:lvl2pPr>
            <a:lvl3pPr>
              <a:defRPr sz="12300"/>
            </a:lvl3pPr>
            <a:lvl4pPr>
              <a:defRPr sz="10300"/>
            </a:lvl4pPr>
            <a:lvl5pPr>
              <a:defRPr sz="10300"/>
            </a:lvl5pPr>
            <a:lvl6pPr>
              <a:defRPr sz="10300"/>
            </a:lvl6pPr>
            <a:lvl7pPr>
              <a:defRPr sz="10300"/>
            </a:lvl7pPr>
            <a:lvl8pPr>
              <a:defRPr sz="10300"/>
            </a:lvl8pPr>
            <a:lvl9pPr>
              <a:defRPr sz="10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8036563"/>
            <a:ext cx="14439902" cy="26269953"/>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181654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6883360"/>
            <a:ext cx="26334720" cy="3173733"/>
          </a:xfrm>
        </p:spPr>
        <p:txBody>
          <a:bodyPr anchor="b"/>
          <a:lstStyle>
            <a:lvl1pPr algn="l">
              <a:defRPr sz="10300" b="1"/>
            </a:lvl1pPr>
          </a:lstStyle>
          <a:p>
            <a:r>
              <a:rPr lang="en-US" smtClean="0"/>
              <a:t>Click to edit Master title style</a:t>
            </a:r>
            <a:endParaRPr lang="en-US"/>
          </a:p>
        </p:txBody>
      </p:sp>
      <p:sp>
        <p:nvSpPr>
          <p:cNvPr id="3" name="Picture Placeholder 2"/>
          <p:cNvSpPr>
            <a:spLocks noGrp="1"/>
          </p:cNvSpPr>
          <p:nvPr>
            <p:ph type="pic" idx="1"/>
          </p:nvPr>
        </p:nvSpPr>
        <p:spPr>
          <a:xfrm>
            <a:off x="8602982" y="3431540"/>
            <a:ext cx="26334720" cy="23042880"/>
          </a:xfrm>
        </p:spPr>
        <p:txBody>
          <a:bodyPr/>
          <a:lstStyle>
            <a:lvl1pPr marL="0" indent="0">
              <a:buNone/>
              <a:defRPr sz="16500"/>
            </a:lvl1pPr>
            <a:lvl2pPr marL="2351288" indent="0">
              <a:buNone/>
              <a:defRPr sz="14400"/>
            </a:lvl2pPr>
            <a:lvl3pPr marL="4702576" indent="0">
              <a:buNone/>
              <a:defRPr sz="12300"/>
            </a:lvl3pPr>
            <a:lvl4pPr marL="7053864" indent="0">
              <a:buNone/>
              <a:defRPr sz="10300"/>
            </a:lvl4pPr>
            <a:lvl5pPr marL="9405153" indent="0">
              <a:buNone/>
              <a:defRPr sz="10300"/>
            </a:lvl5pPr>
            <a:lvl6pPr marL="11756441" indent="0">
              <a:buNone/>
              <a:defRPr sz="10300"/>
            </a:lvl6pPr>
            <a:lvl7pPr marL="14107729" indent="0">
              <a:buNone/>
              <a:defRPr sz="10300"/>
            </a:lvl7pPr>
            <a:lvl8pPr marL="16459017" indent="0">
              <a:buNone/>
              <a:defRPr sz="10300"/>
            </a:lvl8pPr>
            <a:lvl9pPr marL="18810305" indent="0">
              <a:buNone/>
              <a:defRPr sz="10300"/>
            </a:lvl9pPr>
          </a:lstStyle>
          <a:p>
            <a:endParaRPr lang="en-US"/>
          </a:p>
        </p:txBody>
      </p:sp>
      <p:sp>
        <p:nvSpPr>
          <p:cNvPr id="4" name="Text Placeholder 3"/>
          <p:cNvSpPr>
            <a:spLocks noGrp="1"/>
          </p:cNvSpPr>
          <p:nvPr>
            <p:ph type="body" sz="half" idx="2"/>
          </p:nvPr>
        </p:nvSpPr>
        <p:spPr>
          <a:xfrm>
            <a:off x="8602982" y="30057093"/>
            <a:ext cx="26334720" cy="4507227"/>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a:p>
        </p:txBody>
      </p:sp>
    </p:spTree>
    <p:extLst>
      <p:ext uri="{BB962C8B-B14F-4D97-AF65-F5344CB8AC3E}">
        <p14:creationId xmlns:p14="http://schemas.microsoft.com/office/powerpoint/2010/main" val="218835240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537973"/>
            <a:ext cx="39502080" cy="6400800"/>
          </a:xfrm>
          <a:prstGeom prst="rect">
            <a:avLst/>
          </a:prstGeom>
        </p:spPr>
        <p:txBody>
          <a:bodyPr vert="horz" lIns="470258" tIns="235129" rIns="470258" bIns="23512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8961123"/>
            <a:ext cx="39502080" cy="25345393"/>
          </a:xfrm>
          <a:prstGeom prst="rect">
            <a:avLst/>
          </a:prstGeom>
        </p:spPr>
        <p:txBody>
          <a:bodyPr vert="horz" lIns="470258" tIns="235129" rIns="470258" bIns="23512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5595563"/>
            <a:ext cx="10241280" cy="2044700"/>
          </a:xfrm>
          <a:prstGeom prst="rect">
            <a:avLst/>
          </a:prstGeom>
        </p:spPr>
        <p:txBody>
          <a:bodyPr vert="horz" lIns="470258" tIns="235129" rIns="470258" bIns="235129" rtlCol="0" anchor="ctr"/>
          <a:lstStyle>
            <a:lvl1pPr algn="l">
              <a:defRPr sz="6200">
                <a:solidFill>
                  <a:schemeClr val="tx1">
                    <a:tint val="75000"/>
                  </a:schemeClr>
                </a:solidFill>
              </a:defRPr>
            </a:lvl1pPr>
          </a:lstStyle>
          <a:p>
            <a:fld id="{85C253B7-7725-45E2-85A7-ECFFAB05BAA7}" type="datetimeFigureOut">
              <a:rPr lang="en-US" smtClean="0"/>
              <a:t>4/20/14</a:t>
            </a:fld>
            <a:endParaRPr lang="en-US"/>
          </a:p>
        </p:txBody>
      </p:sp>
      <p:sp>
        <p:nvSpPr>
          <p:cNvPr id="5" name="Footer Placeholder 4"/>
          <p:cNvSpPr>
            <a:spLocks noGrp="1"/>
          </p:cNvSpPr>
          <p:nvPr>
            <p:ph type="ftr" sz="quarter" idx="3"/>
          </p:nvPr>
        </p:nvSpPr>
        <p:spPr>
          <a:xfrm>
            <a:off x="14996160" y="35595563"/>
            <a:ext cx="13898880" cy="2044700"/>
          </a:xfrm>
          <a:prstGeom prst="rect">
            <a:avLst/>
          </a:prstGeom>
        </p:spPr>
        <p:txBody>
          <a:bodyPr vert="horz" lIns="470258" tIns="235129" rIns="470258" bIns="235129" rtlCol="0" anchor="ctr"/>
          <a:lstStyle>
            <a:lvl1pPr algn="ctr">
              <a:defRPr sz="6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5595563"/>
            <a:ext cx="10241280" cy="2044700"/>
          </a:xfrm>
          <a:prstGeom prst="rect">
            <a:avLst/>
          </a:prstGeom>
        </p:spPr>
        <p:txBody>
          <a:bodyPr vert="horz" lIns="470258" tIns="235129" rIns="470258" bIns="235129" rtlCol="0" anchor="ctr"/>
          <a:lstStyle>
            <a:lvl1pPr algn="r">
              <a:defRPr sz="6200">
                <a:solidFill>
                  <a:schemeClr val="tx1">
                    <a:tint val="75000"/>
                  </a:schemeClr>
                </a:solidFill>
              </a:defRPr>
            </a:lvl1pPr>
          </a:lstStyle>
          <a:p>
            <a:fld id="{07DCDF07-851C-4DD2-BDF8-692F7B755055}" type="slidenum">
              <a:rPr lang="en-US" smtClean="0"/>
              <a:t>‹#›</a:t>
            </a:fld>
            <a:endParaRPr lang="en-US"/>
          </a:p>
        </p:txBody>
      </p:sp>
    </p:spTree>
    <p:extLst>
      <p:ext uri="{BB962C8B-B14F-4D97-AF65-F5344CB8AC3E}">
        <p14:creationId xmlns:p14="http://schemas.microsoft.com/office/powerpoint/2010/main" val="3044536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702576" rtl="0" eaLnBrk="1" latinLnBrk="0" hangingPunct="1">
        <a:spcBef>
          <a:spcPct val="0"/>
        </a:spcBef>
        <a:buNone/>
        <a:defRPr sz="22600" kern="1200">
          <a:solidFill>
            <a:schemeClr val="tx1"/>
          </a:solidFill>
          <a:latin typeface="+mj-lt"/>
          <a:ea typeface="+mj-ea"/>
          <a:cs typeface="+mj-cs"/>
        </a:defRPr>
      </a:lvl1pPr>
    </p:titleStyle>
    <p:bodyStyle>
      <a:lvl1pPr marL="1763466" indent="-1763466" algn="l" defTabSz="4702576" rtl="0" eaLnBrk="1" latinLnBrk="0" hangingPunct="1">
        <a:spcBef>
          <a:spcPct val="20000"/>
        </a:spcBef>
        <a:buFont typeface="Arial" panose="020B0604020202020204" pitchFamily="34" charset="0"/>
        <a:buChar char="•"/>
        <a:defRPr sz="16500" kern="1200">
          <a:solidFill>
            <a:schemeClr val="tx1"/>
          </a:solidFill>
          <a:latin typeface="+mn-lt"/>
          <a:ea typeface="+mn-ea"/>
          <a:cs typeface="+mn-cs"/>
        </a:defRPr>
      </a:lvl1pPr>
      <a:lvl2pPr marL="3820843" indent="-1469555" algn="l" defTabSz="4702576" rtl="0" eaLnBrk="1" latinLnBrk="0" hangingPunct="1">
        <a:spcBef>
          <a:spcPct val="20000"/>
        </a:spcBef>
        <a:buFont typeface="Arial" panose="020B0604020202020204" pitchFamily="34" charset="0"/>
        <a:buChar char="–"/>
        <a:defRPr sz="14400" kern="1200">
          <a:solidFill>
            <a:schemeClr val="tx1"/>
          </a:solidFill>
          <a:latin typeface="+mn-lt"/>
          <a:ea typeface="+mn-ea"/>
          <a:cs typeface="+mn-cs"/>
        </a:defRPr>
      </a:lvl2pPr>
      <a:lvl3pPr marL="5878220" indent="-1175644" algn="l" defTabSz="4702576" rtl="0" eaLnBrk="1" latinLnBrk="0" hangingPunct="1">
        <a:spcBef>
          <a:spcPct val="20000"/>
        </a:spcBef>
        <a:buFont typeface="Arial" panose="020B0604020202020204" pitchFamily="34" charset="0"/>
        <a:buChar char="•"/>
        <a:defRPr sz="12300" kern="1200">
          <a:solidFill>
            <a:schemeClr val="tx1"/>
          </a:solidFill>
          <a:latin typeface="+mn-lt"/>
          <a:ea typeface="+mn-ea"/>
          <a:cs typeface="+mn-cs"/>
        </a:defRPr>
      </a:lvl3pPr>
      <a:lvl4pPr marL="822950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4pPr>
      <a:lvl5pPr marL="10580797"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5pPr>
      <a:lvl6pPr marL="12932085"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6pPr>
      <a:lvl7pPr marL="15283373"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7pPr>
      <a:lvl8pPr marL="17634661"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8pPr>
      <a:lvl9pPr marL="1998594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9pPr>
    </p:bodyStyle>
    <p:other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2.gif"/><Relationship Id="rId5" Type="http://schemas.openxmlformats.org/officeDocument/2006/relationships/image" Target="../media/image3.jpg"/><Relationship Id="rId6" Type="http://schemas.openxmlformats.org/officeDocument/2006/relationships/image" Target="../media/image4.gif"/><Relationship Id="rId7" Type="http://schemas.openxmlformats.org/officeDocument/2006/relationships/image" Target="../media/image5.png"/><Relationship Id="rId8" Type="http://schemas.openxmlformats.org/officeDocument/2006/relationships/image" Target="../media/image6.png"/><Relationship Id="rId9" Type="http://schemas.openxmlformats.org/officeDocument/2006/relationships/image" Target="../media/image7.png"/><Relationship Id="rId10" Type="http://schemas.openxmlformats.org/officeDocument/2006/relationships/image" Target="../media/image8.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a:alphaModFix amt="70000"/>
          </a:blip>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990600" y="1066800"/>
            <a:ext cx="41910000" cy="5170646"/>
          </a:xfrm>
          <a:prstGeom prst="rect">
            <a:avLst/>
          </a:prstGeom>
          <a:solidFill>
            <a:schemeClr val="bg1"/>
          </a:solidFill>
          <a:ln>
            <a:solidFill>
              <a:schemeClr val="tx1"/>
            </a:solidFill>
          </a:ln>
        </p:spPr>
        <p:txBody>
          <a:bodyPr wrap="square" rtlCol="0">
            <a:spAutoFit/>
          </a:bodyPr>
          <a:lstStyle/>
          <a:p>
            <a:pPr algn="ctr"/>
            <a:r>
              <a:rPr lang="en-US" sz="10000" b="1" dirty="0" smtClean="0"/>
              <a:t>Ecological role of </a:t>
            </a:r>
            <a:r>
              <a:rPr lang="en-US" sz="10000" b="1" dirty="0" err="1" smtClean="0"/>
              <a:t>anadromous</a:t>
            </a:r>
            <a:r>
              <a:rPr lang="en-US" sz="10000" b="1" dirty="0" smtClean="0"/>
              <a:t> </a:t>
            </a:r>
            <a:r>
              <a:rPr lang="en-US" sz="10000" b="1" dirty="0" smtClean="0"/>
              <a:t>salmon in aquatic ecosystems: </a:t>
            </a:r>
          </a:p>
          <a:p>
            <a:pPr algn="ctr"/>
            <a:r>
              <a:rPr lang="en-US" sz="9000" b="1" dirty="0" smtClean="0"/>
              <a:t>A literature survey on the nutrient inputs </a:t>
            </a:r>
            <a:r>
              <a:rPr lang="en-US" sz="9000" b="1" dirty="0" smtClean="0"/>
              <a:t>in Pacific salmon habitats</a:t>
            </a:r>
          </a:p>
          <a:p>
            <a:pPr algn="ctr"/>
            <a:r>
              <a:rPr lang="en-US" sz="7000" dirty="0" smtClean="0"/>
              <a:t>Janice Liang ‘16</a:t>
            </a:r>
          </a:p>
          <a:p>
            <a:pPr algn="ctr"/>
            <a:r>
              <a:rPr lang="en-US" sz="7000" dirty="0" smtClean="0"/>
              <a:t>Environmental Studies, Colby </a:t>
            </a:r>
            <a:r>
              <a:rPr lang="en-US" sz="7000" dirty="0" smtClean="0"/>
              <a:t>College</a:t>
            </a:r>
            <a:endParaRPr lang="en-US" sz="7000" dirty="0"/>
          </a:p>
        </p:txBody>
      </p:sp>
      <p:sp>
        <p:nvSpPr>
          <p:cNvPr id="3" name="TextBox 2"/>
          <p:cNvSpPr txBox="1"/>
          <p:nvPr/>
        </p:nvSpPr>
        <p:spPr>
          <a:xfrm>
            <a:off x="15316200" y="7162800"/>
            <a:ext cx="13487400" cy="30562213"/>
          </a:xfrm>
          <a:prstGeom prst="rect">
            <a:avLst/>
          </a:prstGeom>
          <a:solidFill>
            <a:schemeClr val="bg1"/>
          </a:solidFill>
          <a:ln>
            <a:solidFill>
              <a:schemeClr val="tx1"/>
            </a:solidFill>
          </a:ln>
        </p:spPr>
        <p:txBody>
          <a:bodyPr wrap="square" rtlCol="0">
            <a:spAutoFit/>
          </a:bodyPr>
          <a:lstStyle/>
          <a:p>
            <a:r>
              <a:rPr lang="en-US" sz="8000" dirty="0" smtClean="0"/>
              <a:t>Case Study: Washington </a:t>
            </a:r>
            <a:r>
              <a:rPr lang="en-US" sz="8000" dirty="0" smtClean="0"/>
              <a:t>State</a:t>
            </a:r>
          </a:p>
          <a:p>
            <a:r>
              <a:rPr lang="en-US" sz="6000" i="1" dirty="0" smtClean="0"/>
              <a:t>Problem:</a:t>
            </a:r>
          </a:p>
          <a:p>
            <a:pPr marL="1143000" indent="-1143000">
              <a:buFont typeface="Arial"/>
              <a:buChar char="•"/>
            </a:pPr>
            <a:r>
              <a:rPr lang="pl-PL" sz="5000" dirty="0" err="1" smtClean="0"/>
              <a:t>Salmon</a:t>
            </a:r>
            <a:r>
              <a:rPr lang="pl-PL" sz="5000" dirty="0" smtClean="0"/>
              <a:t> </a:t>
            </a:r>
            <a:r>
              <a:rPr lang="pl-PL" sz="5000" dirty="0" err="1" smtClean="0"/>
              <a:t>population</a:t>
            </a:r>
            <a:r>
              <a:rPr lang="pl-PL" sz="5000" dirty="0" smtClean="0"/>
              <a:t> on </a:t>
            </a:r>
            <a:r>
              <a:rPr lang="pl-PL" sz="5000" dirty="0" err="1" smtClean="0"/>
              <a:t>decline</a:t>
            </a:r>
            <a:r>
              <a:rPr lang="pl-PL" sz="5000" dirty="0" smtClean="0"/>
              <a:t> in Washington</a:t>
            </a:r>
          </a:p>
          <a:p>
            <a:pPr marL="1143000" indent="-1143000">
              <a:buFont typeface="Arial"/>
              <a:buChar char="•"/>
            </a:pPr>
            <a:endParaRPr lang="pl-PL" sz="5000" dirty="0" smtClean="0"/>
          </a:p>
          <a:p>
            <a:pPr marL="1143000" indent="-1143000">
              <a:buFont typeface="Arial"/>
              <a:buChar char="•"/>
            </a:pPr>
            <a:endParaRPr lang="pl-PL" sz="5000" dirty="0"/>
          </a:p>
          <a:p>
            <a:pPr marL="1143000" indent="-1143000">
              <a:buFont typeface="Arial"/>
              <a:buChar char="•"/>
            </a:pPr>
            <a:endParaRPr lang="pl-PL" sz="5000" dirty="0" smtClean="0"/>
          </a:p>
          <a:p>
            <a:pPr marL="1143000" indent="-1143000">
              <a:buFont typeface="Arial"/>
              <a:buChar char="•"/>
            </a:pPr>
            <a:endParaRPr lang="pl-PL" sz="5000" dirty="0"/>
          </a:p>
          <a:p>
            <a:pPr marL="1143000" indent="-1143000">
              <a:buFont typeface="Arial"/>
              <a:buChar char="•"/>
            </a:pPr>
            <a:endParaRPr lang="pl-PL" sz="5000" dirty="0" smtClean="0"/>
          </a:p>
          <a:p>
            <a:pPr marL="1143000" indent="-1143000">
              <a:buFont typeface="Arial"/>
              <a:buChar char="•"/>
            </a:pPr>
            <a:endParaRPr lang="pl-PL" sz="5000" dirty="0"/>
          </a:p>
          <a:p>
            <a:pPr marL="1143000" indent="-1143000">
              <a:buFont typeface="Arial"/>
              <a:buChar char="•"/>
            </a:pPr>
            <a:endParaRPr lang="pl-PL" sz="5000" dirty="0" smtClean="0"/>
          </a:p>
          <a:p>
            <a:pPr marL="1143000" indent="-1143000">
              <a:buFont typeface="Arial"/>
              <a:buChar char="•"/>
            </a:pPr>
            <a:endParaRPr lang="pl-PL" sz="5000" dirty="0" smtClean="0"/>
          </a:p>
          <a:p>
            <a:pPr marL="1143000" indent="-1143000">
              <a:buFont typeface="Arial"/>
              <a:buChar char="•"/>
            </a:pPr>
            <a:endParaRPr lang="pl-PL" sz="5000" dirty="0" smtClean="0"/>
          </a:p>
          <a:p>
            <a:pPr marL="1143000" indent="-1143000">
              <a:buFont typeface="Arial"/>
              <a:buChar char="•"/>
            </a:pPr>
            <a:r>
              <a:rPr lang="pl-PL" sz="5000" dirty="0" smtClean="0"/>
              <a:t>Evidence </a:t>
            </a:r>
            <a:r>
              <a:rPr lang="pl-PL" sz="5000" dirty="0"/>
              <a:t>of nutrient </a:t>
            </a:r>
            <a:r>
              <a:rPr lang="pl-PL" sz="5000" dirty="0" smtClean="0"/>
              <a:t>deficit</a:t>
            </a:r>
            <a:endParaRPr lang="en-US" sz="5000" dirty="0"/>
          </a:p>
          <a:p>
            <a:pPr marL="1143000" indent="-1143000">
              <a:buFont typeface="Arial"/>
              <a:buChar char="•"/>
            </a:pPr>
            <a:r>
              <a:rPr lang="en-US" sz="5000" dirty="0" smtClean="0"/>
              <a:t>The </a:t>
            </a:r>
            <a:r>
              <a:rPr lang="en-US" sz="5000" dirty="0"/>
              <a:t>low productivity of streams in </a:t>
            </a:r>
            <a:r>
              <a:rPr lang="en-US" sz="5000" dirty="0" smtClean="0"/>
              <a:t>the </a:t>
            </a:r>
            <a:r>
              <a:rPr lang="en-US" sz="5000" dirty="0"/>
              <a:t>Pacific Northwest means that no </a:t>
            </a:r>
            <a:r>
              <a:rPr lang="en-US" sz="5000" dirty="0" smtClean="0"/>
              <a:t>other </a:t>
            </a:r>
            <a:r>
              <a:rPr lang="en-US" sz="5000" dirty="0"/>
              <a:t>nutrient sources are available </a:t>
            </a:r>
            <a:r>
              <a:rPr lang="en-US" sz="5000" dirty="0" smtClean="0"/>
              <a:t>to </a:t>
            </a:r>
            <a:r>
              <a:rPr lang="en-US" sz="5000" dirty="0"/>
              <a:t>compensate for declining returns </a:t>
            </a:r>
            <a:r>
              <a:rPr lang="en-US" sz="5000" dirty="0" smtClean="0"/>
              <a:t>of </a:t>
            </a:r>
            <a:r>
              <a:rPr lang="en-US" sz="5000" dirty="0"/>
              <a:t>adult </a:t>
            </a:r>
            <a:r>
              <a:rPr lang="en-US" sz="5000" dirty="0" smtClean="0"/>
              <a:t>salmon</a:t>
            </a:r>
          </a:p>
          <a:p>
            <a:endParaRPr lang="en-US" sz="6000" i="1" dirty="0" smtClean="0"/>
          </a:p>
          <a:p>
            <a:r>
              <a:rPr lang="en-US" sz="6000" i="1" dirty="0" smtClean="0"/>
              <a:t>Solution</a:t>
            </a:r>
            <a:r>
              <a:rPr lang="en-US" sz="6000" i="1" dirty="0"/>
              <a:t>:</a:t>
            </a:r>
          </a:p>
          <a:p>
            <a:pPr marL="857250" indent="-857250">
              <a:buFont typeface="Arial"/>
              <a:buChar char="•"/>
            </a:pPr>
            <a:r>
              <a:rPr lang="en-US" sz="5000" dirty="0"/>
              <a:t>Hatchery carcasses placed in </a:t>
            </a:r>
            <a:r>
              <a:rPr lang="en-US" sz="5000" dirty="0" smtClean="0"/>
              <a:t>streams</a:t>
            </a:r>
          </a:p>
          <a:p>
            <a:pPr marL="3208538" lvl="1" indent="-857250">
              <a:buFont typeface="Arial"/>
              <a:buChar char="•"/>
            </a:pPr>
            <a:r>
              <a:rPr lang="en-US" sz="5000" dirty="0" smtClean="0"/>
              <a:t>Tethered or anchored in place (natural anchors or biodegradable tethers used if possible)</a:t>
            </a:r>
          </a:p>
          <a:p>
            <a:pPr marL="3208538" lvl="1" indent="-857250">
              <a:buFont typeface="Arial"/>
              <a:buChar char="•"/>
            </a:pPr>
            <a:r>
              <a:rPr lang="en-US" sz="5000" dirty="0" smtClean="0"/>
              <a:t>In SW WA, marine</a:t>
            </a:r>
            <a:r>
              <a:rPr lang="en-US" sz="5000" dirty="0"/>
              <a:t>-derived nitrogen in the muscle tissue of juvenile </a:t>
            </a:r>
            <a:r>
              <a:rPr lang="en-US" sz="5000" dirty="0" err="1"/>
              <a:t>salmonids</a:t>
            </a:r>
            <a:r>
              <a:rPr lang="en-US" sz="5000" dirty="0"/>
              <a:t> increased as much as 39% following carcass placement </a:t>
            </a:r>
            <a:endParaRPr lang="en-US" sz="5000" dirty="0"/>
          </a:p>
          <a:p>
            <a:pPr marL="857250" indent="-857250">
              <a:buFont typeface="Arial"/>
              <a:buChar char="•"/>
            </a:pPr>
            <a:r>
              <a:rPr lang="en-US" sz="5000" dirty="0"/>
              <a:t>Analogs (dried, processed hatchery salmon</a:t>
            </a:r>
            <a:r>
              <a:rPr lang="en-US" sz="5000" dirty="0" smtClean="0"/>
              <a:t>) are another alternative</a:t>
            </a:r>
          </a:p>
          <a:p>
            <a:pPr marL="3208538" lvl="1" indent="-857250">
              <a:buFont typeface="Arial"/>
              <a:buChar char="•"/>
            </a:pPr>
            <a:endParaRPr lang="en-US" sz="5000" dirty="0"/>
          </a:p>
          <a:p>
            <a:endParaRPr lang="en-US" sz="5000" dirty="0" smtClean="0"/>
          </a:p>
          <a:p>
            <a:endParaRPr lang="en-US" sz="5000" dirty="0"/>
          </a:p>
          <a:p>
            <a:endParaRPr lang="en-US" sz="5000" dirty="0" smtClean="0"/>
          </a:p>
          <a:p>
            <a:endParaRPr lang="en-US" sz="5000" dirty="0"/>
          </a:p>
          <a:p>
            <a:endParaRPr lang="en-US" sz="5000" dirty="0" smtClean="0"/>
          </a:p>
          <a:p>
            <a:endParaRPr lang="en-US" sz="2000" dirty="0" smtClean="0"/>
          </a:p>
          <a:p>
            <a:endParaRPr lang="en-US" sz="2000" dirty="0"/>
          </a:p>
          <a:p>
            <a:endParaRPr lang="en-US" sz="2000" dirty="0" smtClean="0"/>
          </a:p>
          <a:p>
            <a:endParaRPr lang="en-US" sz="2000" dirty="0"/>
          </a:p>
          <a:p>
            <a:endParaRPr lang="en-US" sz="2000" dirty="0" smtClean="0"/>
          </a:p>
          <a:p>
            <a:endParaRPr lang="en-US" sz="2000" dirty="0" smtClean="0"/>
          </a:p>
          <a:p>
            <a:endParaRPr lang="en-US" sz="5000" dirty="0"/>
          </a:p>
        </p:txBody>
      </p:sp>
      <p:sp>
        <p:nvSpPr>
          <p:cNvPr id="5" name="TextBox 4"/>
          <p:cNvSpPr txBox="1"/>
          <p:nvPr/>
        </p:nvSpPr>
        <p:spPr>
          <a:xfrm>
            <a:off x="1066800" y="7162800"/>
            <a:ext cx="13487400" cy="30562213"/>
          </a:xfrm>
          <a:prstGeom prst="rect">
            <a:avLst/>
          </a:prstGeom>
          <a:solidFill>
            <a:schemeClr val="bg1"/>
          </a:solidFill>
          <a:ln>
            <a:solidFill>
              <a:schemeClr val="tx1"/>
            </a:solidFill>
          </a:ln>
        </p:spPr>
        <p:txBody>
          <a:bodyPr wrap="square" rtlCol="0">
            <a:spAutoFit/>
          </a:bodyPr>
          <a:lstStyle/>
          <a:p>
            <a:r>
              <a:rPr lang="en-US" sz="8000" dirty="0" smtClean="0"/>
              <a:t>Background:</a:t>
            </a:r>
            <a:endParaRPr lang="en-US" sz="9000" dirty="0" smtClean="0"/>
          </a:p>
          <a:p>
            <a:pPr marL="1143000" indent="-1143000">
              <a:buFont typeface="Arial"/>
              <a:buChar char="•"/>
            </a:pPr>
            <a:r>
              <a:rPr lang="en-US" sz="5000" dirty="0" smtClean="0"/>
              <a:t>Pacific salmon are </a:t>
            </a:r>
            <a:r>
              <a:rPr lang="en-US" sz="5000" dirty="0" err="1" smtClean="0"/>
              <a:t>anadromous</a:t>
            </a:r>
            <a:r>
              <a:rPr lang="en-US" sz="5000" dirty="0" smtClean="0"/>
              <a:t> and </a:t>
            </a:r>
            <a:r>
              <a:rPr lang="en-US" sz="5000" dirty="0" err="1" smtClean="0"/>
              <a:t>semalparous</a:t>
            </a:r>
            <a:endParaRPr lang="en-US" sz="5000" dirty="0" smtClean="0"/>
          </a:p>
          <a:p>
            <a:pPr marL="1143000" indent="-1143000">
              <a:buFont typeface="Arial"/>
              <a:buChar char="•"/>
            </a:pPr>
            <a:endParaRPr lang="en-US" sz="5000" dirty="0"/>
          </a:p>
          <a:p>
            <a:pPr marL="1143000" indent="-1143000">
              <a:buFont typeface="Arial"/>
              <a:buChar char="•"/>
            </a:pPr>
            <a:endParaRPr lang="en-US" sz="5000" dirty="0" smtClean="0"/>
          </a:p>
          <a:p>
            <a:pPr marL="1143000" indent="-1143000">
              <a:buFont typeface="Arial"/>
              <a:buChar char="•"/>
            </a:pPr>
            <a:endParaRPr lang="en-US" sz="5000" dirty="0"/>
          </a:p>
          <a:p>
            <a:pPr marL="1143000" indent="-1143000">
              <a:buFont typeface="Arial"/>
              <a:buChar char="•"/>
            </a:pPr>
            <a:endParaRPr lang="en-US" sz="5000" dirty="0" smtClean="0"/>
          </a:p>
          <a:p>
            <a:pPr marL="1143000" indent="-1143000">
              <a:buFont typeface="Arial"/>
              <a:buChar char="•"/>
            </a:pPr>
            <a:endParaRPr lang="en-US" sz="5000" dirty="0"/>
          </a:p>
          <a:p>
            <a:pPr marL="1143000" indent="-1143000">
              <a:buFont typeface="Arial"/>
              <a:buChar char="•"/>
            </a:pPr>
            <a:endParaRPr lang="en-US" sz="5000" dirty="0" smtClean="0"/>
          </a:p>
          <a:p>
            <a:pPr marL="1143000" indent="-1143000">
              <a:buFont typeface="Arial"/>
              <a:buChar char="•"/>
            </a:pPr>
            <a:endParaRPr lang="en-US" sz="5000" dirty="0" smtClean="0"/>
          </a:p>
          <a:p>
            <a:pPr marL="1143000" indent="-1143000">
              <a:buFont typeface="Arial"/>
              <a:buChar char="•"/>
            </a:pPr>
            <a:r>
              <a:rPr lang="en-US" sz="5000" dirty="0" smtClean="0"/>
              <a:t>3 ways salmon contribute to the nutrient subsidy in aquatic ecosystems:</a:t>
            </a:r>
          </a:p>
          <a:p>
            <a:pPr marL="3494288" lvl="1" indent="-1143000">
              <a:buFont typeface="Arial"/>
              <a:buChar char="•"/>
            </a:pPr>
            <a:r>
              <a:rPr lang="en-US" sz="5000" dirty="0" smtClean="0"/>
              <a:t>Live salmon excretions</a:t>
            </a:r>
          </a:p>
          <a:p>
            <a:pPr marL="3494288" lvl="1" indent="-1143000">
              <a:buFont typeface="Arial"/>
              <a:buChar char="•"/>
            </a:pPr>
            <a:r>
              <a:rPr lang="en-US" sz="5000" dirty="0" smtClean="0"/>
              <a:t>Eggs</a:t>
            </a:r>
          </a:p>
          <a:p>
            <a:pPr marL="3494288" lvl="1" indent="-1143000">
              <a:buFont typeface="Arial"/>
              <a:buChar char="•"/>
            </a:pPr>
            <a:r>
              <a:rPr lang="en-US" sz="5000" dirty="0" smtClean="0"/>
              <a:t>Salmon carcasses</a:t>
            </a:r>
          </a:p>
          <a:p>
            <a:pPr marL="3494288" lvl="1" indent="-1143000">
              <a:buFont typeface="Arial"/>
              <a:buChar char="•"/>
            </a:pPr>
            <a:endParaRPr lang="en-US" sz="5000" dirty="0"/>
          </a:p>
          <a:p>
            <a:pPr marL="3494288" lvl="1" indent="-1143000">
              <a:buFont typeface="Arial"/>
              <a:buChar char="•"/>
            </a:pPr>
            <a:endParaRPr lang="en-US" sz="5000" dirty="0" smtClean="0"/>
          </a:p>
          <a:p>
            <a:pPr marL="3494288" lvl="1" indent="-1143000">
              <a:buFont typeface="Arial"/>
              <a:buChar char="•"/>
            </a:pPr>
            <a:endParaRPr lang="en-US" sz="5000" dirty="0"/>
          </a:p>
          <a:p>
            <a:pPr marL="3494288" lvl="1" indent="-1143000">
              <a:buFont typeface="Arial"/>
              <a:buChar char="•"/>
            </a:pPr>
            <a:endParaRPr lang="en-US" sz="5000" dirty="0" smtClean="0"/>
          </a:p>
          <a:p>
            <a:pPr marL="3494288" lvl="1" indent="-1143000">
              <a:buFont typeface="Arial"/>
              <a:buChar char="•"/>
            </a:pPr>
            <a:endParaRPr lang="en-US" sz="5000" dirty="0"/>
          </a:p>
          <a:p>
            <a:pPr marL="3494288" lvl="1" indent="-1143000">
              <a:buFont typeface="Arial"/>
              <a:buChar char="•"/>
            </a:pPr>
            <a:endParaRPr lang="en-US" sz="5000" dirty="0" smtClean="0"/>
          </a:p>
          <a:p>
            <a:pPr marL="3494288" lvl="1" indent="-1143000">
              <a:buFont typeface="Arial"/>
              <a:buChar char="•"/>
            </a:pPr>
            <a:endParaRPr lang="en-US" sz="5000" dirty="0"/>
          </a:p>
          <a:p>
            <a:pPr marL="3494288" lvl="1" indent="-1143000">
              <a:buFont typeface="Arial"/>
              <a:buChar char="•"/>
            </a:pPr>
            <a:endParaRPr lang="en-US" sz="5000" dirty="0" smtClean="0"/>
          </a:p>
          <a:p>
            <a:pPr marL="3494288" lvl="1" indent="-1143000">
              <a:buFont typeface="Arial"/>
              <a:buChar char="•"/>
            </a:pPr>
            <a:endParaRPr lang="en-US" sz="5000" dirty="0"/>
          </a:p>
          <a:p>
            <a:pPr marL="3494288" lvl="1" indent="-1143000">
              <a:buFont typeface="Arial"/>
              <a:buChar char="•"/>
            </a:pPr>
            <a:endParaRPr lang="en-US" sz="5000" dirty="0" smtClean="0"/>
          </a:p>
          <a:p>
            <a:pPr marL="3494288" lvl="1" indent="-1143000">
              <a:buFont typeface="Arial"/>
              <a:buChar char="•"/>
            </a:pPr>
            <a:endParaRPr lang="en-US" sz="5000" dirty="0"/>
          </a:p>
          <a:p>
            <a:pPr marL="3494288" lvl="1" indent="-1143000">
              <a:buFont typeface="Arial"/>
              <a:buChar char="•"/>
            </a:pPr>
            <a:endParaRPr lang="en-US" sz="5000" dirty="0" smtClean="0"/>
          </a:p>
          <a:p>
            <a:pPr marL="3494288" lvl="1" indent="-1143000">
              <a:buFont typeface="Arial"/>
              <a:buChar char="•"/>
            </a:pPr>
            <a:endParaRPr lang="en-US" sz="5000" dirty="0"/>
          </a:p>
          <a:p>
            <a:pPr marL="3494288" lvl="1" indent="-1143000">
              <a:buFont typeface="Arial"/>
              <a:buChar char="•"/>
            </a:pPr>
            <a:endParaRPr lang="en-US" sz="5000" dirty="0" smtClean="0"/>
          </a:p>
          <a:p>
            <a:pPr marL="1143000" indent="-1143000">
              <a:buFont typeface="Arial"/>
              <a:buChar char="•"/>
            </a:pPr>
            <a:r>
              <a:rPr lang="en-US" sz="5000" dirty="0" smtClean="0"/>
              <a:t>Salmon-nutrient inputs can:</a:t>
            </a:r>
          </a:p>
          <a:p>
            <a:pPr marL="3494288" lvl="1" indent="-1143000">
              <a:buFont typeface="Arial"/>
              <a:buChar char="•"/>
            </a:pPr>
            <a:r>
              <a:rPr lang="en-US" sz="5000" dirty="0" smtClean="0"/>
              <a:t>Impact stream productivity</a:t>
            </a:r>
          </a:p>
          <a:p>
            <a:pPr marL="3494288" lvl="1" indent="-1143000">
              <a:buFont typeface="Arial"/>
              <a:buChar char="•"/>
            </a:pPr>
            <a:r>
              <a:rPr lang="en-US" sz="5000" dirty="0" smtClean="0"/>
              <a:t>Increase phytoplankton and zooplankton availability</a:t>
            </a:r>
          </a:p>
          <a:p>
            <a:pPr marL="3494288" lvl="1" indent="-1143000">
              <a:buFont typeface="Arial"/>
              <a:buChar char="•"/>
            </a:pPr>
            <a:r>
              <a:rPr lang="en-US" sz="5000" dirty="0" smtClean="0"/>
              <a:t>Increase juvenile salmon populations</a:t>
            </a:r>
          </a:p>
          <a:p>
            <a:pPr marL="1143000" indent="-1143000">
              <a:buFont typeface="Arial"/>
              <a:buChar char="•"/>
            </a:pPr>
            <a:r>
              <a:rPr lang="en-US" sz="5000" dirty="0" smtClean="0"/>
              <a:t>Important because salmon populations are currently on the decline</a:t>
            </a:r>
          </a:p>
          <a:p>
            <a:pPr marL="3494288" lvl="1" indent="-1143000">
              <a:buFont typeface="Arial"/>
              <a:buChar char="•"/>
            </a:pPr>
            <a:r>
              <a:rPr lang="en-US" sz="5000" dirty="0" smtClean="0"/>
              <a:t>Dams in particular impede migration and block nutrients in the sediment to flow to spawning grounds</a:t>
            </a:r>
          </a:p>
        </p:txBody>
      </p:sp>
      <p:sp>
        <p:nvSpPr>
          <p:cNvPr id="6" name="TextBox 5"/>
          <p:cNvSpPr txBox="1"/>
          <p:nvPr/>
        </p:nvSpPr>
        <p:spPr>
          <a:xfrm>
            <a:off x="29489400" y="16916400"/>
            <a:ext cx="13411200" cy="13634502"/>
          </a:xfrm>
          <a:prstGeom prst="rect">
            <a:avLst/>
          </a:prstGeom>
          <a:solidFill>
            <a:schemeClr val="bg1"/>
          </a:solidFill>
          <a:ln>
            <a:solidFill>
              <a:schemeClr val="tx1"/>
            </a:solidFill>
          </a:ln>
        </p:spPr>
        <p:txBody>
          <a:bodyPr wrap="square" rtlCol="0">
            <a:spAutoFit/>
          </a:bodyPr>
          <a:lstStyle/>
          <a:p>
            <a:r>
              <a:rPr lang="en-US" sz="8000" dirty="0" smtClean="0"/>
              <a:t>Conclusion:</a:t>
            </a:r>
          </a:p>
          <a:p>
            <a:pPr marL="1143000" indent="-1143000">
              <a:buFont typeface="Arial"/>
              <a:buChar char="•"/>
            </a:pPr>
            <a:r>
              <a:rPr lang="en-US" sz="5000" dirty="0" smtClean="0"/>
              <a:t>From a conservation standpoint, analogs and hatchery carcasses are a good, temporary fix to salmon population declines</a:t>
            </a:r>
          </a:p>
          <a:p>
            <a:pPr marL="1143000" indent="-1143000">
              <a:buFont typeface="Arial"/>
              <a:buChar char="•"/>
            </a:pPr>
            <a:r>
              <a:rPr lang="en-US" sz="5000" dirty="0" smtClean="0"/>
              <a:t>Abundant use of these alternate nutrient inputs could stimulate </a:t>
            </a:r>
            <a:r>
              <a:rPr lang="en-US" sz="5000" dirty="0"/>
              <a:t>nutrient subsidies and </a:t>
            </a:r>
            <a:r>
              <a:rPr lang="en-US" sz="5000" dirty="0" smtClean="0"/>
              <a:t>population growth in areas of low nutrients and salmon populations</a:t>
            </a:r>
          </a:p>
          <a:p>
            <a:pPr marL="1143000" indent="-1143000">
              <a:buFont typeface="Arial"/>
              <a:buChar char="•"/>
            </a:pPr>
            <a:r>
              <a:rPr lang="en-US" sz="5000" dirty="0" smtClean="0"/>
              <a:t>Alternative option to salmon carcasses going to landfill; using nutrients in practical and effective way</a:t>
            </a:r>
          </a:p>
          <a:p>
            <a:pPr marL="1143000" indent="-1143000">
              <a:buFont typeface="Arial"/>
              <a:buChar char="•"/>
            </a:pPr>
            <a:r>
              <a:rPr lang="en-US" sz="5000" dirty="0" smtClean="0"/>
              <a:t>Until we can adequately target larger problems, like the removal of dams that are blocking salmon runs, artificial nutrient inputs are necessary to compensate for the nutrients from salmon that do not make it back to their spawning grounds</a:t>
            </a:r>
          </a:p>
        </p:txBody>
      </p:sp>
      <p:sp>
        <p:nvSpPr>
          <p:cNvPr id="8" name="TextBox 7"/>
          <p:cNvSpPr txBox="1"/>
          <p:nvPr/>
        </p:nvSpPr>
        <p:spPr>
          <a:xfrm>
            <a:off x="29489400" y="7162800"/>
            <a:ext cx="13411200" cy="9017853"/>
          </a:xfrm>
          <a:prstGeom prst="rect">
            <a:avLst/>
          </a:prstGeom>
          <a:solidFill>
            <a:schemeClr val="bg1"/>
          </a:solidFill>
          <a:ln>
            <a:solidFill>
              <a:schemeClr val="tx1"/>
            </a:solidFill>
          </a:ln>
        </p:spPr>
        <p:txBody>
          <a:bodyPr wrap="square" rtlCol="0">
            <a:spAutoFit/>
          </a:bodyPr>
          <a:lstStyle/>
          <a:p>
            <a:r>
              <a:rPr lang="en-US" sz="8000" dirty="0" smtClean="0"/>
              <a:t>Uncertainties:</a:t>
            </a:r>
          </a:p>
          <a:p>
            <a:pPr marL="1143000" indent="-1143000">
              <a:buFont typeface="Arial"/>
              <a:buChar char="•"/>
            </a:pPr>
            <a:r>
              <a:rPr lang="en-US" sz="5000" dirty="0" smtClean="0"/>
              <a:t>These solutions are not very well-understood</a:t>
            </a:r>
          </a:p>
          <a:p>
            <a:pPr marL="1143000" indent="-1143000">
              <a:buFont typeface="Arial"/>
              <a:buChar char="•"/>
            </a:pPr>
            <a:r>
              <a:rPr lang="en-US" sz="5000" dirty="0" smtClean="0"/>
              <a:t>Some research supports the use of analogs and hatchery carcasses, but only as temporary fixes</a:t>
            </a:r>
          </a:p>
          <a:p>
            <a:pPr marL="3494288" lvl="1" indent="-1143000">
              <a:buFont typeface="Arial"/>
              <a:buChar char="•"/>
            </a:pPr>
            <a:r>
              <a:rPr lang="en-US" sz="5000" dirty="0" smtClean="0"/>
              <a:t>Other research has shown live salmon nutrient inputs (excretions and eggs) being more beneficial in stream productivity than analogs</a:t>
            </a:r>
          </a:p>
          <a:p>
            <a:pPr marL="1143000" indent="-1143000">
              <a:buFont typeface="Arial"/>
              <a:buChar char="•"/>
            </a:pPr>
            <a:r>
              <a:rPr lang="en-US" sz="5000" dirty="0" smtClean="0"/>
              <a:t>Discrepancies among habitats; more research needs to be done for more focused results</a:t>
            </a:r>
            <a:endParaRPr lang="en-US" sz="5000" dirty="0"/>
          </a:p>
        </p:txBody>
      </p:sp>
      <p:pic>
        <p:nvPicPr>
          <p:cNvPr id="9" name="Picture 8" descr="salmon graph.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754600" y="10363200"/>
            <a:ext cx="8356600" cy="6267450"/>
          </a:xfrm>
          <a:prstGeom prst="rect">
            <a:avLst/>
          </a:prstGeom>
        </p:spPr>
      </p:pic>
      <p:pic>
        <p:nvPicPr>
          <p:cNvPr id="13" name="Picture 12" descr="migratory.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95400" y="10210800"/>
            <a:ext cx="6249581" cy="4837176"/>
          </a:xfrm>
          <a:prstGeom prst="rect">
            <a:avLst/>
          </a:prstGeom>
          <a:ln>
            <a:noFill/>
          </a:ln>
        </p:spPr>
      </p:pic>
      <p:pic>
        <p:nvPicPr>
          <p:cNvPr id="15" name="Picture 14" descr="F3.medium.g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95400" y="19202400"/>
            <a:ext cx="13106400" cy="10223838"/>
          </a:xfrm>
          <a:prstGeom prst="rect">
            <a:avLst/>
          </a:prstGeom>
          <a:ln>
            <a:noFill/>
          </a:ln>
        </p:spPr>
      </p:pic>
      <p:pic>
        <p:nvPicPr>
          <p:cNvPr id="17" name="Picture 16" descr="Screen Shot 2014-04-21 at 8.33.02 PM.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925800" y="30784800"/>
            <a:ext cx="8458200" cy="6718570"/>
          </a:xfrm>
          <a:prstGeom prst="rect">
            <a:avLst/>
          </a:prstGeom>
        </p:spPr>
      </p:pic>
      <p:pic>
        <p:nvPicPr>
          <p:cNvPr id="12" name="Picture 11" descr="Small analog.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3393400" y="31851600"/>
            <a:ext cx="4961381" cy="3886200"/>
          </a:xfrm>
          <a:prstGeom prst="rect">
            <a:avLst/>
          </a:prstGeom>
        </p:spPr>
      </p:pic>
      <p:sp>
        <p:nvSpPr>
          <p:cNvPr id="4" name="TextBox 3"/>
          <p:cNvSpPr txBox="1"/>
          <p:nvPr/>
        </p:nvSpPr>
        <p:spPr>
          <a:xfrm>
            <a:off x="29489400" y="31165800"/>
            <a:ext cx="13411200" cy="6586419"/>
          </a:xfrm>
          <a:prstGeom prst="rect">
            <a:avLst/>
          </a:prstGeom>
          <a:solidFill>
            <a:schemeClr val="bg1"/>
          </a:solidFill>
          <a:ln>
            <a:solidFill>
              <a:schemeClr val="tx1"/>
            </a:solidFill>
          </a:ln>
        </p:spPr>
        <p:txBody>
          <a:bodyPr wrap="square" rtlCol="0">
            <a:spAutoFit/>
          </a:bodyPr>
          <a:lstStyle/>
          <a:p>
            <a:r>
              <a:rPr lang="en-US" sz="8000" dirty="0" smtClean="0"/>
              <a:t>References:</a:t>
            </a:r>
          </a:p>
          <a:p>
            <a:r>
              <a:rPr lang="en-US" sz="1800" dirty="0" err="1" smtClean="0"/>
              <a:t>Bilby</a:t>
            </a:r>
            <a:r>
              <a:rPr lang="en-US" sz="1800" dirty="0" smtClean="0"/>
              <a:t>, R., B. </a:t>
            </a:r>
            <a:r>
              <a:rPr lang="en-US" sz="1800" dirty="0" err="1" smtClean="0"/>
              <a:t>Fransen</a:t>
            </a:r>
            <a:r>
              <a:rPr lang="en-US" sz="1800" dirty="0" smtClean="0"/>
              <a:t>, P. </a:t>
            </a:r>
            <a:r>
              <a:rPr lang="en-US" sz="1800" dirty="0" err="1" smtClean="0"/>
              <a:t>Bisson</a:t>
            </a:r>
            <a:r>
              <a:rPr lang="en-US" sz="1800" dirty="0" smtClean="0"/>
              <a:t>, and J. Walter. 1998. Response of juvenile </a:t>
            </a:r>
            <a:r>
              <a:rPr lang="en-US" sz="1800" dirty="0" err="1" smtClean="0"/>
              <a:t>coho</a:t>
            </a:r>
            <a:r>
              <a:rPr lang="en-US" sz="1800" dirty="0" smtClean="0"/>
              <a:t> salmon and steelhead to the addition of salmon carcasses to </a:t>
            </a:r>
          </a:p>
          <a:p>
            <a:r>
              <a:rPr lang="en-US" sz="1800" dirty="0" smtClean="0"/>
              <a:t>          two streams in southwestern Washington, U.S.A. Canadian Journal of Fisheries and Aquatic Sciences </a:t>
            </a:r>
            <a:r>
              <a:rPr lang="en-US" sz="1800" b="1" dirty="0" smtClean="0"/>
              <a:t>55</a:t>
            </a:r>
            <a:r>
              <a:rPr lang="en-US" sz="1800" dirty="0" smtClean="0"/>
              <a:t>: 1909-1918.</a:t>
            </a:r>
          </a:p>
          <a:p>
            <a:r>
              <a:rPr lang="en-US" sz="1800" dirty="0" smtClean="0"/>
              <a:t>Cascade Columbia Fisheries Enhancement Group. 2014. Nutrient Placement Feasibility Study. http://</a:t>
            </a:r>
            <a:r>
              <a:rPr lang="en-US" sz="1800" dirty="0" err="1" smtClean="0"/>
              <a:t>www.ccfeg.org</a:t>
            </a:r>
            <a:r>
              <a:rPr lang="en-US" sz="1800" dirty="0" smtClean="0"/>
              <a:t>/completed-projects/</a:t>
            </a:r>
          </a:p>
          <a:p>
            <a:r>
              <a:rPr lang="en-US" sz="1800" dirty="0" smtClean="0"/>
              <a:t>          studies-and-assessments/nutrient/. Accessed April 2014. </a:t>
            </a:r>
          </a:p>
          <a:p>
            <a:r>
              <a:rPr lang="en-US" sz="1800" dirty="0" err="1" smtClean="0"/>
              <a:t>FishEx</a:t>
            </a:r>
            <a:r>
              <a:rPr lang="en-US" sz="1800" dirty="0" smtClean="0"/>
              <a:t> Quality </a:t>
            </a:r>
            <a:r>
              <a:rPr lang="en-US" sz="1800" dirty="0" err="1" smtClean="0"/>
              <a:t>Seafoods</a:t>
            </a:r>
            <a:r>
              <a:rPr lang="en-US" sz="1800" dirty="0" smtClean="0"/>
              <a:t>. 2014. The </a:t>
            </a:r>
            <a:r>
              <a:rPr lang="en-US" sz="1800" dirty="0" err="1" smtClean="0"/>
              <a:t>Fasciniating</a:t>
            </a:r>
            <a:r>
              <a:rPr lang="en-US" sz="1800" dirty="0" smtClean="0"/>
              <a:t> Life of an Alaskan Salmon. http://</a:t>
            </a:r>
            <a:r>
              <a:rPr lang="en-US" sz="1800" dirty="0" err="1" smtClean="0"/>
              <a:t>www.fishex.com</a:t>
            </a:r>
            <a:r>
              <a:rPr lang="en-US" sz="1800" dirty="0" smtClean="0"/>
              <a:t>/seafood/salmon/salmon-life-</a:t>
            </a:r>
            <a:r>
              <a:rPr lang="en-US" sz="1800" dirty="0" err="1" smtClean="0"/>
              <a:t>cycles.html</a:t>
            </a:r>
            <a:r>
              <a:rPr lang="en-US" sz="1800" dirty="0" smtClean="0"/>
              <a:t>. </a:t>
            </a:r>
          </a:p>
          <a:p>
            <a:r>
              <a:rPr lang="en-US" sz="1800" dirty="0" smtClean="0"/>
              <a:t>          Accessed April 2014. </a:t>
            </a:r>
          </a:p>
          <a:p>
            <a:r>
              <a:rPr lang="en-US" sz="1800" dirty="0" err="1" smtClean="0"/>
              <a:t>Gende</a:t>
            </a:r>
            <a:r>
              <a:rPr lang="en-US" sz="1800" dirty="0" smtClean="0"/>
              <a:t>, S., R. Edwards, M. </a:t>
            </a:r>
            <a:r>
              <a:rPr lang="en-US" sz="1800" dirty="0" smtClean="0"/>
              <a:t>Wilson, and M. </a:t>
            </a:r>
            <a:r>
              <a:rPr lang="en-US" sz="1800" dirty="0" err="1" smtClean="0"/>
              <a:t>Wipfli</a:t>
            </a:r>
            <a:r>
              <a:rPr lang="en-US" sz="1800" dirty="0" smtClean="0"/>
              <a:t>. Salmon in aquatic and terrestrial ecosystems. </a:t>
            </a:r>
            <a:r>
              <a:rPr lang="en-US" sz="1800" dirty="0" err="1" smtClean="0"/>
              <a:t>BioScience</a:t>
            </a:r>
            <a:r>
              <a:rPr lang="en-US" sz="1800" dirty="0" smtClean="0"/>
              <a:t> </a:t>
            </a:r>
            <a:r>
              <a:rPr lang="en-US" sz="1800" b="1" dirty="0" smtClean="0"/>
              <a:t>52</a:t>
            </a:r>
            <a:r>
              <a:rPr lang="en-US" sz="1800" dirty="0" smtClean="0"/>
              <a:t>: 917-928.</a:t>
            </a:r>
            <a:endParaRPr lang="en-US" sz="1800" dirty="0" smtClean="0"/>
          </a:p>
          <a:p>
            <a:r>
              <a:rPr lang="en-US" sz="1800" dirty="0" err="1" smtClean="0"/>
              <a:t>Gresh</a:t>
            </a:r>
            <a:r>
              <a:rPr lang="en-US" sz="1800" dirty="0" smtClean="0"/>
              <a:t>, T., J. </a:t>
            </a:r>
            <a:r>
              <a:rPr lang="en-US" sz="1800" dirty="0" err="1" smtClean="0"/>
              <a:t>Lichatowich</a:t>
            </a:r>
            <a:r>
              <a:rPr lang="en-US" sz="1800" dirty="0" smtClean="0"/>
              <a:t>, and P. </a:t>
            </a:r>
            <a:r>
              <a:rPr lang="en-US" sz="1800" dirty="0" err="1" smtClean="0"/>
              <a:t>Schoonmaker</a:t>
            </a:r>
            <a:r>
              <a:rPr lang="en-US" sz="1800" dirty="0" smtClean="0"/>
              <a:t>. 2011. An estimation of historic and current levels of salmon production in the Northeast Pacific </a:t>
            </a:r>
          </a:p>
          <a:p>
            <a:r>
              <a:rPr lang="en-US" sz="1800" dirty="0" smtClean="0"/>
              <a:t>          ecosystem: Evidence of a nutrient deficit in the freshwater systems of the Pacific Northwest. Fisheries </a:t>
            </a:r>
            <a:r>
              <a:rPr lang="en-US" sz="1800" b="1" dirty="0" smtClean="0"/>
              <a:t>25</a:t>
            </a:r>
            <a:r>
              <a:rPr lang="en-US" sz="1800" dirty="0" smtClean="0"/>
              <a:t>: 15-21.</a:t>
            </a:r>
          </a:p>
          <a:p>
            <a:r>
              <a:rPr lang="en-US" sz="1800" dirty="0" smtClean="0"/>
              <a:t>Kohler, A., T. </a:t>
            </a:r>
            <a:r>
              <a:rPr lang="en-US" sz="1800" dirty="0" err="1" smtClean="0"/>
              <a:t>Pearsons</a:t>
            </a:r>
            <a:r>
              <a:rPr lang="en-US" sz="1800" dirty="0" smtClean="0"/>
              <a:t>, J. </a:t>
            </a:r>
            <a:r>
              <a:rPr lang="en-US" sz="1800" dirty="0" err="1" smtClean="0"/>
              <a:t>Zendt</a:t>
            </a:r>
            <a:r>
              <a:rPr lang="en-US" sz="1800" dirty="0" smtClean="0"/>
              <a:t>, M. Mesa, C. Johnson, and P. Connolly. 2013. Nutrient enrichment with salmon carcass analogs in the </a:t>
            </a:r>
          </a:p>
          <a:p>
            <a:r>
              <a:rPr lang="en-US" sz="1800" dirty="0" smtClean="0"/>
              <a:t>          Columbia River basin, USA: A stream food web analysis. Transactions of the American Fisheries Society </a:t>
            </a:r>
            <a:r>
              <a:rPr lang="en-US" sz="1800" b="1" dirty="0" smtClean="0"/>
              <a:t>141</a:t>
            </a:r>
            <a:r>
              <a:rPr lang="en-US" sz="1800" dirty="0" smtClean="0"/>
              <a:t>: 802-824.</a:t>
            </a:r>
          </a:p>
          <a:p>
            <a:r>
              <a:rPr lang="en-US" sz="1800" dirty="0" smtClean="0"/>
              <a:t>Levy, S. Pacific salmon bring it all back home: Even in death, these fish fuel life in their natal streams. 1997. </a:t>
            </a:r>
            <a:r>
              <a:rPr lang="en-US" sz="1800" dirty="0" err="1" smtClean="0"/>
              <a:t>BioScience</a:t>
            </a:r>
            <a:r>
              <a:rPr lang="en-US" sz="1800" dirty="0" smtClean="0"/>
              <a:t> </a:t>
            </a:r>
            <a:r>
              <a:rPr lang="en-US" sz="1800" b="1" dirty="0" smtClean="0"/>
              <a:t>47</a:t>
            </a:r>
            <a:r>
              <a:rPr lang="en-US" sz="1800" dirty="0" smtClean="0"/>
              <a:t>: 657-660.</a:t>
            </a:r>
          </a:p>
          <a:p>
            <a:r>
              <a:rPr lang="en-US" sz="1800" dirty="0" smtClean="0"/>
              <a:t>Miller, K. 2002. North American Pacific Salmon: A case of fragile cooperation. FAO Fisheries Report </a:t>
            </a:r>
            <a:r>
              <a:rPr lang="en-US" sz="1800" b="1" dirty="0" smtClean="0"/>
              <a:t>695</a:t>
            </a:r>
            <a:r>
              <a:rPr lang="en-US" sz="1800" dirty="0" smtClean="0"/>
              <a:t>: 105-122. </a:t>
            </a:r>
          </a:p>
          <a:p>
            <a:r>
              <a:rPr lang="en-US" sz="1800" dirty="0" smtClean="0"/>
              <a:t>Schindler, D., M. </a:t>
            </a:r>
            <a:r>
              <a:rPr lang="en-US" sz="1800" dirty="0" err="1" smtClean="0"/>
              <a:t>Scheuerell</a:t>
            </a:r>
            <a:r>
              <a:rPr lang="en-US" sz="1800" dirty="0" smtClean="0"/>
              <a:t>, J. Moore, S. </a:t>
            </a:r>
            <a:r>
              <a:rPr lang="en-US" sz="1800" dirty="0" err="1" smtClean="0"/>
              <a:t>Gende</a:t>
            </a:r>
            <a:r>
              <a:rPr lang="en-US" sz="1800" dirty="0" smtClean="0"/>
              <a:t>, T. Francis, and W. </a:t>
            </a:r>
            <a:r>
              <a:rPr lang="en-US" sz="1800" dirty="0" err="1" smtClean="0"/>
              <a:t>Palen</a:t>
            </a:r>
            <a:r>
              <a:rPr lang="en-US" sz="1800" dirty="0" smtClean="0"/>
              <a:t>. 2003. Pacific salmon and the ecology of coastal ecosystems.           </a:t>
            </a:r>
          </a:p>
          <a:p>
            <a:r>
              <a:rPr lang="en-US" sz="1800" dirty="0"/>
              <a:t> </a:t>
            </a:r>
            <a:r>
              <a:rPr lang="en-US" sz="1800" dirty="0" smtClean="0"/>
              <a:t>         </a:t>
            </a:r>
            <a:r>
              <a:rPr lang="en-US" sz="1800" dirty="0" smtClean="0"/>
              <a:t>Frontiers in  Ecology and the Environment </a:t>
            </a:r>
            <a:r>
              <a:rPr lang="en-US" sz="1800" b="1" dirty="0" smtClean="0"/>
              <a:t>1</a:t>
            </a:r>
            <a:r>
              <a:rPr lang="en-US" sz="1800" dirty="0" smtClean="0"/>
              <a:t>: 31-37.</a:t>
            </a:r>
          </a:p>
          <a:p>
            <a:r>
              <a:rPr lang="en-US" sz="1800" dirty="0" smtClean="0"/>
              <a:t>Ties</a:t>
            </a:r>
            <a:r>
              <a:rPr lang="en-US" sz="1800" dirty="0"/>
              <a:t>, S., P, Levi, J. </a:t>
            </a:r>
            <a:r>
              <a:rPr lang="en-US" sz="1800" dirty="0" err="1"/>
              <a:t>Ruegg</a:t>
            </a:r>
            <a:r>
              <a:rPr lang="en-US" sz="1800" dirty="0"/>
              <a:t>, D. </a:t>
            </a:r>
            <a:r>
              <a:rPr lang="en-US" sz="1800" dirty="0" err="1"/>
              <a:t>Chaloner</a:t>
            </a:r>
            <a:r>
              <a:rPr lang="en-US" sz="1800" dirty="0"/>
              <a:t>, J. Tank, and G. </a:t>
            </a:r>
            <a:r>
              <a:rPr lang="en-US" sz="1800" dirty="0" err="1"/>
              <a:t>Lamberti</a:t>
            </a:r>
            <a:r>
              <a:rPr lang="en-US" sz="1800" dirty="0"/>
              <a:t>. 2011. Ecological effects of live salmon exceed those of carcasses </a:t>
            </a:r>
            <a:r>
              <a:rPr lang="en-US" sz="1800" dirty="0" smtClean="0"/>
              <a:t>during </a:t>
            </a:r>
            <a:r>
              <a:rPr lang="en-US" sz="1800" dirty="0"/>
              <a:t>an </a:t>
            </a:r>
            <a:r>
              <a:rPr lang="en-US" sz="1800" dirty="0" smtClean="0"/>
              <a:t> </a:t>
            </a:r>
          </a:p>
          <a:p>
            <a:r>
              <a:rPr lang="en-US" sz="1800" dirty="0"/>
              <a:t> </a:t>
            </a:r>
            <a:r>
              <a:rPr lang="en-US" sz="1800" dirty="0" smtClean="0"/>
              <a:t>         annual spawning </a:t>
            </a:r>
            <a:r>
              <a:rPr lang="en-US" sz="1800" dirty="0"/>
              <a:t>migration. </a:t>
            </a:r>
            <a:r>
              <a:rPr lang="en-US" sz="1800" dirty="0" err="1"/>
              <a:t>Ecosytems</a:t>
            </a:r>
            <a:r>
              <a:rPr lang="en-US" sz="1800" dirty="0"/>
              <a:t> </a:t>
            </a:r>
            <a:r>
              <a:rPr lang="en-US" sz="1800" b="1" dirty="0"/>
              <a:t>14</a:t>
            </a:r>
            <a:r>
              <a:rPr lang="en-US" sz="1800" dirty="0"/>
              <a:t>: 598-614.</a:t>
            </a:r>
          </a:p>
          <a:p>
            <a:r>
              <a:rPr lang="en-US" sz="1800" dirty="0" smtClean="0"/>
              <a:t>Washington </a:t>
            </a:r>
            <a:r>
              <a:rPr lang="en-US" sz="1800" dirty="0"/>
              <a:t>Department of Fish &amp; Wildlife</a:t>
            </a:r>
            <a:r>
              <a:rPr lang="en-US" sz="1800" dirty="0" smtClean="0"/>
              <a:t>. 2013. </a:t>
            </a:r>
            <a:r>
              <a:rPr lang="en-US" sz="1800" dirty="0" smtClean="0"/>
              <a:t>Salmon Hatcheries Overview</a:t>
            </a:r>
            <a:r>
              <a:rPr lang="en-US" sz="1800" dirty="0"/>
              <a:t>. http://wdfw.wa.gov/hatcheries/</a:t>
            </a:r>
            <a:r>
              <a:rPr lang="en-US" sz="1800" dirty="0" err="1" smtClean="0"/>
              <a:t>overview.html</a:t>
            </a:r>
            <a:r>
              <a:rPr lang="en-US" sz="1800" dirty="0" smtClean="0"/>
              <a:t>. Accessed April </a:t>
            </a:r>
          </a:p>
          <a:p>
            <a:r>
              <a:rPr lang="en-US" sz="1800" dirty="0"/>
              <a:t> </a:t>
            </a:r>
            <a:r>
              <a:rPr lang="en-US" sz="1800" dirty="0" smtClean="0"/>
              <a:t>         2014. </a:t>
            </a:r>
          </a:p>
        </p:txBody>
      </p:sp>
      <p:pic>
        <p:nvPicPr>
          <p:cNvPr id="18" name="Picture 17" descr="salmon-life-cycle7.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620000" y="10174901"/>
            <a:ext cx="6592566" cy="4849199"/>
          </a:xfrm>
          <a:prstGeom prst="rect">
            <a:avLst/>
          </a:prstGeom>
        </p:spPr>
      </p:pic>
      <p:pic>
        <p:nvPicPr>
          <p:cNvPr id="22" name="Picture 21" descr="Colby_seal.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8176200" y="1371600"/>
            <a:ext cx="4463634" cy="4394200"/>
          </a:xfrm>
          <a:prstGeom prst="rect">
            <a:avLst/>
          </a:prstGeom>
        </p:spPr>
      </p:pic>
    </p:spTree>
    <p:extLst>
      <p:ext uri="{BB962C8B-B14F-4D97-AF65-F5344CB8AC3E}">
        <p14:creationId xmlns:p14="http://schemas.microsoft.com/office/powerpoint/2010/main" val="1925305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3114</TotalTime>
  <Words>825</Words>
  <Application>Microsoft Macintosh PowerPoint</Application>
  <PresentationFormat>Custom</PresentationFormat>
  <Paragraphs>99</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Colby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Gimond</dc:creator>
  <cp:lastModifiedBy>Janice Liang</cp:lastModifiedBy>
  <cp:revision>49</cp:revision>
  <dcterms:created xsi:type="dcterms:W3CDTF">2014-04-08T13:46:32Z</dcterms:created>
  <dcterms:modified xsi:type="dcterms:W3CDTF">2014-04-22T22:59:06Z</dcterms:modified>
</cp:coreProperties>
</file>