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nny" initials="M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927" autoAdjust="0"/>
  </p:normalViewPr>
  <p:slideViewPr>
    <p:cSldViewPr>
      <p:cViewPr>
        <p:scale>
          <a:sx n="24" d="100"/>
          <a:sy n="24" d="100"/>
        </p:scale>
        <p:origin x="-2264" y="-192"/>
      </p:cViewPr>
      <p:guideLst>
        <p:guide orient="horz" pos="12096"/>
        <p:guide pos="13824"/>
      </p:guideLst>
    </p:cSldViewPr>
  </p:slideViewPr>
  <p:notesTextViewPr>
    <p:cViewPr>
      <p:scale>
        <a:sx n="1" d="1"/>
        <a:sy n="1" d="1"/>
      </p:scale>
      <p:origin x="0" y="56"/>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commentAuthors" Target="commentAuthors.xml"/><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4-04-22T20:22:33.640" idx="1">
    <p:pos x="18720" y="6883"/>
    <p:text>
I'm not sure that this is what you intended to say. It seems that the first bar includes only counts of 0, the next counts of 1, etc... Is that correct?</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64A093-B0BD-4499-90BF-1256C827C225}" type="datetimeFigureOut">
              <a:rPr lang="en-US" smtClean="0"/>
              <a:t>4/24/14</a:t>
            </a:fld>
            <a:endParaRPr lang="en-US"/>
          </a:p>
        </p:txBody>
      </p:sp>
      <p:sp>
        <p:nvSpPr>
          <p:cNvPr id="4" name="Slide Image Placeholder 3"/>
          <p:cNvSpPr>
            <a:spLocks noGrp="1" noRot="1" noChangeAspect="1"/>
          </p:cNvSpPr>
          <p:nvPr>
            <p:ph type="sldImg" idx="2"/>
          </p:nvPr>
        </p:nvSpPr>
        <p:spPr>
          <a:xfrm>
            <a:off x="1470025" y="685800"/>
            <a:ext cx="3917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713B56-2CF1-421E-A7D8-A81A67F05ABA}" type="slidenum">
              <a:rPr lang="en-US" smtClean="0"/>
              <a:t>‹#›</a:t>
            </a:fld>
            <a:endParaRPr lang="en-US"/>
          </a:p>
        </p:txBody>
      </p:sp>
    </p:spTree>
    <p:extLst>
      <p:ext uri="{BB962C8B-B14F-4D97-AF65-F5344CB8AC3E}">
        <p14:creationId xmlns:p14="http://schemas.microsoft.com/office/powerpoint/2010/main" val="3982670481"/>
      </p:ext>
    </p:extLst>
  </p:cSld>
  <p:clrMap bg1="lt1" tx1="dk1" bg2="lt2" tx2="dk2" accent1="accent1" accent2="accent2" accent3="accent3" accent4="accent4" accent5="accent5" accent6="accent6" hlink="hlink" folHlink="folHlink"/>
  <p:notesStyle>
    <a:lvl1pPr marL="0" algn="l" defTabSz="4702576" rtl="0" eaLnBrk="1" latinLnBrk="0" hangingPunct="1">
      <a:defRPr sz="6200" kern="1200">
        <a:solidFill>
          <a:schemeClr val="tx1"/>
        </a:solidFill>
        <a:latin typeface="+mn-lt"/>
        <a:ea typeface="+mn-ea"/>
        <a:cs typeface="+mn-cs"/>
      </a:defRPr>
    </a:lvl1pPr>
    <a:lvl2pPr marL="2351288" algn="l" defTabSz="4702576" rtl="0" eaLnBrk="1" latinLnBrk="0" hangingPunct="1">
      <a:defRPr sz="6200" kern="1200">
        <a:solidFill>
          <a:schemeClr val="tx1"/>
        </a:solidFill>
        <a:latin typeface="+mn-lt"/>
        <a:ea typeface="+mn-ea"/>
        <a:cs typeface="+mn-cs"/>
      </a:defRPr>
    </a:lvl2pPr>
    <a:lvl3pPr marL="4702576" algn="l" defTabSz="4702576" rtl="0" eaLnBrk="1" latinLnBrk="0" hangingPunct="1">
      <a:defRPr sz="6200" kern="1200">
        <a:solidFill>
          <a:schemeClr val="tx1"/>
        </a:solidFill>
        <a:latin typeface="+mn-lt"/>
        <a:ea typeface="+mn-ea"/>
        <a:cs typeface="+mn-cs"/>
      </a:defRPr>
    </a:lvl3pPr>
    <a:lvl4pPr marL="7053864" algn="l" defTabSz="4702576" rtl="0" eaLnBrk="1" latinLnBrk="0" hangingPunct="1">
      <a:defRPr sz="6200" kern="1200">
        <a:solidFill>
          <a:schemeClr val="tx1"/>
        </a:solidFill>
        <a:latin typeface="+mn-lt"/>
        <a:ea typeface="+mn-ea"/>
        <a:cs typeface="+mn-cs"/>
      </a:defRPr>
    </a:lvl4pPr>
    <a:lvl5pPr marL="9405153" algn="l" defTabSz="4702576" rtl="0" eaLnBrk="1" latinLnBrk="0" hangingPunct="1">
      <a:defRPr sz="6200" kern="1200">
        <a:solidFill>
          <a:schemeClr val="tx1"/>
        </a:solidFill>
        <a:latin typeface="+mn-lt"/>
        <a:ea typeface="+mn-ea"/>
        <a:cs typeface="+mn-cs"/>
      </a:defRPr>
    </a:lvl5pPr>
    <a:lvl6pPr marL="11756441" algn="l" defTabSz="4702576" rtl="0" eaLnBrk="1" latinLnBrk="0" hangingPunct="1">
      <a:defRPr sz="6200" kern="1200">
        <a:solidFill>
          <a:schemeClr val="tx1"/>
        </a:solidFill>
        <a:latin typeface="+mn-lt"/>
        <a:ea typeface="+mn-ea"/>
        <a:cs typeface="+mn-cs"/>
      </a:defRPr>
    </a:lvl6pPr>
    <a:lvl7pPr marL="14107729" algn="l" defTabSz="4702576" rtl="0" eaLnBrk="1" latinLnBrk="0" hangingPunct="1">
      <a:defRPr sz="6200" kern="1200">
        <a:solidFill>
          <a:schemeClr val="tx1"/>
        </a:solidFill>
        <a:latin typeface="+mn-lt"/>
        <a:ea typeface="+mn-ea"/>
        <a:cs typeface="+mn-cs"/>
      </a:defRPr>
    </a:lvl7pPr>
    <a:lvl8pPr marL="16459017" algn="l" defTabSz="4702576" rtl="0" eaLnBrk="1" latinLnBrk="0" hangingPunct="1">
      <a:defRPr sz="6200" kern="1200">
        <a:solidFill>
          <a:schemeClr val="tx1"/>
        </a:solidFill>
        <a:latin typeface="+mn-lt"/>
        <a:ea typeface="+mn-ea"/>
        <a:cs typeface="+mn-cs"/>
      </a:defRPr>
    </a:lvl8pPr>
    <a:lvl9pPr marL="18810305" algn="l" defTabSz="4702576" rtl="0" eaLnBrk="1" latinLnBrk="0" hangingPunct="1">
      <a:defRPr sz="6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713B56-2CF1-421E-A7D8-A81A67F05ABA}" type="slidenum">
              <a:rPr lang="en-US" smtClean="0"/>
              <a:t>1</a:t>
            </a:fld>
            <a:endParaRPr lang="en-US"/>
          </a:p>
        </p:txBody>
      </p:sp>
    </p:spTree>
    <p:extLst>
      <p:ext uri="{BB962C8B-B14F-4D97-AF65-F5344CB8AC3E}">
        <p14:creationId xmlns:p14="http://schemas.microsoft.com/office/powerpoint/2010/main" val="350188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90F0FFB-62FE-45AF-8B19-F134EB57814D}" type="datetimeFigureOut">
              <a:rPr lang="en-US" smtClean="0"/>
              <a:t>4/24/14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C88C96-47ED-49A4-8E93-4BB073C739D6}" type="slidenum">
              <a:rPr lang="en-US" smtClean="0"/>
              <a:t>‹#›</a:t>
            </a:fld>
            <a:endParaRPr lang="en-US"/>
          </a:p>
        </p:txBody>
      </p:sp>
    </p:spTree>
    <p:extLst>
      <p:ext uri="{BB962C8B-B14F-4D97-AF65-F5344CB8AC3E}">
        <p14:creationId xmlns:p14="http://schemas.microsoft.com/office/powerpoint/2010/main" val="329593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0F0FFB-62FE-45AF-8B19-F134EB57814D}" type="datetimeFigureOut">
              <a:rPr lang="en-US" smtClean="0"/>
              <a:t>4/24/14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C88C96-47ED-49A4-8E93-4BB073C739D6}" type="slidenum">
              <a:rPr lang="en-US" smtClean="0"/>
              <a:t>‹#›</a:t>
            </a:fld>
            <a:endParaRPr lang="en-US"/>
          </a:p>
        </p:txBody>
      </p:sp>
    </p:spTree>
    <p:extLst>
      <p:ext uri="{BB962C8B-B14F-4D97-AF65-F5344CB8AC3E}">
        <p14:creationId xmlns:p14="http://schemas.microsoft.com/office/powerpoint/2010/main" val="646607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537976"/>
            <a:ext cx="9875520" cy="3276854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537976"/>
            <a:ext cx="28895040" cy="3276854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0F0FFB-62FE-45AF-8B19-F134EB57814D}" type="datetimeFigureOut">
              <a:rPr lang="en-US" smtClean="0"/>
              <a:t>4/24/14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C88C96-47ED-49A4-8E93-4BB073C739D6}" type="slidenum">
              <a:rPr lang="en-US" smtClean="0"/>
              <a:t>‹#›</a:t>
            </a:fld>
            <a:endParaRPr lang="en-US"/>
          </a:p>
        </p:txBody>
      </p:sp>
    </p:spTree>
    <p:extLst>
      <p:ext uri="{BB962C8B-B14F-4D97-AF65-F5344CB8AC3E}">
        <p14:creationId xmlns:p14="http://schemas.microsoft.com/office/powerpoint/2010/main" val="988917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0F0FFB-62FE-45AF-8B19-F134EB57814D}" type="datetimeFigureOut">
              <a:rPr lang="en-US" smtClean="0"/>
              <a:t>4/24/14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C88C96-47ED-49A4-8E93-4BB073C739D6}" type="slidenum">
              <a:rPr lang="en-US" smtClean="0"/>
              <a:t>‹#›</a:t>
            </a:fld>
            <a:endParaRPr lang="en-US"/>
          </a:p>
        </p:txBody>
      </p:sp>
    </p:spTree>
    <p:extLst>
      <p:ext uri="{BB962C8B-B14F-4D97-AF65-F5344CB8AC3E}">
        <p14:creationId xmlns:p14="http://schemas.microsoft.com/office/powerpoint/2010/main" val="1506744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0F0FFB-62FE-45AF-8B19-F134EB57814D}" type="datetimeFigureOut">
              <a:rPr lang="en-US" smtClean="0"/>
              <a:t>4/24/14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C88C96-47ED-49A4-8E93-4BB073C739D6}" type="slidenum">
              <a:rPr lang="en-US" smtClean="0"/>
              <a:t>‹#›</a:t>
            </a:fld>
            <a:endParaRPr lang="en-US"/>
          </a:p>
        </p:txBody>
      </p:sp>
    </p:spTree>
    <p:extLst>
      <p:ext uri="{BB962C8B-B14F-4D97-AF65-F5344CB8AC3E}">
        <p14:creationId xmlns:p14="http://schemas.microsoft.com/office/powerpoint/2010/main" val="1720287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8961123"/>
            <a:ext cx="19385280" cy="25345393"/>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8961123"/>
            <a:ext cx="19385280" cy="25345393"/>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90F0FFB-62FE-45AF-8B19-F134EB57814D}" type="datetimeFigureOut">
              <a:rPr lang="en-US" smtClean="0"/>
              <a:t>4/24/14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C88C96-47ED-49A4-8E93-4BB073C739D6}" type="slidenum">
              <a:rPr lang="en-US" smtClean="0"/>
              <a:t>‹#›</a:t>
            </a:fld>
            <a:endParaRPr lang="en-US"/>
          </a:p>
        </p:txBody>
      </p:sp>
    </p:spTree>
    <p:extLst>
      <p:ext uri="{BB962C8B-B14F-4D97-AF65-F5344CB8AC3E}">
        <p14:creationId xmlns:p14="http://schemas.microsoft.com/office/powerpoint/2010/main" val="3462794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90F0FFB-62FE-45AF-8B19-F134EB57814D}" type="datetimeFigureOut">
              <a:rPr lang="en-US" smtClean="0"/>
              <a:t>4/24/14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C88C96-47ED-49A4-8E93-4BB073C739D6}" type="slidenum">
              <a:rPr lang="en-US" smtClean="0"/>
              <a:t>‹#›</a:t>
            </a:fld>
            <a:endParaRPr lang="en-US"/>
          </a:p>
        </p:txBody>
      </p:sp>
    </p:spTree>
    <p:extLst>
      <p:ext uri="{BB962C8B-B14F-4D97-AF65-F5344CB8AC3E}">
        <p14:creationId xmlns:p14="http://schemas.microsoft.com/office/powerpoint/2010/main" val="1183836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90F0FFB-62FE-45AF-8B19-F134EB57814D}" type="datetimeFigureOut">
              <a:rPr lang="en-US" smtClean="0"/>
              <a:t>4/24/14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C88C96-47ED-49A4-8E93-4BB073C739D6}" type="slidenum">
              <a:rPr lang="en-US" smtClean="0"/>
              <a:t>‹#›</a:t>
            </a:fld>
            <a:endParaRPr lang="en-US"/>
          </a:p>
        </p:txBody>
      </p:sp>
    </p:spTree>
    <p:extLst>
      <p:ext uri="{BB962C8B-B14F-4D97-AF65-F5344CB8AC3E}">
        <p14:creationId xmlns:p14="http://schemas.microsoft.com/office/powerpoint/2010/main" val="945694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0F0FFB-62FE-45AF-8B19-F134EB57814D}" type="datetimeFigureOut">
              <a:rPr lang="en-US" smtClean="0"/>
              <a:t>4/24/14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C88C96-47ED-49A4-8E93-4BB073C739D6}" type="slidenum">
              <a:rPr lang="en-US" smtClean="0"/>
              <a:t>‹#›</a:t>
            </a:fld>
            <a:endParaRPr lang="en-US"/>
          </a:p>
        </p:txBody>
      </p:sp>
    </p:spTree>
    <p:extLst>
      <p:ext uri="{BB962C8B-B14F-4D97-AF65-F5344CB8AC3E}">
        <p14:creationId xmlns:p14="http://schemas.microsoft.com/office/powerpoint/2010/main" val="1211676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0F0FFB-62FE-45AF-8B19-F134EB57814D}" type="datetimeFigureOut">
              <a:rPr lang="en-US" smtClean="0"/>
              <a:t>4/24/14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C88C96-47ED-49A4-8E93-4BB073C739D6}" type="slidenum">
              <a:rPr lang="en-US" smtClean="0"/>
              <a:t>‹#›</a:t>
            </a:fld>
            <a:endParaRPr lang="en-US"/>
          </a:p>
        </p:txBody>
      </p:sp>
    </p:spTree>
    <p:extLst>
      <p:ext uri="{BB962C8B-B14F-4D97-AF65-F5344CB8AC3E}">
        <p14:creationId xmlns:p14="http://schemas.microsoft.com/office/powerpoint/2010/main" val="3462045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0F0FFB-62FE-45AF-8B19-F134EB57814D}" type="datetimeFigureOut">
              <a:rPr lang="en-US" smtClean="0"/>
              <a:t>4/24/14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C88C96-47ED-49A4-8E93-4BB073C739D6}" type="slidenum">
              <a:rPr lang="en-US" smtClean="0"/>
              <a:t>‹#›</a:t>
            </a:fld>
            <a:endParaRPr lang="en-US"/>
          </a:p>
        </p:txBody>
      </p:sp>
    </p:spTree>
    <p:extLst>
      <p:ext uri="{BB962C8B-B14F-4D97-AF65-F5344CB8AC3E}">
        <p14:creationId xmlns:p14="http://schemas.microsoft.com/office/powerpoint/2010/main" val="193342610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490F0FFB-62FE-45AF-8B19-F134EB57814D}" type="datetimeFigureOut">
              <a:rPr lang="en-US" smtClean="0"/>
              <a:t>4/24/14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BC88C96-47ED-49A4-8E93-4BB073C739D6}" type="slidenum">
              <a:rPr lang="en-US" smtClean="0"/>
              <a:t>‹#›</a:t>
            </a:fld>
            <a:endParaRPr lang="en-US"/>
          </a:p>
        </p:txBody>
      </p:sp>
    </p:spTree>
    <p:extLst>
      <p:ext uri="{BB962C8B-B14F-4D97-AF65-F5344CB8AC3E}">
        <p14:creationId xmlns:p14="http://schemas.microsoft.com/office/powerpoint/2010/main" val="14090761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5" Type="http://schemas.openxmlformats.org/officeDocument/2006/relationships/image" Target="../media/image3.jpeg"/><Relationship Id="rId6" Type="http://schemas.openxmlformats.org/officeDocument/2006/relationships/comments" Target="../comments/comment1.xm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55998" y="3422497"/>
            <a:ext cx="14754455" cy="19672606"/>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27492" t="11626" r="19281" b="47267"/>
          <a:stretch/>
        </p:blipFill>
        <p:spPr>
          <a:xfrm>
            <a:off x="1857589" y="26060400"/>
            <a:ext cx="9772222" cy="10062487"/>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62162" y="23943527"/>
            <a:ext cx="17924463" cy="13443347"/>
          </a:xfrm>
          <a:prstGeom prst="rect">
            <a:avLst/>
          </a:prstGeom>
        </p:spPr>
      </p:pic>
      <p:sp>
        <p:nvSpPr>
          <p:cNvPr id="2" name="Title 1"/>
          <p:cNvSpPr>
            <a:spLocks noGrp="1"/>
          </p:cNvSpPr>
          <p:nvPr>
            <p:ph type="ctrTitle"/>
          </p:nvPr>
        </p:nvSpPr>
        <p:spPr>
          <a:xfrm>
            <a:off x="731520" y="426729"/>
            <a:ext cx="42626280" cy="2987034"/>
          </a:xfrm>
          <a:solidFill>
            <a:schemeClr val="bg1">
              <a:lumMod val="95000"/>
              <a:alpha val="30000"/>
            </a:schemeClr>
          </a:solidFill>
        </p:spPr>
        <p:txBody>
          <a:bodyPr>
            <a:normAutofit/>
          </a:bodyPr>
          <a:lstStyle/>
          <a:p>
            <a:pPr algn="l"/>
            <a:r>
              <a:rPr lang="en-US" sz="9600" dirty="0" smtClean="0"/>
              <a:t>An Analysis of Organic Farms Proximity to Schools in Maine</a:t>
            </a:r>
            <a:br>
              <a:rPr lang="en-US" sz="9600" dirty="0" smtClean="0"/>
            </a:br>
            <a:r>
              <a:rPr lang="en-US" sz="4800" i="1" dirty="0" smtClean="0"/>
              <a:t>by Olivia Avidan (‘15)</a:t>
            </a:r>
            <a:endParaRPr lang="en-US" sz="4800" i="1" dirty="0"/>
          </a:p>
        </p:txBody>
      </p:sp>
      <p:sp>
        <p:nvSpPr>
          <p:cNvPr id="4" name="TextBox 3"/>
          <p:cNvSpPr txBox="1"/>
          <p:nvPr/>
        </p:nvSpPr>
        <p:spPr>
          <a:xfrm>
            <a:off x="685800" y="4038600"/>
            <a:ext cx="12115800" cy="8894743"/>
          </a:xfrm>
          <a:prstGeom prst="rect">
            <a:avLst/>
          </a:prstGeom>
          <a:solidFill>
            <a:schemeClr val="bg1">
              <a:lumMod val="95000"/>
              <a:alpha val="30000"/>
            </a:schemeClr>
          </a:solidFill>
        </p:spPr>
        <p:txBody>
          <a:bodyPr wrap="square" rtlCol="0">
            <a:spAutoFit/>
          </a:bodyPr>
          <a:lstStyle/>
          <a:p>
            <a:r>
              <a:rPr lang="en-US" sz="4400" b="1" dirty="0" smtClean="0"/>
              <a:t>Abstract:</a:t>
            </a:r>
          </a:p>
          <a:p>
            <a:endParaRPr lang="en-US" sz="4400" dirty="0"/>
          </a:p>
          <a:p>
            <a:r>
              <a:rPr lang="en-US" sz="4400" dirty="0" smtClean="0"/>
              <a:t> This analysis identifies the number of organic farms within a 10 mile driving distance of schools in Maine.  The analysis is meant to estimate which schools could source food from local farms for school lunches. Both public and private schools are included in the study, but all higher education institutions are omitted. The farms are certified organic by MOFGA.  The analysis was conducted in a GIS environment using ArcGIS software and its Network Analyst extension.</a:t>
            </a:r>
          </a:p>
          <a:p>
            <a:endParaRPr lang="en-US" sz="4400" dirty="0"/>
          </a:p>
        </p:txBody>
      </p:sp>
      <p:sp>
        <p:nvSpPr>
          <p:cNvPr id="5" name="TextBox 4"/>
          <p:cNvSpPr txBox="1"/>
          <p:nvPr/>
        </p:nvSpPr>
        <p:spPr>
          <a:xfrm>
            <a:off x="685801" y="13258800"/>
            <a:ext cx="12115800" cy="12957393"/>
          </a:xfrm>
          <a:prstGeom prst="rect">
            <a:avLst/>
          </a:prstGeom>
          <a:solidFill>
            <a:schemeClr val="bg1">
              <a:lumMod val="95000"/>
              <a:alpha val="30000"/>
            </a:schemeClr>
          </a:solidFill>
        </p:spPr>
        <p:txBody>
          <a:bodyPr wrap="square" rtlCol="0">
            <a:spAutoFit/>
          </a:bodyPr>
          <a:lstStyle/>
          <a:p>
            <a:r>
              <a:rPr lang="en-US" sz="4400" b="1" dirty="0"/>
              <a:t>Methods:</a:t>
            </a:r>
          </a:p>
          <a:p>
            <a:endParaRPr lang="en-US" sz="4400" dirty="0"/>
          </a:p>
          <a:p>
            <a:r>
              <a:rPr lang="en-US" sz="4400" dirty="0"/>
              <a:t>GIS data for school locations and the Maine road network were acquired from the Maine Office of GIS.  Higher education institutions were manually omitted from the school data.  The data for the 2011 organic farm locations were acquired from the Maine Organic Farmers and Gardeners Association (MOFGA) as list of addresses. These lists were geocoded to create a point layer for use in this analysis. </a:t>
            </a:r>
          </a:p>
          <a:p>
            <a:r>
              <a:rPr lang="en-US" sz="4400" dirty="0"/>
              <a:t>Spatial analysis steps for this study included:</a:t>
            </a:r>
          </a:p>
          <a:p>
            <a:r>
              <a:rPr lang="en-US" sz="4400" dirty="0"/>
              <a:t>• Using ArcGIS’  Network Analyst tool to identify all 10 mile driving distances from each school location</a:t>
            </a:r>
          </a:p>
          <a:p>
            <a:r>
              <a:rPr lang="en-US" sz="4400" dirty="0"/>
              <a:t>• Identifying the  farms within the 10 mile driving distance road cluster for each school</a:t>
            </a:r>
          </a:p>
          <a:p>
            <a:r>
              <a:rPr lang="en-US" sz="4400" dirty="0"/>
              <a:t>• Tallying the number of farms within each school’s 10 mile driving distance</a:t>
            </a:r>
          </a:p>
          <a:p>
            <a:endParaRPr lang="en-US" sz="4400" b="1" dirty="0"/>
          </a:p>
        </p:txBody>
      </p:sp>
      <p:sp>
        <p:nvSpPr>
          <p:cNvPr id="6" name="TextBox 5"/>
          <p:cNvSpPr txBox="1"/>
          <p:nvPr/>
        </p:nvSpPr>
        <p:spPr>
          <a:xfrm>
            <a:off x="14155996" y="23062033"/>
            <a:ext cx="16066465" cy="769441"/>
          </a:xfrm>
          <a:prstGeom prst="rect">
            <a:avLst/>
          </a:prstGeom>
          <a:solidFill>
            <a:schemeClr val="bg1">
              <a:lumMod val="95000"/>
              <a:alpha val="30000"/>
            </a:schemeClr>
          </a:solidFill>
        </p:spPr>
        <p:txBody>
          <a:bodyPr wrap="square" rtlCol="0">
            <a:spAutoFit/>
          </a:bodyPr>
          <a:lstStyle/>
          <a:p>
            <a:r>
              <a:rPr lang="en-US" sz="4400" b="1" dirty="0" smtClean="0"/>
              <a:t>Figure 1 </a:t>
            </a:r>
            <a:r>
              <a:rPr lang="en-US" sz="4400" dirty="0" smtClean="0"/>
              <a:t> Number of Organic Farms in Proximity to Schools in Maine</a:t>
            </a:r>
            <a:endParaRPr lang="en-US" sz="4400" b="1" dirty="0" smtClean="0"/>
          </a:p>
        </p:txBody>
      </p:sp>
      <p:sp>
        <p:nvSpPr>
          <p:cNvPr id="8" name="TextBox 7"/>
          <p:cNvSpPr txBox="1"/>
          <p:nvPr/>
        </p:nvSpPr>
        <p:spPr>
          <a:xfrm>
            <a:off x="31165800" y="4191000"/>
            <a:ext cx="12115800" cy="9571851"/>
          </a:xfrm>
          <a:prstGeom prst="rect">
            <a:avLst/>
          </a:prstGeom>
          <a:solidFill>
            <a:schemeClr val="bg1">
              <a:lumMod val="95000"/>
              <a:alpha val="30000"/>
            </a:schemeClr>
          </a:solidFill>
        </p:spPr>
        <p:txBody>
          <a:bodyPr wrap="square" rtlCol="0">
            <a:spAutoFit/>
          </a:bodyPr>
          <a:lstStyle/>
          <a:p>
            <a:r>
              <a:rPr lang="en-US" sz="4400" b="1" dirty="0"/>
              <a:t>Results and Discussion:</a:t>
            </a:r>
          </a:p>
          <a:p>
            <a:endParaRPr lang="en-US" sz="4400" dirty="0"/>
          </a:p>
          <a:p>
            <a:r>
              <a:rPr lang="en-US" sz="4400" dirty="0"/>
              <a:t>Figure 1 shows the location of all schools and organic farms used in this analysis.  The point size of each school is proportional to the number of nearby </a:t>
            </a:r>
            <a:r>
              <a:rPr lang="en-US" sz="4400" dirty="0" smtClean="0"/>
              <a:t>farms, ranging from 0-17 farms.</a:t>
            </a:r>
            <a:endParaRPr lang="en-US" sz="4400" dirty="0"/>
          </a:p>
          <a:p>
            <a:endParaRPr lang="en-US" sz="4400" dirty="0"/>
          </a:p>
          <a:p>
            <a:r>
              <a:rPr lang="en-US" sz="4400" dirty="0"/>
              <a:t>Figure 2 shows a histogram of the number of schools having a certain number of farms within a 10 mile driving radius.  The x-axis represents the number of farms within a 10 mile driving </a:t>
            </a:r>
            <a:r>
              <a:rPr lang="en-US" sz="4400" dirty="0" smtClean="0"/>
              <a:t>distance</a:t>
            </a:r>
            <a:r>
              <a:rPr lang="en-US" sz="4400" dirty="0"/>
              <a:t>. The y-axis represents the number of schools sharing a value of the number of farms nearby. </a:t>
            </a:r>
          </a:p>
          <a:p>
            <a:endParaRPr lang="en-US" sz="4400" dirty="0"/>
          </a:p>
        </p:txBody>
      </p:sp>
      <p:sp>
        <p:nvSpPr>
          <p:cNvPr id="15" name="TextBox 14"/>
          <p:cNvSpPr txBox="1"/>
          <p:nvPr/>
        </p:nvSpPr>
        <p:spPr>
          <a:xfrm>
            <a:off x="14155997" y="37280535"/>
            <a:ext cx="16066465" cy="769441"/>
          </a:xfrm>
          <a:prstGeom prst="rect">
            <a:avLst/>
          </a:prstGeom>
          <a:solidFill>
            <a:schemeClr val="bg1">
              <a:lumMod val="95000"/>
              <a:alpha val="30000"/>
            </a:schemeClr>
          </a:solidFill>
        </p:spPr>
        <p:txBody>
          <a:bodyPr wrap="square" rtlCol="0">
            <a:spAutoFit/>
          </a:bodyPr>
          <a:lstStyle/>
          <a:p>
            <a:r>
              <a:rPr lang="en-US" sz="4400" b="1" dirty="0" smtClean="0"/>
              <a:t>Figure 2 </a:t>
            </a:r>
            <a:r>
              <a:rPr lang="en-US" sz="4400" dirty="0" smtClean="0"/>
              <a:t>Distribution </a:t>
            </a:r>
            <a:r>
              <a:rPr lang="en-US" sz="4400" smtClean="0"/>
              <a:t>of Schools </a:t>
            </a:r>
            <a:r>
              <a:rPr lang="en-US" sz="4400" dirty="0" smtClean="0"/>
              <a:t>Grouped by Number of Nearby Farms</a:t>
            </a:r>
            <a:r>
              <a:rPr lang="en-US" sz="4400" b="1" dirty="0" smtClean="0"/>
              <a:t> </a:t>
            </a:r>
            <a:r>
              <a:rPr lang="en-US" sz="4400" dirty="0" smtClean="0"/>
              <a:t> </a:t>
            </a:r>
            <a:endParaRPr lang="en-US" sz="4400" b="1" dirty="0" smtClean="0"/>
          </a:p>
        </p:txBody>
      </p:sp>
      <p:sp>
        <p:nvSpPr>
          <p:cNvPr id="11" name="TextBox 10"/>
          <p:cNvSpPr txBox="1"/>
          <p:nvPr/>
        </p:nvSpPr>
        <p:spPr>
          <a:xfrm>
            <a:off x="665922" y="35294022"/>
            <a:ext cx="12135678" cy="2800767"/>
          </a:xfrm>
          <a:prstGeom prst="rect">
            <a:avLst/>
          </a:prstGeom>
          <a:solidFill>
            <a:schemeClr val="bg1">
              <a:lumMod val="95000"/>
              <a:alpha val="30000"/>
            </a:schemeClr>
          </a:solidFill>
        </p:spPr>
        <p:txBody>
          <a:bodyPr wrap="square" rtlCol="0">
            <a:spAutoFit/>
          </a:bodyPr>
          <a:lstStyle/>
          <a:p>
            <a:r>
              <a:rPr lang="en-US" sz="4400" b="1" dirty="0" smtClean="0"/>
              <a:t>Inset </a:t>
            </a:r>
            <a:r>
              <a:rPr lang="en-US" sz="4400" dirty="0"/>
              <a:t> </a:t>
            </a:r>
            <a:r>
              <a:rPr lang="en-US" sz="4400" dirty="0" smtClean="0"/>
              <a:t>A more detailed example of the analysis methods. The shaded road represents the 10 mile radius around the school.  In this example, the count value for the school is 3.</a:t>
            </a:r>
            <a:endParaRPr lang="en-US" sz="4400" b="1" dirty="0" smtClean="0"/>
          </a:p>
        </p:txBody>
      </p:sp>
      <p:sp>
        <p:nvSpPr>
          <p:cNvPr id="18" name="TextBox 17"/>
          <p:cNvSpPr txBox="1"/>
          <p:nvPr/>
        </p:nvSpPr>
        <p:spPr>
          <a:xfrm>
            <a:off x="31165800" y="17803384"/>
            <a:ext cx="12115800" cy="12280285"/>
          </a:xfrm>
          <a:prstGeom prst="rect">
            <a:avLst/>
          </a:prstGeom>
          <a:solidFill>
            <a:schemeClr val="bg1">
              <a:lumMod val="95000"/>
              <a:alpha val="30000"/>
            </a:schemeClr>
          </a:solidFill>
        </p:spPr>
        <p:txBody>
          <a:bodyPr wrap="square" rtlCol="0">
            <a:spAutoFit/>
          </a:bodyPr>
          <a:lstStyle/>
          <a:p>
            <a:endParaRPr lang="en-US" sz="4400" b="1" dirty="0"/>
          </a:p>
          <a:p>
            <a:r>
              <a:rPr lang="en-US" sz="4400" dirty="0"/>
              <a:t>Analysis shows that the majority of schools in Maine have between 1 – 6 farms within a 10 mile driving </a:t>
            </a:r>
            <a:r>
              <a:rPr lang="en-US" sz="4400" dirty="0" smtClean="0"/>
              <a:t>distance.  </a:t>
            </a:r>
            <a:r>
              <a:rPr lang="en-US" sz="4400" dirty="0"/>
              <a:t>This study included 730 schools in total.  </a:t>
            </a:r>
          </a:p>
          <a:p>
            <a:r>
              <a:rPr lang="en-US" sz="4400" dirty="0"/>
              <a:t>Implications of these results expose the viability of a relationship between farms and schools in Maine.  There is a high potential of locally sourced food in schools due to the high density of farms surrounding schools.</a:t>
            </a:r>
          </a:p>
          <a:p>
            <a:endParaRPr lang="en-US" sz="4400" dirty="0"/>
          </a:p>
          <a:p>
            <a:r>
              <a:rPr lang="en-US" sz="4400" dirty="0"/>
              <a:t>Limitations of this study reduce the robustness of this analysis.  The analysis  does not reflect the quantity of output or product type of each farm. These may impact the ability of the farm to provide local schools with food for school lunches.  Subsequent analyses should take these factors into account.</a:t>
            </a:r>
          </a:p>
          <a:p>
            <a:endParaRPr lang="en-US" sz="4400" dirty="0"/>
          </a:p>
        </p:txBody>
      </p:sp>
      <p:graphicFrame>
        <p:nvGraphicFramePr>
          <p:cNvPr id="17" name="Table 16"/>
          <p:cNvGraphicFramePr>
            <a:graphicFrameLocks noGrp="1"/>
          </p:cNvGraphicFramePr>
          <p:nvPr>
            <p:extLst>
              <p:ext uri="{D42A27DB-BD31-4B8C-83A1-F6EECF244321}">
                <p14:modId xmlns:p14="http://schemas.microsoft.com/office/powerpoint/2010/main" val="3278414994"/>
              </p:ext>
            </p:extLst>
          </p:nvPr>
        </p:nvGraphicFramePr>
        <p:xfrm>
          <a:off x="31194703" y="14173200"/>
          <a:ext cx="12268200" cy="2102782"/>
        </p:xfrm>
        <a:graphic>
          <a:graphicData uri="http://schemas.openxmlformats.org/drawingml/2006/table">
            <a:tbl>
              <a:tblPr firstRow="1" bandRow="1">
                <a:tableStyleId>{5C22544A-7EE6-4342-B048-85BDC9FD1C3A}</a:tableStyleId>
              </a:tblPr>
              <a:tblGrid>
                <a:gridCol w="3028227"/>
                <a:gridCol w="2991573"/>
                <a:gridCol w="3181350"/>
                <a:gridCol w="3067050"/>
              </a:tblGrid>
              <a:tr h="1019949">
                <a:tc>
                  <a:txBody>
                    <a:bodyPr/>
                    <a:lstStyle/>
                    <a:p>
                      <a:pPr algn="ctr"/>
                      <a:r>
                        <a:rPr lang="en-US" sz="4600" dirty="0" smtClean="0">
                          <a:solidFill>
                            <a:schemeClr val="tx1"/>
                          </a:solidFill>
                        </a:rPr>
                        <a:t>Farm</a:t>
                      </a:r>
                      <a:r>
                        <a:rPr lang="en-US" sz="4600" baseline="0" dirty="0" smtClean="0">
                          <a:solidFill>
                            <a:schemeClr val="tx1"/>
                          </a:solidFill>
                        </a:rPr>
                        <a:t> Count </a:t>
                      </a:r>
                      <a:endParaRPr lang="en-US" sz="4600" dirty="0">
                        <a:solidFill>
                          <a:schemeClr val="tx1"/>
                        </a:solidFill>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4600" dirty="0" smtClean="0">
                          <a:solidFill>
                            <a:schemeClr val="tx1"/>
                          </a:solidFill>
                        </a:rPr>
                        <a:t>0</a:t>
                      </a:r>
                      <a:endParaRPr lang="en-US" sz="4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4600" dirty="0" smtClean="0">
                          <a:solidFill>
                            <a:schemeClr val="tx1"/>
                          </a:solidFill>
                        </a:rPr>
                        <a:t>1 - 6</a:t>
                      </a:r>
                      <a:endParaRPr lang="en-US" sz="4600" dirty="0">
                        <a:solidFill>
                          <a:schemeClr val="tx1"/>
                        </a:solidFill>
                      </a:endParaRPr>
                    </a:p>
                  </a:txBody>
                  <a:tcP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4600" dirty="0" smtClean="0">
                          <a:solidFill>
                            <a:schemeClr val="tx1"/>
                          </a:solidFill>
                        </a:rPr>
                        <a:t>7 - 17</a:t>
                      </a:r>
                      <a:endParaRPr lang="en-US" sz="4600" dirty="0">
                        <a:solidFill>
                          <a:schemeClr val="tx1"/>
                        </a:solidFill>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082833">
                <a:tc>
                  <a:txBody>
                    <a:bodyPr/>
                    <a:lstStyle/>
                    <a:p>
                      <a:pPr algn="ctr"/>
                      <a:r>
                        <a:rPr lang="en-US" sz="4600" b="1" dirty="0" smtClean="0">
                          <a:solidFill>
                            <a:schemeClr val="tx1"/>
                          </a:solidFill>
                        </a:rPr>
                        <a:t>Schools</a:t>
                      </a:r>
                      <a:endParaRPr lang="en-US" sz="4600" b="1" dirty="0">
                        <a:solidFill>
                          <a:schemeClr val="tx1"/>
                        </a:solidFill>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4600" dirty="0" smtClean="0">
                          <a:solidFill>
                            <a:schemeClr val="tx1"/>
                          </a:solidFill>
                        </a:rPr>
                        <a:t>18%</a:t>
                      </a:r>
                      <a:endParaRPr lang="en-US" sz="4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4600" dirty="0" smtClean="0">
                          <a:solidFill>
                            <a:schemeClr val="tx1"/>
                          </a:solidFill>
                        </a:rPr>
                        <a:t>63%</a:t>
                      </a:r>
                      <a:endParaRPr lang="en-US" sz="4600" dirty="0">
                        <a:solidFill>
                          <a:schemeClr val="tx1"/>
                        </a:solidFill>
                      </a:endParaRPr>
                    </a:p>
                  </a:txBody>
                  <a:tcP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4600" dirty="0" smtClean="0">
                          <a:solidFill>
                            <a:schemeClr val="tx1"/>
                          </a:solidFill>
                        </a:rPr>
                        <a:t>19%</a:t>
                      </a:r>
                      <a:endParaRPr lang="en-US" sz="4600" dirty="0">
                        <a:solidFill>
                          <a:schemeClr val="tx1"/>
                        </a:solidFill>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20" name="TextBox 19"/>
          <p:cNvSpPr txBox="1"/>
          <p:nvPr/>
        </p:nvSpPr>
        <p:spPr>
          <a:xfrm>
            <a:off x="31165800" y="30509451"/>
            <a:ext cx="12115800" cy="7540526"/>
          </a:xfrm>
          <a:prstGeom prst="rect">
            <a:avLst/>
          </a:prstGeom>
          <a:solidFill>
            <a:schemeClr val="bg1">
              <a:lumMod val="95000"/>
              <a:alpha val="30000"/>
            </a:schemeClr>
          </a:solidFill>
        </p:spPr>
        <p:txBody>
          <a:bodyPr wrap="square" rtlCol="0">
            <a:spAutoFit/>
          </a:bodyPr>
          <a:lstStyle/>
          <a:p>
            <a:r>
              <a:rPr lang="en-US" sz="4400" b="1" dirty="0" smtClean="0"/>
              <a:t>References</a:t>
            </a:r>
          </a:p>
          <a:p>
            <a:r>
              <a:rPr lang="en-US" sz="4400" dirty="0" smtClean="0"/>
              <a:t>1. </a:t>
            </a:r>
            <a:r>
              <a:rPr lang="en-US" sz="4400" i="1" dirty="0" smtClean="0"/>
              <a:t>Maine Organic Farmers and Gardeners Association</a:t>
            </a:r>
            <a:r>
              <a:rPr lang="en-US" sz="4400" dirty="0" smtClean="0"/>
              <a:t>.     Unity, ME. MOFGA.net, 2011. Available</a:t>
            </a:r>
            <a:r>
              <a:rPr lang="en-US" sz="4400" dirty="0"/>
              <a:t>:  http://mofga.net/tabid/130/Default.aspx?c=%&amp;k=&amp;m=1 (</a:t>
            </a:r>
            <a:r>
              <a:rPr lang="en-US" sz="4400" dirty="0" smtClean="0"/>
              <a:t>April 2014)</a:t>
            </a:r>
          </a:p>
          <a:p>
            <a:r>
              <a:rPr lang="en-US" sz="4400" dirty="0" smtClean="0"/>
              <a:t>2. </a:t>
            </a:r>
            <a:r>
              <a:rPr lang="en-US" sz="4400" i="1" dirty="0" smtClean="0"/>
              <a:t>Maine Office of GIS</a:t>
            </a:r>
            <a:r>
              <a:rPr lang="en-US" sz="4400" dirty="0" smtClean="0"/>
              <a:t>. Augusta, ME. </a:t>
            </a:r>
          </a:p>
          <a:p>
            <a:r>
              <a:rPr lang="en-US" sz="4400" dirty="0" smtClean="0"/>
              <a:t>Maine.gov, 2011. </a:t>
            </a:r>
            <a:r>
              <a:rPr lang="en-US" sz="4400" dirty="0"/>
              <a:t>Available: </a:t>
            </a:r>
            <a:r>
              <a:rPr lang="en-US" sz="4400" dirty="0">
                <a:solidFill>
                  <a:schemeClr val="tx1">
                    <a:lumMod val="95000"/>
                    <a:lumOff val="5000"/>
                  </a:schemeClr>
                </a:solidFill>
              </a:rPr>
              <a:t>http://</a:t>
            </a:r>
            <a:r>
              <a:rPr lang="en-US" sz="4400" dirty="0" smtClean="0">
                <a:solidFill>
                  <a:schemeClr val="tx1">
                    <a:lumMod val="95000"/>
                    <a:lumOff val="5000"/>
                  </a:schemeClr>
                </a:solidFill>
              </a:rPr>
              <a:t>www.maine.gov/megis/catalog/ </a:t>
            </a:r>
            <a:r>
              <a:rPr lang="en-US" sz="4400" dirty="0" smtClean="0"/>
              <a:t>(April 2014)</a:t>
            </a:r>
            <a:endParaRPr lang="en-US" sz="4400" dirty="0"/>
          </a:p>
          <a:p>
            <a:r>
              <a:rPr lang="en-US" sz="4400" dirty="0" smtClean="0"/>
              <a:t>3. ESRI 2012. ArcGIS 10.1. Redlands, CA: Environmental Systems Research Institute.</a:t>
            </a:r>
            <a:endParaRPr lang="en-US" sz="4400" dirty="0"/>
          </a:p>
        </p:txBody>
      </p:sp>
      <p:sp>
        <p:nvSpPr>
          <p:cNvPr id="19" name="TextBox 18"/>
          <p:cNvSpPr txBox="1"/>
          <p:nvPr/>
        </p:nvSpPr>
        <p:spPr>
          <a:xfrm>
            <a:off x="31194703" y="16696775"/>
            <a:ext cx="12115800" cy="769441"/>
          </a:xfrm>
          <a:prstGeom prst="rect">
            <a:avLst/>
          </a:prstGeom>
          <a:solidFill>
            <a:schemeClr val="bg1">
              <a:lumMod val="95000"/>
              <a:alpha val="30000"/>
            </a:schemeClr>
          </a:solidFill>
        </p:spPr>
        <p:txBody>
          <a:bodyPr wrap="square" rtlCol="0">
            <a:spAutoFit/>
          </a:bodyPr>
          <a:lstStyle/>
          <a:p>
            <a:r>
              <a:rPr lang="en-US" sz="4400" b="1" dirty="0"/>
              <a:t>Table 1 </a:t>
            </a:r>
            <a:r>
              <a:rPr lang="en-US" sz="4400" dirty="0"/>
              <a:t> Histogram analysis results.</a:t>
            </a:r>
          </a:p>
        </p:txBody>
      </p:sp>
    </p:spTree>
    <p:extLst>
      <p:ext uri="{BB962C8B-B14F-4D97-AF65-F5344CB8AC3E}">
        <p14:creationId xmlns:p14="http://schemas.microsoft.com/office/powerpoint/2010/main" val="33940830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TotalTime>
  <Words>618</Words>
  <Application>Microsoft Macintosh PowerPoint</Application>
  <PresentationFormat>Custom</PresentationFormat>
  <Paragraphs>39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An Analysis of Organic Farms Proximity to Schools in Maine by Olivia Avidan (‘15)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Colby College</dc:creator>
  <cp:lastModifiedBy>Support Colby</cp:lastModifiedBy>
  <cp:revision>36</cp:revision>
  <dcterms:created xsi:type="dcterms:W3CDTF">2014-04-17T17:06:54Z</dcterms:created>
  <dcterms:modified xsi:type="dcterms:W3CDTF">2014-04-25T00:16:01Z</dcterms:modified>
</cp:coreProperties>
</file>