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0" d="100"/>
          <a:sy n="20" d="100"/>
        </p:scale>
        <p:origin x="1266" y="78"/>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340349956255468"/>
          <c:y val="7.407407407407407E-2"/>
          <c:w val="0.53888888888888886"/>
          <c:h val="0.89814814814814814"/>
        </c:manualLayout>
      </c:layout>
      <c:pieChart>
        <c:varyColors val="1"/>
        <c:ser>
          <c:idx val="0"/>
          <c:order val="0"/>
          <c:cat>
            <c:strRef>
              <c:f>Sheet1!$A$2:$A$9</c:f>
              <c:strCache>
                <c:ptCount val="8"/>
                <c:pt idx="0">
                  <c:v>Midwest</c:v>
                </c:pt>
                <c:pt idx="1">
                  <c:v>Lakes</c:v>
                </c:pt>
                <c:pt idx="2">
                  <c:v>Northeast</c:v>
                </c:pt>
                <c:pt idx="3">
                  <c:v>Northwest</c:v>
                </c:pt>
                <c:pt idx="4">
                  <c:v>Southeast</c:v>
                </c:pt>
                <c:pt idx="5">
                  <c:v>Southwest</c:v>
                </c:pt>
                <c:pt idx="6">
                  <c:v>Hawaii</c:v>
                </c:pt>
                <c:pt idx="7">
                  <c:v>Mid-Atlantic</c:v>
                </c:pt>
              </c:strCache>
            </c:strRef>
          </c:cat>
          <c:val>
            <c:numRef>
              <c:f>Sheet1!$B$2:$B$9</c:f>
              <c:numCache>
                <c:formatCode>General</c:formatCode>
                <c:ptCount val="8"/>
                <c:pt idx="0">
                  <c:v>24</c:v>
                </c:pt>
                <c:pt idx="1">
                  <c:v>29</c:v>
                </c:pt>
                <c:pt idx="2">
                  <c:v>21</c:v>
                </c:pt>
                <c:pt idx="3">
                  <c:v>27</c:v>
                </c:pt>
                <c:pt idx="4">
                  <c:v>40</c:v>
                </c:pt>
                <c:pt idx="5">
                  <c:v>39</c:v>
                </c:pt>
                <c:pt idx="6">
                  <c:v>8</c:v>
                </c:pt>
                <c:pt idx="7">
                  <c:v>20</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4/26/2015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2843164" y="1290150"/>
            <a:ext cx="27127200" cy="4524315"/>
          </a:xfrm>
          <a:prstGeom prst="rect">
            <a:avLst/>
          </a:prstGeom>
          <a:noFill/>
        </p:spPr>
        <p:txBody>
          <a:bodyPr wrap="square" rtlCol="0">
            <a:spAutoFit/>
          </a:bodyPr>
          <a:lstStyle/>
          <a:p>
            <a:pPr algn="ctr"/>
            <a:r>
              <a:rPr lang="en-US" sz="9600" dirty="0" smtClean="0">
                <a:latin typeface="Helvetica" pitchFamily="34" charset="0"/>
              </a:rPr>
              <a:t>The Economics of The Audubon Society’s Sanctuary Program for Golf Courses</a:t>
            </a:r>
          </a:p>
          <a:p>
            <a:pPr algn="ctr"/>
            <a:endParaRPr lang="en-US" sz="9600" dirty="0">
              <a:latin typeface="Helvetica" pitchFamily="34" charset="0"/>
            </a:endParaRPr>
          </a:p>
        </p:txBody>
      </p:sp>
      <p:sp>
        <p:nvSpPr>
          <p:cNvPr id="6" name="TextBox 5"/>
          <p:cNvSpPr txBox="1"/>
          <p:nvPr/>
        </p:nvSpPr>
        <p:spPr>
          <a:xfrm>
            <a:off x="12843164" y="4382826"/>
            <a:ext cx="27127200" cy="1200329"/>
          </a:xfrm>
          <a:prstGeom prst="rect">
            <a:avLst/>
          </a:prstGeom>
          <a:noFill/>
        </p:spPr>
        <p:txBody>
          <a:bodyPr wrap="square" rtlCol="0">
            <a:spAutoFit/>
          </a:bodyPr>
          <a:lstStyle/>
          <a:p>
            <a:pPr algn="ctr"/>
            <a:r>
              <a:rPr lang="en-US" sz="7200" dirty="0" smtClean="0">
                <a:latin typeface="Helvetica" pitchFamily="34" charset="0"/>
              </a:rPr>
              <a:t>Dan </a:t>
            </a:r>
            <a:r>
              <a:rPr lang="en-US" sz="7200" dirty="0" err="1" smtClean="0">
                <a:latin typeface="Helvetica" pitchFamily="34" charset="0"/>
              </a:rPr>
              <a:t>Hyszczak</a:t>
            </a:r>
            <a:r>
              <a:rPr lang="en-US" sz="7200" dirty="0" smtClean="0">
                <a:latin typeface="Helvetica" pitchFamily="34" charset="0"/>
              </a:rPr>
              <a:t> ‘15</a:t>
            </a:r>
            <a:endParaRPr lang="en-US" sz="7200" dirty="0">
              <a:latin typeface="Helvetica" pitchFamily="34" charset="0"/>
            </a:endParaRPr>
          </a:p>
        </p:txBody>
      </p:sp>
      <p:sp>
        <p:nvSpPr>
          <p:cNvPr id="7" name="TextBox 6"/>
          <p:cNvSpPr txBox="1"/>
          <p:nvPr/>
        </p:nvSpPr>
        <p:spPr>
          <a:xfrm>
            <a:off x="12843164" y="5739431"/>
            <a:ext cx="27127200" cy="1200329"/>
          </a:xfrm>
          <a:prstGeom prst="rect">
            <a:avLst/>
          </a:prstGeom>
          <a:noFill/>
        </p:spPr>
        <p:txBody>
          <a:bodyPr wrap="square" rtlCol="0">
            <a:spAutoFit/>
          </a:bodyPr>
          <a:lstStyle/>
          <a:p>
            <a:pPr algn="ctr"/>
            <a:r>
              <a:rPr lang="en-US" sz="7200" dirty="0" smtClean="0">
                <a:latin typeface="Helvetica" pitchFamily="34" charset="0"/>
              </a:rPr>
              <a:t>Economics Department, </a:t>
            </a:r>
            <a:r>
              <a:rPr lang="en-US" sz="7200" dirty="0" smtClean="0">
                <a:latin typeface="Helvetica" pitchFamily="34" charset="0"/>
              </a:rPr>
              <a:t>Colby College, Waterville, ME</a:t>
            </a:r>
            <a:endParaRPr lang="en-US" sz="7200" dirty="0">
              <a:latin typeface="Helvetica" pitchFamily="34" charset="0"/>
            </a:endParaRPr>
          </a:p>
        </p:txBody>
      </p:sp>
      <p:sp>
        <p:nvSpPr>
          <p:cNvPr id="8" name="TextBox 7"/>
          <p:cNvSpPr txBox="1"/>
          <p:nvPr/>
        </p:nvSpPr>
        <p:spPr>
          <a:xfrm>
            <a:off x="1828800" y="7696200"/>
            <a:ext cx="13258800" cy="11541621"/>
          </a:xfrm>
          <a:prstGeom prst="rect">
            <a:avLst/>
          </a:prstGeom>
          <a:noFill/>
        </p:spPr>
        <p:txBody>
          <a:bodyPr wrap="square" rtlCol="0">
            <a:spAutoFit/>
          </a:bodyPr>
          <a:lstStyle/>
          <a:p>
            <a:pPr algn="ctr"/>
            <a:r>
              <a:rPr lang="en-US" sz="7200" dirty="0" smtClean="0">
                <a:latin typeface="Helvetica" pitchFamily="34" charset="0"/>
              </a:rPr>
              <a:t>Abstract</a:t>
            </a:r>
            <a:endParaRPr lang="en-US" sz="7200" dirty="0" smtClean="0">
              <a:latin typeface="Helvetica" pitchFamily="34" charset="0"/>
            </a:endParaRPr>
          </a:p>
          <a:p>
            <a:pPr algn="ctr"/>
            <a:endParaRPr lang="en-US" sz="3200" dirty="0">
              <a:latin typeface="Helvetica" pitchFamily="34" charset="0"/>
            </a:endParaRPr>
          </a:p>
          <a:p>
            <a:r>
              <a:rPr lang="en-US" sz="3200" dirty="0"/>
              <a:t>    Millions of people play golf every year, and in 2011 Golf Courses gained $22 billion dollars in revenue. This statistic combined with golf’s inherent place in the natural environment lead to questions of value and development for golf course owners. In 1991, The Audubon Society created their Cooperative Sanctuary Program for Golf Courses (ACSP) to promote environmentally sustainable practices for golf courses and to recognize the courses that are the most environmentally in both the United States and around the world.</a:t>
            </a:r>
            <a:endParaRPr lang="en-US" sz="3200" dirty="0"/>
          </a:p>
          <a:p>
            <a:r>
              <a:rPr lang="en-US" sz="3200" dirty="0"/>
              <a:t>    This paper builds off of prior research that connects golf course beauty with revenue by examining the effects of membership in the ACSP and greens fees for top golf courses in the United States. The sample of 208 golf courses was selected by using Golf Digest’s top 100 courses, top 100 public courses, and remaining top courses in each state. </a:t>
            </a:r>
            <a:endParaRPr lang="en-US" sz="3200" dirty="0"/>
          </a:p>
          <a:p>
            <a:r>
              <a:rPr lang="en-US" sz="3200" dirty="0"/>
              <a:t> </a:t>
            </a:r>
            <a:r>
              <a:rPr lang="en-US" sz="3200" dirty="0" smtClean="0"/>
              <a:t>   With </a:t>
            </a:r>
            <a:r>
              <a:rPr lang="en-US" sz="3200" dirty="0"/>
              <a:t>price as the dependent variable it was regressed against a dummy variable for membership in the ACSP and other variables including location, whether the course is part of a resort, whether the course has or regularly hosts professional golf tournaments, and the age of the course. The results indicated a statistically significant relationship between price and the ACSP, as well as being a resort and hosting professional golf. The study exemplifies that golf courses can be environmentally friendly, highly ranked, and charge a high price all at the same time.</a:t>
            </a:r>
            <a:endParaRPr lang="en-US" sz="3200" dirty="0">
              <a:latin typeface="Helvetica" pitchFamily="34" charset="0"/>
            </a:endParaRPr>
          </a:p>
        </p:txBody>
      </p:sp>
      <p:sp>
        <p:nvSpPr>
          <p:cNvPr id="10" name="TextBox 9"/>
          <p:cNvSpPr txBox="1"/>
          <p:nvPr/>
        </p:nvSpPr>
        <p:spPr>
          <a:xfrm>
            <a:off x="29413200" y="7696200"/>
            <a:ext cx="13258800" cy="584775"/>
          </a:xfrm>
          <a:prstGeom prst="rect">
            <a:avLst/>
          </a:prstGeom>
          <a:noFill/>
        </p:spPr>
        <p:txBody>
          <a:bodyPr wrap="square" rtlCol="0">
            <a:spAutoFit/>
          </a:bodyPr>
          <a:lstStyle/>
          <a:p>
            <a:pPr algn="ctr"/>
            <a:endParaRPr lang="en-US" sz="3200" dirty="0">
              <a:latin typeface="Helvetica" pitchFamily="34" charset="0"/>
            </a:endParaRPr>
          </a:p>
        </p:txBody>
      </p:sp>
      <p:sp>
        <p:nvSpPr>
          <p:cNvPr id="14" name="TextBox 13"/>
          <p:cNvSpPr txBox="1"/>
          <p:nvPr/>
        </p:nvSpPr>
        <p:spPr>
          <a:xfrm>
            <a:off x="27744821" y="13846754"/>
            <a:ext cx="14401800" cy="18374261"/>
          </a:xfrm>
          <a:prstGeom prst="rect">
            <a:avLst/>
          </a:prstGeom>
          <a:noFill/>
        </p:spPr>
        <p:txBody>
          <a:bodyPr wrap="square" rtlCol="0">
            <a:spAutoFit/>
          </a:bodyPr>
          <a:lstStyle/>
          <a:p>
            <a:pPr algn="ctr"/>
            <a:r>
              <a:rPr lang="en-US" sz="7200" dirty="0" smtClean="0">
                <a:latin typeface="Helvetica" panose="020B0604020202020204" pitchFamily="34" charset="0"/>
                <a:cs typeface="Helvetica" panose="020B0604020202020204" pitchFamily="34" charset="0"/>
              </a:rPr>
              <a:t>Data Analysis</a:t>
            </a:r>
            <a:r>
              <a:rPr lang="en-US" sz="7200" dirty="0">
                <a:latin typeface="Helvetica" panose="020B0604020202020204" pitchFamily="34" charset="0"/>
                <a:cs typeface="Helvetica" panose="020B0604020202020204" pitchFamily="34" charset="0"/>
              </a:rPr>
              <a:t/>
            </a:r>
            <a:br>
              <a:rPr lang="en-US" sz="7200" dirty="0">
                <a:latin typeface="Helvetica" panose="020B0604020202020204" pitchFamily="34" charset="0"/>
                <a:cs typeface="Helvetica" panose="020B0604020202020204" pitchFamily="34" charset="0"/>
              </a:rPr>
            </a:br>
            <a:r>
              <a:rPr lang="en-US" sz="2800" dirty="0">
                <a:latin typeface="Helvetica" panose="020B0604020202020204" pitchFamily="34" charset="0"/>
                <a:cs typeface="Helvetica" panose="020B0604020202020204" pitchFamily="34" charset="0"/>
              </a:rPr>
              <a:t>	(1)	(2)</a:t>
            </a:r>
          </a:p>
          <a:p>
            <a:pPr algn="ctr"/>
            <a:r>
              <a:rPr lang="en-US" sz="2800" dirty="0">
                <a:latin typeface="Helvetica" panose="020B0604020202020204" pitchFamily="34" charset="0"/>
                <a:cs typeface="Helvetica" panose="020B0604020202020204" pitchFamily="34" charset="0"/>
              </a:rPr>
              <a:t>VARIABLES	price	price</a:t>
            </a:r>
          </a:p>
          <a:p>
            <a:pPr algn="ctr"/>
            <a:r>
              <a:rPr lang="en-US" sz="2800" dirty="0">
                <a:latin typeface="Helvetica" panose="020B0604020202020204" pitchFamily="34" charset="0"/>
                <a:cs typeface="Helvetica" panose="020B0604020202020204" pitchFamily="34" charset="0"/>
              </a:rPr>
              <a:t>		</a:t>
            </a:r>
          </a:p>
          <a:p>
            <a:pPr algn="ctr"/>
            <a:r>
              <a:rPr lang="en-US" sz="2800" dirty="0">
                <a:latin typeface="Helvetica" panose="020B0604020202020204" pitchFamily="34" charset="0"/>
                <a:cs typeface="Helvetica" panose="020B0604020202020204" pitchFamily="34" charset="0"/>
              </a:rPr>
              <a:t>Audubon	37.94***	31.94***</a:t>
            </a:r>
          </a:p>
          <a:p>
            <a:pPr algn="ctr"/>
            <a:r>
              <a:rPr lang="en-US" sz="2800" dirty="0">
                <a:latin typeface="Helvetica" panose="020B0604020202020204" pitchFamily="34" charset="0"/>
                <a:cs typeface="Helvetica" panose="020B0604020202020204" pitchFamily="34" charset="0"/>
              </a:rPr>
              <a:t>	(10.70)	(9.927)</a:t>
            </a:r>
          </a:p>
          <a:p>
            <a:pPr algn="ctr"/>
            <a:r>
              <a:rPr lang="en-US" sz="2800" dirty="0">
                <a:latin typeface="Helvetica" panose="020B0604020202020204" pitchFamily="34" charset="0"/>
                <a:cs typeface="Helvetica" panose="020B0604020202020204" pitchFamily="34" charset="0"/>
              </a:rPr>
              <a:t>Top100public	73.55***	67.38***</a:t>
            </a:r>
          </a:p>
          <a:p>
            <a:pPr algn="ctr"/>
            <a:r>
              <a:rPr lang="en-US" sz="2800" dirty="0">
                <a:latin typeface="Helvetica" panose="020B0604020202020204" pitchFamily="34" charset="0"/>
                <a:cs typeface="Helvetica" panose="020B0604020202020204" pitchFamily="34" charset="0"/>
              </a:rPr>
              <a:t>	(9.481)	(8.934)</a:t>
            </a:r>
          </a:p>
          <a:p>
            <a:pPr algn="ctr"/>
            <a:r>
              <a:rPr lang="en-US" sz="2800" dirty="0">
                <a:latin typeface="Helvetica" panose="020B0604020202020204" pitchFamily="34" charset="0"/>
                <a:cs typeface="Helvetica" panose="020B0604020202020204" pitchFamily="34" charset="0"/>
              </a:rPr>
              <a:t>Top100overall	92.95***	108.0***</a:t>
            </a:r>
          </a:p>
          <a:p>
            <a:pPr algn="ctr"/>
            <a:r>
              <a:rPr lang="en-US" sz="2800" dirty="0">
                <a:latin typeface="Helvetica" panose="020B0604020202020204" pitchFamily="34" charset="0"/>
                <a:cs typeface="Helvetica" panose="020B0604020202020204" pitchFamily="34" charset="0"/>
              </a:rPr>
              <a:t>	(17.32)	(15.94)</a:t>
            </a:r>
          </a:p>
          <a:p>
            <a:pPr algn="ctr"/>
            <a:r>
              <a:rPr lang="en-US" sz="2800" dirty="0">
                <a:latin typeface="Helvetica" panose="020B0604020202020204" pitchFamily="34" charset="0"/>
                <a:cs typeface="Helvetica" panose="020B0604020202020204" pitchFamily="34" charset="0"/>
              </a:rPr>
              <a:t>age	0.225	0.276</a:t>
            </a:r>
          </a:p>
          <a:p>
            <a:pPr algn="ctr"/>
            <a:r>
              <a:rPr lang="en-US" sz="2800" dirty="0">
                <a:latin typeface="Helvetica" panose="020B0604020202020204" pitchFamily="34" charset="0"/>
                <a:cs typeface="Helvetica" panose="020B0604020202020204" pitchFamily="34" charset="0"/>
              </a:rPr>
              <a:t>	(0.183)	(0.175)</a:t>
            </a:r>
          </a:p>
          <a:p>
            <a:pPr algn="ctr"/>
            <a:r>
              <a:rPr lang="en-US" sz="2800" dirty="0" err="1">
                <a:latin typeface="Helvetica" panose="020B0604020202020204" pitchFamily="34" charset="0"/>
                <a:cs typeface="Helvetica" panose="020B0604020202020204" pitchFamily="34" charset="0"/>
              </a:rPr>
              <a:t>hostedprogolf</a:t>
            </a:r>
            <a:r>
              <a:rPr lang="en-US" sz="2800" dirty="0">
                <a:latin typeface="Helvetica" panose="020B0604020202020204" pitchFamily="34" charset="0"/>
                <a:cs typeface="Helvetica" panose="020B0604020202020204" pitchFamily="34" charset="0"/>
              </a:rPr>
              <a:t>	40.19***	34.48***</a:t>
            </a:r>
          </a:p>
          <a:p>
            <a:pPr algn="ctr"/>
            <a:r>
              <a:rPr lang="en-US" sz="2800" dirty="0">
                <a:latin typeface="Helvetica" panose="020B0604020202020204" pitchFamily="34" charset="0"/>
                <a:cs typeface="Helvetica" panose="020B0604020202020204" pitchFamily="34" charset="0"/>
              </a:rPr>
              <a:t>	(12.37)	(11.48)</a:t>
            </a:r>
          </a:p>
          <a:p>
            <a:pPr algn="ctr"/>
            <a:r>
              <a:rPr lang="en-US" sz="2800" dirty="0">
                <a:latin typeface="Helvetica" panose="020B0604020202020204" pitchFamily="34" charset="0"/>
                <a:cs typeface="Helvetica" panose="020B0604020202020204" pitchFamily="34" charset="0"/>
              </a:rPr>
              <a:t>Resort	43.07***	36.85***</a:t>
            </a:r>
          </a:p>
          <a:p>
            <a:pPr algn="ctr"/>
            <a:r>
              <a:rPr lang="en-US" sz="2800" dirty="0">
                <a:latin typeface="Helvetica" panose="020B0604020202020204" pitchFamily="34" charset="0"/>
                <a:cs typeface="Helvetica" panose="020B0604020202020204" pitchFamily="34" charset="0"/>
              </a:rPr>
              <a:t>	(9.239)	(8.648)</a:t>
            </a:r>
          </a:p>
          <a:p>
            <a:pPr algn="ctr"/>
            <a:r>
              <a:rPr lang="en-US" sz="2800" dirty="0" err="1">
                <a:latin typeface="Helvetica" panose="020B0604020202020204" pitchFamily="34" charset="0"/>
                <a:cs typeface="Helvetica" panose="020B0604020202020204" pitchFamily="34" charset="0"/>
              </a:rPr>
              <a:t>midwest</a:t>
            </a:r>
            <a:r>
              <a:rPr lang="en-US" sz="2800" dirty="0">
                <a:latin typeface="Helvetica" panose="020B0604020202020204" pitchFamily="34" charset="0"/>
                <a:cs typeface="Helvetica" panose="020B0604020202020204" pitchFamily="34" charset="0"/>
              </a:rPr>
              <a:t>		7.713</a:t>
            </a:r>
          </a:p>
          <a:p>
            <a:pPr algn="ctr"/>
            <a:r>
              <a:rPr lang="en-US" sz="2800" dirty="0">
                <a:latin typeface="Helvetica" panose="020B0604020202020204" pitchFamily="34" charset="0"/>
                <a:cs typeface="Helvetica" panose="020B0604020202020204" pitchFamily="34" charset="0"/>
              </a:rPr>
              <a:t>		(18.04)</a:t>
            </a:r>
          </a:p>
          <a:p>
            <a:pPr algn="ctr"/>
            <a:r>
              <a:rPr lang="en-US" sz="2800" dirty="0">
                <a:latin typeface="Helvetica" panose="020B0604020202020204" pitchFamily="34" charset="0"/>
                <a:cs typeface="Helvetica" panose="020B0604020202020204" pitchFamily="34" charset="0"/>
              </a:rPr>
              <a:t>lakes		-4.767</a:t>
            </a:r>
          </a:p>
          <a:p>
            <a:pPr algn="ctr"/>
            <a:r>
              <a:rPr lang="en-US" sz="2800" dirty="0">
                <a:latin typeface="Helvetica" panose="020B0604020202020204" pitchFamily="34" charset="0"/>
                <a:cs typeface="Helvetica" panose="020B0604020202020204" pitchFamily="34" charset="0"/>
              </a:rPr>
              <a:t>		(17.36)</a:t>
            </a:r>
          </a:p>
          <a:p>
            <a:pPr algn="ctr"/>
            <a:r>
              <a:rPr lang="en-US" sz="2800" dirty="0" err="1">
                <a:latin typeface="Helvetica" panose="020B0604020202020204" pitchFamily="34" charset="0"/>
                <a:cs typeface="Helvetica" panose="020B0604020202020204" pitchFamily="34" charset="0"/>
              </a:rPr>
              <a:t>o.northeast</a:t>
            </a:r>
            <a:r>
              <a:rPr lang="en-US" sz="2800" dirty="0">
                <a:latin typeface="Helvetica" panose="020B0604020202020204" pitchFamily="34" charset="0"/>
                <a:cs typeface="Helvetica" panose="020B0604020202020204" pitchFamily="34" charset="0"/>
              </a:rPr>
              <a:t>		-</a:t>
            </a:r>
          </a:p>
          <a:p>
            <a:pPr algn="ctr"/>
            <a:r>
              <a:rPr lang="en-US" sz="2800" dirty="0">
                <a:latin typeface="Helvetica" panose="020B0604020202020204" pitchFamily="34" charset="0"/>
                <a:cs typeface="Helvetica" panose="020B0604020202020204" pitchFamily="34" charset="0"/>
              </a:rPr>
              <a:t>		</a:t>
            </a:r>
          </a:p>
          <a:p>
            <a:pPr algn="ctr"/>
            <a:r>
              <a:rPr lang="en-US" sz="2800" dirty="0">
                <a:latin typeface="Helvetica" panose="020B0604020202020204" pitchFamily="34" charset="0"/>
                <a:cs typeface="Helvetica" panose="020B0604020202020204" pitchFamily="34" charset="0"/>
              </a:rPr>
              <a:t>northwest		17.88</a:t>
            </a:r>
          </a:p>
          <a:p>
            <a:pPr algn="ctr"/>
            <a:r>
              <a:rPr lang="en-US" sz="2800" dirty="0">
                <a:latin typeface="Helvetica" panose="020B0604020202020204" pitchFamily="34" charset="0"/>
                <a:cs typeface="Helvetica" panose="020B0604020202020204" pitchFamily="34" charset="0"/>
              </a:rPr>
              <a:t>		(17.75)</a:t>
            </a:r>
          </a:p>
          <a:p>
            <a:pPr algn="ctr"/>
            <a:r>
              <a:rPr lang="en-US" sz="2800" dirty="0">
                <a:latin typeface="Helvetica" panose="020B0604020202020204" pitchFamily="34" charset="0"/>
                <a:cs typeface="Helvetica" panose="020B0604020202020204" pitchFamily="34" charset="0"/>
              </a:rPr>
              <a:t>southeast		22.29</a:t>
            </a:r>
          </a:p>
          <a:p>
            <a:pPr algn="ctr"/>
            <a:r>
              <a:rPr lang="en-US" sz="2800" dirty="0">
                <a:latin typeface="Helvetica" panose="020B0604020202020204" pitchFamily="34" charset="0"/>
                <a:cs typeface="Helvetica" panose="020B0604020202020204" pitchFamily="34" charset="0"/>
              </a:rPr>
              <a:t>		(16.30)</a:t>
            </a:r>
          </a:p>
          <a:p>
            <a:pPr algn="ctr"/>
            <a:r>
              <a:rPr lang="en-US" sz="2800" dirty="0">
                <a:latin typeface="Helvetica" panose="020B0604020202020204" pitchFamily="34" charset="0"/>
                <a:cs typeface="Helvetica" panose="020B0604020202020204" pitchFamily="34" charset="0"/>
              </a:rPr>
              <a:t>southwest		75.69***</a:t>
            </a:r>
          </a:p>
          <a:p>
            <a:pPr algn="ctr"/>
            <a:r>
              <a:rPr lang="en-US" sz="2800" dirty="0">
                <a:latin typeface="Helvetica" panose="020B0604020202020204" pitchFamily="34" charset="0"/>
                <a:cs typeface="Helvetica" panose="020B0604020202020204" pitchFamily="34" charset="0"/>
              </a:rPr>
              <a:t>		(16.25)</a:t>
            </a:r>
          </a:p>
          <a:p>
            <a:pPr algn="ctr"/>
            <a:r>
              <a:rPr lang="en-US" sz="2800" dirty="0" err="1">
                <a:latin typeface="Helvetica" panose="020B0604020202020204" pitchFamily="34" charset="0"/>
                <a:cs typeface="Helvetica" panose="020B0604020202020204" pitchFamily="34" charset="0"/>
              </a:rPr>
              <a:t>hawaii</a:t>
            </a:r>
            <a:r>
              <a:rPr lang="en-US" sz="2800" dirty="0">
                <a:latin typeface="Helvetica" panose="020B0604020202020204" pitchFamily="34" charset="0"/>
                <a:cs typeface="Helvetica" panose="020B0604020202020204" pitchFamily="34" charset="0"/>
              </a:rPr>
              <a:t>		90.21***</a:t>
            </a:r>
          </a:p>
          <a:p>
            <a:pPr algn="ctr"/>
            <a:r>
              <a:rPr lang="en-US" sz="2800" dirty="0">
                <a:latin typeface="Helvetica" panose="020B0604020202020204" pitchFamily="34" charset="0"/>
                <a:cs typeface="Helvetica" panose="020B0604020202020204" pitchFamily="34" charset="0"/>
              </a:rPr>
              <a:t>		(24.99)</a:t>
            </a:r>
          </a:p>
          <a:p>
            <a:pPr algn="ctr"/>
            <a:r>
              <a:rPr lang="en-US" sz="2800" dirty="0" err="1">
                <a:latin typeface="Helvetica" panose="020B0604020202020204" pitchFamily="34" charset="0"/>
                <a:cs typeface="Helvetica" panose="020B0604020202020204" pitchFamily="34" charset="0"/>
              </a:rPr>
              <a:t>midatlantic</a:t>
            </a:r>
            <a:r>
              <a:rPr lang="en-US" sz="2800" dirty="0">
                <a:latin typeface="Helvetica" panose="020B0604020202020204" pitchFamily="34" charset="0"/>
                <a:cs typeface="Helvetica" panose="020B0604020202020204" pitchFamily="34" charset="0"/>
              </a:rPr>
              <a:t>		38.22**</a:t>
            </a:r>
          </a:p>
          <a:p>
            <a:pPr algn="ctr"/>
            <a:r>
              <a:rPr lang="en-US" sz="2800" dirty="0">
                <a:latin typeface="Helvetica" panose="020B0604020202020204" pitchFamily="34" charset="0"/>
                <a:cs typeface="Helvetica" panose="020B0604020202020204" pitchFamily="34" charset="0"/>
              </a:rPr>
              <a:t>		(18.12)</a:t>
            </a:r>
          </a:p>
          <a:p>
            <a:pPr algn="ctr"/>
            <a:r>
              <a:rPr lang="en-US" sz="2800" dirty="0">
                <a:latin typeface="Helvetica" panose="020B0604020202020204" pitchFamily="34" charset="0"/>
                <a:cs typeface="Helvetica" panose="020B0604020202020204" pitchFamily="34" charset="0"/>
              </a:rPr>
              <a:t>Constant	71.85***	50.25***</a:t>
            </a:r>
          </a:p>
          <a:p>
            <a:pPr algn="ctr"/>
            <a:r>
              <a:rPr lang="en-US" sz="2800" dirty="0">
                <a:latin typeface="Helvetica" panose="020B0604020202020204" pitchFamily="34" charset="0"/>
                <a:cs typeface="Helvetica" panose="020B0604020202020204" pitchFamily="34" charset="0"/>
              </a:rPr>
              <a:t>	(9.446)	(15.95)</a:t>
            </a:r>
          </a:p>
          <a:p>
            <a:pPr algn="ctr"/>
            <a:r>
              <a:rPr lang="en-US" sz="2800" dirty="0">
                <a:latin typeface="Helvetica" panose="020B0604020202020204" pitchFamily="34" charset="0"/>
                <a:cs typeface="Helvetica" panose="020B0604020202020204" pitchFamily="34" charset="0"/>
              </a:rPr>
              <a:t>		</a:t>
            </a:r>
          </a:p>
          <a:p>
            <a:pPr algn="ctr"/>
            <a:r>
              <a:rPr lang="en-US" sz="2800" dirty="0">
                <a:latin typeface="Helvetica" panose="020B0604020202020204" pitchFamily="34" charset="0"/>
                <a:cs typeface="Helvetica" panose="020B0604020202020204" pitchFamily="34" charset="0"/>
              </a:rPr>
              <a:t>Observations	208	208</a:t>
            </a:r>
          </a:p>
          <a:p>
            <a:pPr algn="ctr"/>
            <a:r>
              <a:rPr lang="en-US" sz="2800" dirty="0">
                <a:latin typeface="Helvetica" panose="020B0604020202020204" pitchFamily="34" charset="0"/>
                <a:cs typeface="Helvetica" panose="020B0604020202020204" pitchFamily="34" charset="0"/>
              </a:rPr>
              <a:t>R-squared	0.544	0.642</a:t>
            </a:r>
          </a:p>
          <a:p>
            <a:pPr algn="ctr"/>
            <a:r>
              <a:rPr lang="en-US" sz="1800" dirty="0">
                <a:latin typeface="Helvetica" panose="020B0604020202020204" pitchFamily="34" charset="0"/>
                <a:cs typeface="Helvetica" panose="020B0604020202020204" pitchFamily="34" charset="0"/>
              </a:rPr>
              <a:t>Standard errors in parentheses</a:t>
            </a:r>
          </a:p>
          <a:p>
            <a:pPr algn="ctr"/>
            <a:r>
              <a:rPr lang="en-US" sz="1800" dirty="0">
                <a:latin typeface="Helvetica" panose="020B0604020202020204" pitchFamily="34" charset="0"/>
                <a:cs typeface="Helvetica" panose="020B0604020202020204" pitchFamily="34" charset="0"/>
              </a:rPr>
              <a:t>*** p&lt;0.01, ** p&lt;0.05, * p&lt;0.1</a:t>
            </a:r>
          </a:p>
          <a:p>
            <a:pPr algn="ctr"/>
            <a:endParaRPr lang="en-US" sz="7200" dirty="0">
              <a:latin typeface="Helvetica" panose="020B0604020202020204" pitchFamily="34" charset="0"/>
              <a:cs typeface="Helvetica" panose="020B0604020202020204" pitchFamily="34" charset="0"/>
            </a:endParaRPr>
          </a:p>
        </p:txBody>
      </p:sp>
      <p:sp>
        <p:nvSpPr>
          <p:cNvPr id="17" name="TextBox 16"/>
          <p:cNvSpPr txBox="1"/>
          <p:nvPr/>
        </p:nvSpPr>
        <p:spPr>
          <a:xfrm>
            <a:off x="16154400" y="8145393"/>
            <a:ext cx="11963400" cy="7602081"/>
          </a:xfrm>
          <a:prstGeom prst="rect">
            <a:avLst/>
          </a:prstGeom>
          <a:noFill/>
        </p:spPr>
        <p:txBody>
          <a:bodyPr wrap="square" rtlCol="0">
            <a:spAutoFit/>
          </a:bodyPr>
          <a:lstStyle/>
          <a:p>
            <a:pPr algn="ctr"/>
            <a:r>
              <a:rPr lang="en-US" sz="7200" dirty="0" smtClean="0">
                <a:latin typeface="Helvetica" panose="020B0604020202020204" pitchFamily="34" charset="0"/>
                <a:cs typeface="Helvetica" panose="020B0604020202020204" pitchFamily="34" charset="0"/>
              </a:rPr>
              <a:t>Introduction</a:t>
            </a:r>
          </a:p>
          <a:p>
            <a:pPr marL="457200" indent="-457200">
              <a:buFont typeface="Arial" panose="020B0604020202020204" pitchFamily="34" charset="0"/>
              <a:buChar char="•"/>
            </a:pPr>
            <a:r>
              <a:rPr lang="en-US" sz="3200" dirty="0">
                <a:latin typeface="Helvetica" panose="020B0604020202020204" pitchFamily="34" charset="0"/>
                <a:cs typeface="Helvetica" panose="020B0604020202020204" pitchFamily="34" charset="0"/>
              </a:rPr>
              <a:t>Golf courses that are more aesthetically pleasing to golfer’s are able to make more revenue than those that are less pleasing (</a:t>
            </a:r>
            <a:r>
              <a:rPr lang="en-US" sz="3200" dirty="0" err="1">
                <a:latin typeface="Helvetica" panose="020B0604020202020204" pitchFamily="34" charset="0"/>
                <a:cs typeface="Helvetica" panose="020B0604020202020204" pitchFamily="34" charset="0"/>
              </a:rPr>
              <a:t>Shmanske</a:t>
            </a:r>
            <a:r>
              <a:rPr lang="en-US" sz="3200" dirty="0">
                <a:latin typeface="Helvetica" panose="020B0604020202020204" pitchFamily="34" charset="0"/>
                <a:cs typeface="Helvetica" panose="020B0604020202020204" pitchFamily="34" charset="0"/>
              </a:rPr>
              <a:t>, 1999). </a:t>
            </a:r>
          </a:p>
          <a:p>
            <a:pPr marL="457200" indent="-457200">
              <a:buFont typeface="Arial" panose="020B0604020202020204" pitchFamily="34" charset="0"/>
              <a:buChar char="•"/>
            </a:pPr>
            <a:r>
              <a:rPr lang="en-US" sz="3200" dirty="0">
                <a:latin typeface="Helvetica" panose="020B0604020202020204" pitchFamily="34" charset="0"/>
                <a:cs typeface="Helvetica" panose="020B0604020202020204" pitchFamily="34" charset="0"/>
              </a:rPr>
              <a:t>This fact motivates golf course owners to make their courses as nice as possible to make the courses more successful.</a:t>
            </a:r>
          </a:p>
          <a:p>
            <a:pPr marL="457200" indent="-457200">
              <a:buFont typeface="Arial" panose="020B0604020202020204" pitchFamily="34" charset="0"/>
              <a:buChar char="•"/>
            </a:pPr>
            <a:r>
              <a:rPr lang="en-US" sz="3200" dirty="0">
                <a:latin typeface="Helvetica" panose="020B0604020202020204" pitchFamily="34" charset="0"/>
                <a:cs typeface="Helvetica" panose="020B0604020202020204" pitchFamily="34" charset="0"/>
              </a:rPr>
              <a:t>In an attempt to be as successful as possible, courses can face the tradeoff of choosing to be more aesthetically pleasing, but use non-environmentally friendly practices to do so.</a:t>
            </a:r>
          </a:p>
          <a:p>
            <a:pPr marL="457200" indent="-457200">
              <a:buFont typeface="Arial" panose="020B0604020202020204" pitchFamily="34" charset="0"/>
              <a:buChar char="•"/>
            </a:pPr>
            <a:r>
              <a:rPr lang="en-US" sz="3200" dirty="0">
                <a:latin typeface="Helvetica" panose="020B0604020202020204" pitchFamily="34" charset="0"/>
                <a:cs typeface="Helvetica" panose="020B0604020202020204" pitchFamily="34" charset="0"/>
              </a:rPr>
              <a:t>This paper examines whether that dilemma, whether golf courses of similar quality can charge higher fees if they are environmentally friendly versus those that are not, and whether environmental friendliness is contradictory to successful business.</a:t>
            </a:r>
          </a:p>
        </p:txBody>
      </p:sp>
      <p:sp>
        <p:nvSpPr>
          <p:cNvPr id="18" name="TextBox 17"/>
          <p:cNvSpPr txBox="1"/>
          <p:nvPr/>
        </p:nvSpPr>
        <p:spPr>
          <a:xfrm>
            <a:off x="16044110" y="15929223"/>
            <a:ext cx="11582400" cy="6617196"/>
          </a:xfrm>
          <a:prstGeom prst="rect">
            <a:avLst/>
          </a:prstGeom>
          <a:noFill/>
        </p:spPr>
        <p:txBody>
          <a:bodyPr wrap="square" rtlCol="0">
            <a:spAutoFit/>
          </a:bodyPr>
          <a:lstStyle/>
          <a:p>
            <a:pPr algn="ctr"/>
            <a:r>
              <a:rPr lang="en-US" sz="7200" dirty="0" smtClean="0">
                <a:latin typeface="Helvetica" panose="020B0604020202020204" pitchFamily="34" charset="0"/>
                <a:cs typeface="Helvetica" panose="020B0604020202020204" pitchFamily="34" charset="0"/>
              </a:rPr>
              <a:t>Audubon Society Program</a:t>
            </a:r>
          </a:p>
          <a:p>
            <a:pPr marL="457200" indent="-457200">
              <a:buFont typeface="Arial" panose="020B0604020202020204" pitchFamily="34" charset="0"/>
              <a:buChar char="•"/>
            </a:pPr>
            <a:r>
              <a:rPr lang="en-US" sz="3200" dirty="0" smtClean="0"/>
              <a:t>The </a:t>
            </a:r>
            <a:r>
              <a:rPr lang="en-US" sz="3200" dirty="0"/>
              <a:t>Audubon Society Cooperative Sanctuary Program for Golf Courses (ACSP) provides guidelines and recognition for environmentally friendly golf courses around the world. </a:t>
            </a:r>
            <a:endParaRPr lang="en-US" sz="3200" dirty="0"/>
          </a:p>
          <a:p>
            <a:pPr marL="457200" indent="-457200">
              <a:buFont typeface="Arial" panose="020B0604020202020204" pitchFamily="34" charset="0"/>
              <a:buChar char="•"/>
            </a:pPr>
            <a:r>
              <a:rPr lang="en-US" sz="3200" dirty="0"/>
              <a:t>Membership dues are $300 and courses that are accepted receive either gold, silver, bronze or classic distinction for their level of environmental compliance.</a:t>
            </a:r>
            <a:endParaRPr lang="en-US" sz="3200" dirty="0"/>
          </a:p>
          <a:p>
            <a:pPr marL="457200" indent="-457200">
              <a:buFont typeface="Arial" panose="020B0604020202020204" pitchFamily="34" charset="0"/>
              <a:buChar char="•"/>
            </a:pPr>
            <a:r>
              <a:rPr lang="en-US" sz="3200" dirty="0"/>
              <a:t>Courses are judged in the areas of Environmental Planning Wildlife and Habitat Management Chemical Use Reduction and Safety Water Conservation Water Quality Management Outreach and Education</a:t>
            </a:r>
            <a:endParaRPr lang="en-US" sz="3200" dirty="0"/>
          </a:p>
          <a:p>
            <a:pPr marL="457200" indent="-457200">
              <a:buFont typeface="Arial" panose="020B0604020202020204" pitchFamily="34" charset="0"/>
              <a:buChar char="•"/>
            </a:pPr>
            <a:endParaRPr lang="en-US" sz="3200" dirty="0">
              <a:latin typeface="Helvetica" panose="020B0604020202020204" pitchFamily="34" charset="0"/>
              <a:cs typeface="Helvetica" panose="020B0604020202020204" pitchFamily="34" charset="0"/>
            </a:endParaRPr>
          </a:p>
        </p:txBody>
      </p:sp>
      <p:sp>
        <p:nvSpPr>
          <p:cNvPr id="19" name="TextBox 18"/>
          <p:cNvSpPr txBox="1"/>
          <p:nvPr/>
        </p:nvSpPr>
        <p:spPr>
          <a:xfrm>
            <a:off x="1828800" y="20574000"/>
            <a:ext cx="12420600" cy="1754326"/>
          </a:xfrm>
          <a:prstGeom prst="rect">
            <a:avLst/>
          </a:prstGeom>
          <a:noFill/>
        </p:spPr>
        <p:txBody>
          <a:bodyPr wrap="square" rtlCol="0">
            <a:spAutoFit/>
          </a:bodyPr>
          <a:lstStyle/>
          <a:p>
            <a:pPr algn="ctr"/>
            <a:r>
              <a:rPr lang="en-US" sz="7200" dirty="0" smtClean="0">
                <a:latin typeface="Helvetica" panose="020B0604020202020204" pitchFamily="34" charset="0"/>
                <a:cs typeface="Helvetica" panose="020B0604020202020204" pitchFamily="34" charset="0"/>
              </a:rPr>
              <a:t>Data</a:t>
            </a:r>
          </a:p>
          <a:p>
            <a:pPr algn="ctr"/>
            <a:endParaRPr lang="en-US" sz="3600" dirty="0" smtClean="0">
              <a:latin typeface="Helvetica" panose="020B0604020202020204" pitchFamily="34" charset="0"/>
              <a:cs typeface="Helvetica" panose="020B0604020202020204" pitchFamily="34" charset="0"/>
            </a:endParaRPr>
          </a:p>
        </p:txBody>
      </p:sp>
      <p:pic>
        <p:nvPicPr>
          <p:cNvPr id="21" name="Picture 20"/>
          <p:cNvPicPr>
            <a:picLocks noChangeAspect="1"/>
          </p:cNvPicPr>
          <p:nvPr/>
        </p:nvPicPr>
        <p:blipFill>
          <a:blip r:embed="rId3"/>
          <a:stretch>
            <a:fillRect/>
          </a:stretch>
        </p:blipFill>
        <p:spPr>
          <a:xfrm>
            <a:off x="2286000" y="28879800"/>
            <a:ext cx="7380799" cy="5367854"/>
          </a:xfrm>
          <a:prstGeom prst="rect">
            <a:avLst/>
          </a:prstGeom>
        </p:spPr>
      </p:pic>
      <p:pic>
        <p:nvPicPr>
          <p:cNvPr id="1031" name="Picture 7" descr="Pebble Beach Golf Links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0399" y="8092832"/>
            <a:ext cx="8235671" cy="4632568"/>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9425232" y="12921977"/>
            <a:ext cx="8934241" cy="400110"/>
          </a:xfrm>
          <a:prstGeom prst="rect">
            <a:avLst/>
          </a:prstGeom>
          <a:noFill/>
        </p:spPr>
        <p:txBody>
          <a:bodyPr wrap="none" rtlCol="0">
            <a:spAutoFit/>
          </a:bodyPr>
          <a:lstStyle/>
          <a:p>
            <a:r>
              <a:rPr lang="en-US" sz="2000" dirty="0" smtClean="0"/>
              <a:t>Pebble Beach Golf Links, #1 Public Course according to Golf Digest, Member of ACSP</a:t>
            </a:r>
            <a:endParaRPr lang="en-US" sz="2000" dirty="0"/>
          </a:p>
        </p:txBody>
      </p:sp>
      <p:graphicFrame>
        <p:nvGraphicFramePr>
          <p:cNvPr id="26" name="Chart 25"/>
          <p:cNvGraphicFramePr/>
          <p:nvPr>
            <p:extLst>
              <p:ext uri="{D42A27DB-BD31-4B8C-83A1-F6EECF244321}">
                <p14:modId xmlns:p14="http://schemas.microsoft.com/office/powerpoint/2010/main" val="1512977290"/>
              </p:ext>
            </p:extLst>
          </p:nvPr>
        </p:nvGraphicFramePr>
        <p:xfrm>
          <a:off x="9035744" y="28504580"/>
          <a:ext cx="7086571" cy="5295539"/>
        </p:xfrm>
        <a:graphic>
          <a:graphicData uri="http://schemas.openxmlformats.org/drawingml/2006/chart">
            <c:chart xmlns:c="http://schemas.openxmlformats.org/drawingml/2006/chart" xmlns:r="http://schemas.openxmlformats.org/officeDocument/2006/relationships" r:id="rId5"/>
          </a:graphicData>
        </a:graphic>
      </p:graphicFrame>
      <p:sp>
        <p:nvSpPr>
          <p:cNvPr id="24" name="TextBox 23"/>
          <p:cNvSpPr txBox="1"/>
          <p:nvPr/>
        </p:nvSpPr>
        <p:spPr>
          <a:xfrm>
            <a:off x="16154400" y="21869400"/>
            <a:ext cx="11570368" cy="11049179"/>
          </a:xfrm>
          <a:prstGeom prst="rect">
            <a:avLst/>
          </a:prstGeom>
          <a:noFill/>
        </p:spPr>
        <p:txBody>
          <a:bodyPr wrap="square" rtlCol="0">
            <a:spAutoFit/>
          </a:bodyPr>
          <a:lstStyle/>
          <a:p>
            <a:pPr algn="ctr"/>
            <a:r>
              <a:rPr lang="en-US" sz="7200" dirty="0" smtClean="0">
                <a:latin typeface="Helvetica" panose="020B0604020202020204" pitchFamily="34" charset="0"/>
                <a:cs typeface="Helvetica" panose="020B0604020202020204" pitchFamily="34" charset="0"/>
              </a:rPr>
              <a:t>Discussion</a:t>
            </a:r>
          </a:p>
          <a:p>
            <a:pPr marL="457200" indent="-457200">
              <a:buFont typeface="Arial" panose="020B0604020202020204" pitchFamily="34" charset="0"/>
              <a:buChar char="•"/>
            </a:pPr>
            <a:r>
              <a:rPr lang="en-US" sz="3200" dirty="0"/>
              <a:t>The study finds statistical significance between membership in the ACSP having a positive effect on prices for top public golf courses in the United States, as well as being a resort and hosting professional golf.</a:t>
            </a:r>
            <a:endParaRPr lang="en-US" sz="3200" dirty="0"/>
          </a:p>
          <a:p>
            <a:pPr marL="457200" indent="-457200">
              <a:buFont typeface="Arial" panose="020B0604020202020204" pitchFamily="34" charset="0"/>
              <a:buChar char="•"/>
            </a:pPr>
            <a:r>
              <a:rPr lang="en-US" sz="3200" dirty="0"/>
              <a:t>While the study finds that top courses that are environmentally friendly charge higher rates, the study does not take into account whether that means revenues are higher and the costs attributed with being environmentally friendly vs. the alternative.</a:t>
            </a:r>
            <a:endParaRPr lang="en-US" sz="3200" dirty="0"/>
          </a:p>
          <a:p>
            <a:pPr marL="457200" indent="-457200">
              <a:buFont typeface="Arial" panose="020B0604020202020204" pitchFamily="34" charset="0"/>
              <a:buChar char="•"/>
            </a:pPr>
            <a:r>
              <a:rPr lang="en-US" sz="3200" dirty="0"/>
              <a:t>Further research could add spatial components, track the various levels of ACSP membership, look at revenue as a dependent variable, and take into account the expenses of golf courses in each category and determine what characteristics make a profitable golf course.</a:t>
            </a:r>
            <a:endParaRPr lang="en-US" sz="3200" dirty="0"/>
          </a:p>
          <a:p>
            <a:pPr marL="457200" indent="-457200">
              <a:buFont typeface="Arial" panose="020B0604020202020204" pitchFamily="34" charset="0"/>
              <a:buChar char="•"/>
            </a:pPr>
            <a:r>
              <a:rPr lang="en-US" sz="3200" dirty="0"/>
              <a:t>This study does reject the hypothesis that environmentally friendly courses cannot be considered top tier and cannot charge top tier prices, host professional golf tournaments, or be a resort at the same time. These findings will hopefully encourage current course owners and future golf course developers to follow the ACSP’s criteria for environmentally friendly golf courses.</a:t>
            </a:r>
            <a:endParaRPr lang="en-US" sz="3200" dirty="0"/>
          </a:p>
          <a:p>
            <a:endParaRPr lang="en-US" sz="3200" dirty="0">
              <a:latin typeface="Helvetica" panose="020B0604020202020204" pitchFamily="34" charset="0"/>
              <a:cs typeface="Helvetica" panose="020B0604020202020204" pitchFamily="34" charset="0"/>
            </a:endParaRPr>
          </a:p>
        </p:txBody>
      </p:sp>
      <p:graphicFrame>
        <p:nvGraphicFramePr>
          <p:cNvPr id="28" name="Table 27"/>
          <p:cNvGraphicFramePr>
            <a:graphicFrameLocks noGrp="1"/>
          </p:cNvGraphicFramePr>
          <p:nvPr>
            <p:extLst>
              <p:ext uri="{D42A27DB-BD31-4B8C-83A1-F6EECF244321}">
                <p14:modId xmlns:p14="http://schemas.microsoft.com/office/powerpoint/2010/main" val="3651108360"/>
              </p:ext>
            </p:extLst>
          </p:nvPr>
        </p:nvGraphicFramePr>
        <p:xfrm>
          <a:off x="3207329" y="21813213"/>
          <a:ext cx="10680564" cy="5542586"/>
        </p:xfrm>
        <a:graphic>
          <a:graphicData uri="http://schemas.openxmlformats.org/drawingml/2006/table">
            <a:tbl>
              <a:tblPr/>
              <a:tblGrid>
                <a:gridCol w="3560188"/>
                <a:gridCol w="3560188"/>
                <a:gridCol w="3560188"/>
              </a:tblGrid>
              <a:tr h="1098609">
                <a:tc>
                  <a:txBody>
                    <a:bodyPr/>
                    <a:lstStyle/>
                    <a:p>
                      <a:pPr fontAlgn="t"/>
                      <a:r>
                        <a:rPr lang="en-US" sz="2800" dirty="0">
                          <a:effectLst/>
                          <a:latin typeface="Helvetica" panose="020B0604020202020204" pitchFamily="34" charset="0"/>
                          <a:cs typeface="Helvetica" panose="020B0604020202020204" pitchFamily="34" charset="0"/>
                        </a:rPr>
                        <a:t/>
                      </a:r>
                      <a:br>
                        <a:rPr lang="en-US" sz="2800" dirty="0">
                          <a:effectLst/>
                          <a:latin typeface="Helvetica" panose="020B0604020202020204" pitchFamily="34" charset="0"/>
                          <a:cs typeface="Helvetica" panose="020B0604020202020204" pitchFamily="34" charset="0"/>
                        </a:rPr>
                      </a:br>
                      <a:endParaRPr lang="en-US" sz="2800" dirty="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ACSP Member</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Non-ACSP Member</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4075">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Total</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159</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49</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74075">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Resort</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31</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97</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609">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Age (mean)</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Helvetica" panose="020B0604020202020204" pitchFamily="34" charset="0"/>
                          <a:cs typeface="Helvetica" panose="020B0604020202020204" pitchFamily="34" charset="0"/>
                        </a:rPr>
                        <a:t>33</a:t>
                      </a:r>
                      <a:endParaRPr lang="en-US" sz="2800" dirty="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25</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609">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Hosted Pro Golf</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15 </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21</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98609">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Price (mean)</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a:solidFill>
                            <a:srgbClr val="000000"/>
                          </a:solidFill>
                          <a:effectLst/>
                          <a:latin typeface="Helvetica" panose="020B0604020202020204" pitchFamily="34" charset="0"/>
                          <a:cs typeface="Helvetica" panose="020B0604020202020204" pitchFamily="34" charset="0"/>
                        </a:rPr>
                        <a:t>$209.06</a:t>
                      </a:r>
                      <a:endParaRPr lang="en-US" sz="280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800" b="0" i="0" u="none" strike="noStrike" dirty="0">
                          <a:solidFill>
                            <a:srgbClr val="000000"/>
                          </a:solidFill>
                          <a:effectLst/>
                          <a:latin typeface="Helvetica" panose="020B0604020202020204" pitchFamily="34" charset="0"/>
                          <a:cs typeface="Helvetica" panose="020B0604020202020204" pitchFamily="34" charset="0"/>
                        </a:rPr>
                        <a:t>$148.64</a:t>
                      </a:r>
                      <a:endParaRPr lang="en-US" sz="2800" dirty="0">
                        <a:effectLst/>
                        <a:latin typeface="Helvetica" panose="020B0604020202020204" pitchFamily="34" charset="0"/>
                        <a:cs typeface="Helvetica" panose="020B0604020202020204" pitchFamily="34" charset="0"/>
                      </a:endParaRPr>
                    </a:p>
                  </a:txBody>
                  <a:tcPr marL="41740" marR="41740" marT="41740" marB="417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9" name="Rectangle 9"/>
          <p:cNvSpPr>
            <a:spLocks noChangeArrowheads="1"/>
          </p:cNvSpPr>
          <p:nvPr/>
        </p:nvSpPr>
        <p:spPr bwMode="auto">
          <a:xfrm>
            <a:off x="50310916" y="37130458"/>
            <a:ext cx="16335393" cy="923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Helvetica" panose="020B0604020202020204" pitchFamily="34" charset="0"/>
                <a:cs typeface="Helvetica" panose="020B0604020202020204" pitchFamily="34" charset="0"/>
              </a:rPr>
              <a:t/>
            </a:r>
            <a:br>
              <a:rPr kumimoji="0" lang="en-US" altLang="en-US" sz="1800" b="0" i="0" u="none" strike="noStrike" cap="none" normalizeH="0" baseline="0" smtClean="0">
                <a:ln>
                  <a:noFill/>
                </a:ln>
                <a:solidFill>
                  <a:schemeClr val="tx1"/>
                </a:solidFill>
                <a:effectLst/>
                <a:latin typeface="Helvetica" panose="020B0604020202020204" pitchFamily="34" charset="0"/>
                <a:cs typeface="Helvetica" panose="020B0604020202020204" pitchFamily="34" charset="0"/>
              </a:rPr>
            </a:br>
            <a:endParaRPr kumimoji="0" lang="en-US" altLang="en-US" sz="1800" b="0" i="0" u="none" strike="noStrike" cap="none" normalizeH="0" baseline="0" smtClean="0">
              <a:ln>
                <a:noFill/>
              </a:ln>
              <a:solidFill>
                <a:schemeClr val="tx1"/>
              </a:solidFill>
              <a:effectLst/>
              <a:latin typeface="Helvetica" panose="020B0604020202020204" pitchFamily="34" charset="0"/>
              <a:cs typeface="Helvetica"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457</Words>
  <Application>Microsoft Office PowerPoint</Application>
  <PresentationFormat>Custom</PresentationFormat>
  <Paragraphs>81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Helvetica</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Windows User</cp:lastModifiedBy>
  <cp:revision>14</cp:revision>
  <dcterms:created xsi:type="dcterms:W3CDTF">2014-04-08T13:46:32Z</dcterms:created>
  <dcterms:modified xsi:type="dcterms:W3CDTF">2015-04-27T00:56:41Z</dcterms:modified>
</cp:coreProperties>
</file>