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55" autoAdjust="0"/>
  </p:normalViewPr>
  <p:slideViewPr>
    <p:cSldViewPr>
      <p:cViewPr>
        <p:scale>
          <a:sx n="20" d="100"/>
          <a:sy n="20" d="100"/>
        </p:scale>
        <p:origin x="660" y="12"/>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4/28/2015</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0621" y="934678"/>
            <a:ext cx="9023364" cy="4577854"/>
          </a:xfrm>
          <a:prstGeom prst="rect">
            <a:avLst/>
          </a:prstGeom>
        </p:spPr>
      </p:pic>
      <p:sp>
        <p:nvSpPr>
          <p:cNvPr id="5" name="TextBox 4"/>
          <p:cNvSpPr txBox="1"/>
          <p:nvPr/>
        </p:nvSpPr>
        <p:spPr>
          <a:xfrm>
            <a:off x="11566009" y="733379"/>
            <a:ext cx="28408127" cy="3046988"/>
          </a:xfrm>
          <a:prstGeom prst="rect">
            <a:avLst/>
          </a:prstGeom>
          <a:noFill/>
        </p:spPr>
        <p:txBody>
          <a:bodyPr wrap="square" rtlCol="0">
            <a:spAutoFit/>
          </a:bodyPr>
          <a:lstStyle/>
          <a:p>
            <a:pPr algn="ctr"/>
            <a:r>
              <a:rPr lang="en-US" sz="9600" dirty="0">
                <a:latin typeface="Georgia" panose="02040502050405020303" pitchFamily="18" charset="0"/>
              </a:rPr>
              <a:t>A Look Into </a:t>
            </a:r>
            <a:r>
              <a:rPr lang="en-US" sz="9600" dirty="0" smtClean="0">
                <a:latin typeface="Georgia" panose="02040502050405020303" pitchFamily="18" charset="0"/>
              </a:rPr>
              <a:t>Photorealistic and </a:t>
            </a:r>
            <a:r>
              <a:rPr lang="en-US" sz="9600" dirty="0">
                <a:latin typeface="Georgia" panose="02040502050405020303" pitchFamily="18" charset="0"/>
              </a:rPr>
              <a:t>Non-Photorealistic Rendering</a:t>
            </a:r>
          </a:p>
        </p:txBody>
      </p:sp>
      <p:sp>
        <p:nvSpPr>
          <p:cNvPr id="6" name="TextBox 5"/>
          <p:cNvSpPr txBox="1"/>
          <p:nvPr/>
        </p:nvSpPr>
        <p:spPr>
          <a:xfrm>
            <a:off x="12206473" y="3609189"/>
            <a:ext cx="27127200" cy="923330"/>
          </a:xfrm>
          <a:prstGeom prst="rect">
            <a:avLst/>
          </a:prstGeom>
          <a:noFill/>
        </p:spPr>
        <p:txBody>
          <a:bodyPr wrap="square" rtlCol="0">
            <a:spAutoFit/>
          </a:bodyPr>
          <a:lstStyle/>
          <a:p>
            <a:pPr algn="ctr"/>
            <a:r>
              <a:rPr lang="en-US" sz="5400" dirty="0" smtClean="0">
                <a:latin typeface="Georgia" panose="02040502050405020303" pitchFamily="18" charset="0"/>
              </a:rPr>
              <a:t>Margaux LeBlanc ‘15</a:t>
            </a:r>
            <a:endParaRPr lang="en-US" sz="5400" dirty="0">
              <a:latin typeface="Georgia" panose="02040502050405020303" pitchFamily="18" charset="0"/>
            </a:endParaRPr>
          </a:p>
        </p:txBody>
      </p:sp>
      <p:sp>
        <p:nvSpPr>
          <p:cNvPr id="7" name="TextBox 6"/>
          <p:cNvSpPr txBox="1"/>
          <p:nvPr/>
        </p:nvSpPr>
        <p:spPr>
          <a:xfrm>
            <a:off x="12206473" y="4599945"/>
            <a:ext cx="27127200" cy="923330"/>
          </a:xfrm>
          <a:prstGeom prst="rect">
            <a:avLst/>
          </a:prstGeom>
          <a:noFill/>
        </p:spPr>
        <p:txBody>
          <a:bodyPr wrap="square" rtlCol="0">
            <a:spAutoFit/>
          </a:bodyPr>
          <a:lstStyle/>
          <a:p>
            <a:pPr algn="ctr"/>
            <a:r>
              <a:rPr lang="en-US" sz="5400" dirty="0" smtClean="0">
                <a:latin typeface="Georgia" panose="02040502050405020303" pitchFamily="18" charset="0"/>
              </a:rPr>
              <a:t>Department of Computer Science, Colby College, Waterville, ME</a:t>
            </a:r>
            <a:endParaRPr lang="en-US" sz="5400" dirty="0">
              <a:latin typeface="Georgia" panose="02040502050405020303" pitchFamily="18" charset="0"/>
            </a:endParaRPr>
          </a:p>
        </p:txBody>
      </p:sp>
      <p:sp>
        <p:nvSpPr>
          <p:cNvPr id="12" name="TextBox 11"/>
          <p:cNvSpPr txBox="1"/>
          <p:nvPr/>
        </p:nvSpPr>
        <p:spPr>
          <a:xfrm>
            <a:off x="4851027" y="6379805"/>
            <a:ext cx="34823400" cy="4247317"/>
          </a:xfrm>
          <a:prstGeom prst="rect">
            <a:avLst/>
          </a:prstGeom>
          <a:noFill/>
        </p:spPr>
        <p:txBody>
          <a:bodyPr wrap="square" rtlCol="0">
            <a:spAutoFit/>
          </a:bodyPr>
          <a:lstStyle/>
          <a:p>
            <a:pPr algn="ctr"/>
            <a:r>
              <a:rPr lang="en-US" sz="5400" dirty="0" smtClean="0">
                <a:latin typeface="Georgia" panose="02040502050405020303" pitchFamily="18" charset="0"/>
              </a:rPr>
              <a:t>This term in Advanced Computer Graphics we have been exploring photorealist and non-photorealistic rendering.  First I implemented </a:t>
            </a:r>
            <a:r>
              <a:rPr lang="en-US" sz="5400" dirty="0" err="1" smtClean="0">
                <a:latin typeface="Georgia" panose="02040502050405020303" pitchFamily="18" charset="0"/>
              </a:rPr>
              <a:t>Lindenmayer</a:t>
            </a:r>
            <a:r>
              <a:rPr lang="en-US" sz="5400" dirty="0" smtClean="0">
                <a:latin typeface="Georgia" panose="02040502050405020303" pitchFamily="18" charset="0"/>
              </a:rPr>
              <a:t> systems to represent the realistic growth of trees and flower. </a:t>
            </a:r>
            <a:r>
              <a:rPr lang="en-US" sz="5400" dirty="0" err="1" smtClean="0">
                <a:latin typeface="Georgia" panose="02040502050405020303" pitchFamily="18" charset="0"/>
              </a:rPr>
              <a:t>Lindenmayer</a:t>
            </a:r>
            <a:r>
              <a:rPr lang="en-US" sz="5400" dirty="0" smtClean="0">
                <a:latin typeface="Georgia" panose="02040502050405020303" pitchFamily="18" charset="0"/>
              </a:rPr>
              <a:t> systems can represent many natural phenomena such as snowflakes. Then I implemented an impressionist image filter that turned pictures into impressionist paintings.  With my graphics engine I built this year in C I can create realistic or unrealistic photos of natural phenomena. </a:t>
            </a:r>
            <a:endParaRPr lang="en-US" sz="5400" dirty="0">
              <a:latin typeface="Georgia" panose="02040502050405020303" pitchFamily="18" charset="0"/>
            </a:endParaRP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30226" r="19107" b="40000"/>
          <a:stretch/>
        </p:blipFill>
        <p:spPr>
          <a:xfrm>
            <a:off x="1310621" y="28080064"/>
            <a:ext cx="2895601" cy="3429000"/>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5991" y="32051771"/>
            <a:ext cx="3584863" cy="3584863"/>
          </a:xfrm>
          <a:prstGeom prst="rect">
            <a:avLst/>
          </a:prstGeom>
        </p:spPr>
      </p:pic>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l="37333" t="38772" r="37334" b="37228"/>
          <a:stretch/>
        </p:blipFill>
        <p:spPr>
          <a:xfrm>
            <a:off x="965991" y="24141169"/>
            <a:ext cx="3584863" cy="3396189"/>
          </a:xfrm>
          <a:prstGeom prst="rect">
            <a:avLst/>
          </a:prstGeom>
        </p:spPr>
      </p:pic>
      <p:sp>
        <p:nvSpPr>
          <p:cNvPr id="18" name="Rounded Rectangle 17"/>
          <p:cNvSpPr/>
          <p:nvPr/>
        </p:nvSpPr>
        <p:spPr>
          <a:xfrm>
            <a:off x="589598" y="21717000"/>
            <a:ext cx="14858999" cy="16078200"/>
          </a:xfrm>
          <a:prstGeom prst="roundRect">
            <a:avLst/>
          </a:prstGeom>
          <a:no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eorgia" panose="02040502050405020303" pitchFamily="18" charset="0"/>
            </a:endParaRPr>
          </a:p>
        </p:txBody>
      </p:sp>
      <p:sp>
        <p:nvSpPr>
          <p:cNvPr id="19" name="TextBox 18"/>
          <p:cNvSpPr txBox="1"/>
          <p:nvPr/>
        </p:nvSpPr>
        <p:spPr>
          <a:xfrm>
            <a:off x="3407422" y="22498685"/>
            <a:ext cx="9207970" cy="1200329"/>
          </a:xfrm>
          <a:prstGeom prst="rect">
            <a:avLst/>
          </a:prstGeom>
          <a:noFill/>
        </p:spPr>
        <p:txBody>
          <a:bodyPr wrap="none" rtlCol="0">
            <a:spAutoFit/>
          </a:bodyPr>
          <a:lstStyle/>
          <a:p>
            <a:r>
              <a:rPr lang="en-US" sz="7200" dirty="0" err="1" smtClean="0">
                <a:latin typeface="Georgia" panose="02040502050405020303" pitchFamily="18" charset="0"/>
              </a:rPr>
              <a:t>Lindenmayer</a:t>
            </a:r>
            <a:r>
              <a:rPr lang="en-US" sz="7200" dirty="0" smtClean="0">
                <a:latin typeface="Georgia" panose="02040502050405020303" pitchFamily="18" charset="0"/>
              </a:rPr>
              <a:t> Systems</a:t>
            </a:r>
            <a:endParaRPr lang="en-US" sz="7200" dirty="0">
              <a:latin typeface="Georgia" panose="02040502050405020303" pitchFamily="18" charset="0"/>
            </a:endParaRPr>
          </a:p>
        </p:txBody>
      </p:sp>
      <p:sp>
        <p:nvSpPr>
          <p:cNvPr id="20" name="TextBox 19"/>
          <p:cNvSpPr txBox="1"/>
          <p:nvPr/>
        </p:nvSpPr>
        <p:spPr>
          <a:xfrm>
            <a:off x="4851027" y="23892807"/>
            <a:ext cx="10297396" cy="13634502"/>
          </a:xfrm>
          <a:prstGeom prst="rect">
            <a:avLst/>
          </a:prstGeom>
          <a:noFill/>
        </p:spPr>
        <p:txBody>
          <a:bodyPr wrap="square" rtlCol="0">
            <a:spAutoFit/>
          </a:bodyPr>
          <a:lstStyle/>
          <a:p>
            <a:r>
              <a:rPr lang="en-US" sz="4400" dirty="0" err="1" smtClean="0">
                <a:latin typeface="Georgia" panose="02040502050405020303" pitchFamily="18" charset="0"/>
              </a:rPr>
              <a:t>Lindenmayer</a:t>
            </a:r>
            <a:r>
              <a:rPr lang="en-US" sz="4400" dirty="0" smtClean="0">
                <a:latin typeface="Georgia" panose="02040502050405020303" pitchFamily="18" charset="0"/>
              </a:rPr>
              <a:t> systems are generated using a base case and applying a rule to it recursively:</a:t>
            </a:r>
          </a:p>
          <a:p>
            <a:r>
              <a:rPr lang="en-US" sz="4400" dirty="0" smtClean="0">
                <a:latin typeface="Georgia" panose="02040502050405020303" pitchFamily="18" charset="0"/>
              </a:rPr>
              <a:t>Base F</a:t>
            </a:r>
          </a:p>
          <a:p>
            <a:r>
              <a:rPr lang="en-US" sz="4400" dirty="0" smtClean="0">
                <a:latin typeface="Georgia" panose="02040502050405020303" pitchFamily="18" charset="0"/>
              </a:rPr>
              <a:t>Rule F F+F+</a:t>
            </a:r>
          </a:p>
          <a:p>
            <a:r>
              <a:rPr lang="en-US" sz="4400" dirty="0" smtClean="0">
                <a:latin typeface="Georgia" panose="02040502050405020303" pitchFamily="18" charset="0"/>
              </a:rPr>
              <a:t>If I iterate 2 times over this set of rules we get the string output</a:t>
            </a:r>
          </a:p>
          <a:p>
            <a:r>
              <a:rPr lang="en-US" sz="4400" dirty="0" smtClean="0">
                <a:latin typeface="Georgia" panose="02040502050405020303" pitchFamily="18" charset="0"/>
              </a:rPr>
              <a:t>F+F+F+F+</a:t>
            </a:r>
          </a:p>
          <a:p>
            <a:r>
              <a:rPr lang="en-US" sz="4400" dirty="0">
                <a:latin typeface="Georgia" panose="02040502050405020303" pitchFamily="18" charset="0"/>
              </a:rPr>
              <a:t>w</a:t>
            </a:r>
            <a:r>
              <a:rPr lang="en-US" sz="4400" dirty="0" smtClean="0">
                <a:latin typeface="Georgia" panose="02040502050405020303" pitchFamily="18" charset="0"/>
              </a:rPr>
              <a:t>hich draws a square. I parsed all the strings in python and generated the images in C. </a:t>
            </a:r>
          </a:p>
          <a:p>
            <a:r>
              <a:rPr lang="en-US" sz="4400" dirty="0" smtClean="0">
                <a:latin typeface="Georgia" panose="02040502050405020303" pitchFamily="18" charset="0"/>
              </a:rPr>
              <a:t>To implement these systems in C I created a Turtle that kept track of position, orientation, and rotation so that the lines could be drawn in order. In one of the images you see that the tree has leaves, which are a special case.  More special cases include changing colors, branching, parameterizing lengths and angles, and more. </a:t>
            </a:r>
          </a:p>
        </p:txBody>
      </p:sp>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20990" y="14575761"/>
            <a:ext cx="10777016" cy="8082762"/>
          </a:xfrm>
          <a:prstGeom prst="rect">
            <a:avLst/>
          </a:prstGeom>
        </p:spPr>
      </p:pic>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72092" y="14575760"/>
            <a:ext cx="10777017" cy="8082763"/>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020990" y="25847440"/>
            <a:ext cx="10777016" cy="8082762"/>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572092" y="25779610"/>
            <a:ext cx="10868019" cy="8151014"/>
          </a:xfrm>
          <a:prstGeom prst="rect">
            <a:avLst/>
          </a:prstGeom>
        </p:spPr>
      </p:pic>
      <p:sp>
        <p:nvSpPr>
          <p:cNvPr id="25" name="TextBox 24"/>
          <p:cNvSpPr txBox="1"/>
          <p:nvPr/>
        </p:nvSpPr>
        <p:spPr>
          <a:xfrm>
            <a:off x="1573714" y="11831627"/>
            <a:ext cx="12890765" cy="7971413"/>
          </a:xfrm>
          <a:prstGeom prst="rect">
            <a:avLst/>
          </a:prstGeom>
          <a:noFill/>
        </p:spPr>
        <p:txBody>
          <a:bodyPr wrap="square" rtlCol="0">
            <a:spAutoFit/>
          </a:bodyPr>
          <a:lstStyle/>
          <a:p>
            <a:r>
              <a:rPr lang="en-US" sz="7200" dirty="0" smtClean="0">
                <a:latin typeface="Georgia" panose="02040502050405020303" pitchFamily="18" charset="0"/>
              </a:rPr>
              <a:t>Graphics Engine Capabilities:</a:t>
            </a:r>
          </a:p>
          <a:p>
            <a:pPr marL="857250" indent="-857250">
              <a:buFont typeface="Arial" panose="020B0604020202020204" pitchFamily="34" charset="0"/>
              <a:buChar char="•"/>
            </a:pPr>
            <a:r>
              <a:rPr lang="en-US" sz="4400" dirty="0" err="1" smtClean="0">
                <a:latin typeface="Georgia" panose="02040502050405020303" pitchFamily="18" charset="0"/>
              </a:rPr>
              <a:t>Scanline</a:t>
            </a:r>
            <a:r>
              <a:rPr lang="en-US" sz="4400" dirty="0" smtClean="0">
                <a:latin typeface="Georgia" panose="02040502050405020303" pitchFamily="18" charset="0"/>
              </a:rPr>
              <a:t> Fill</a:t>
            </a:r>
          </a:p>
          <a:p>
            <a:pPr marL="857250" indent="-857250">
              <a:buFont typeface="Arial" panose="020B0604020202020204" pitchFamily="34" charset="0"/>
              <a:buChar char="•"/>
            </a:pPr>
            <a:r>
              <a:rPr lang="en-US" sz="4400" dirty="0" smtClean="0">
                <a:latin typeface="Georgia" panose="02040502050405020303" pitchFamily="18" charset="0"/>
              </a:rPr>
              <a:t>Viewing Pipeline</a:t>
            </a:r>
          </a:p>
          <a:p>
            <a:pPr marL="857250" indent="-857250">
              <a:buFont typeface="Arial" panose="020B0604020202020204" pitchFamily="34" charset="0"/>
              <a:buChar char="•"/>
            </a:pPr>
            <a:r>
              <a:rPr lang="en-US" sz="4400" dirty="0" smtClean="0">
                <a:latin typeface="Georgia" panose="02040502050405020303" pitchFamily="18" charset="0"/>
              </a:rPr>
              <a:t>Visible Surface Algorithm- Z Buffer</a:t>
            </a:r>
          </a:p>
          <a:p>
            <a:pPr marL="857250" indent="-857250">
              <a:buFont typeface="Arial" panose="020B0604020202020204" pitchFamily="34" charset="0"/>
              <a:buChar char="•"/>
            </a:pPr>
            <a:r>
              <a:rPr lang="en-US" sz="4400" dirty="0" smtClean="0">
                <a:latin typeface="Georgia" panose="02040502050405020303" pitchFamily="18" charset="0"/>
              </a:rPr>
              <a:t>Bezier Curves and Surfaces</a:t>
            </a:r>
          </a:p>
          <a:p>
            <a:pPr marL="857250" indent="-857250">
              <a:buFont typeface="Arial" panose="020B0604020202020204" pitchFamily="34" charset="0"/>
              <a:buChar char="•"/>
            </a:pPr>
            <a:r>
              <a:rPr lang="en-US" sz="4400" dirty="0" smtClean="0">
                <a:latin typeface="Georgia" panose="02040502050405020303" pitchFamily="18" charset="0"/>
              </a:rPr>
              <a:t>Lighting Model</a:t>
            </a:r>
          </a:p>
          <a:p>
            <a:pPr marL="857250" indent="-857250">
              <a:buFont typeface="Arial" panose="020B0604020202020204" pitchFamily="34" charset="0"/>
              <a:buChar char="•"/>
            </a:pPr>
            <a:r>
              <a:rPr lang="en-US" sz="4400" dirty="0" smtClean="0">
                <a:latin typeface="Georgia" panose="02040502050405020303" pitchFamily="18" charset="0"/>
              </a:rPr>
              <a:t>Shading Model</a:t>
            </a:r>
          </a:p>
          <a:p>
            <a:pPr marL="857250" indent="-857250">
              <a:buFont typeface="Arial" panose="020B0604020202020204" pitchFamily="34" charset="0"/>
              <a:buChar char="•"/>
            </a:pPr>
            <a:r>
              <a:rPr lang="en-US" sz="4400" dirty="0" err="1" smtClean="0">
                <a:latin typeface="Georgia" panose="02040502050405020303" pitchFamily="18" charset="0"/>
              </a:rPr>
              <a:t>Keyframe</a:t>
            </a:r>
            <a:r>
              <a:rPr lang="en-US" sz="4400" dirty="0" smtClean="0">
                <a:latin typeface="Georgia" panose="02040502050405020303" pitchFamily="18" charset="0"/>
              </a:rPr>
              <a:t> Animation</a:t>
            </a:r>
          </a:p>
          <a:p>
            <a:pPr marL="857250" indent="-857250">
              <a:buFont typeface="Arial" panose="020B0604020202020204" pitchFamily="34" charset="0"/>
              <a:buChar char="•"/>
            </a:pPr>
            <a:r>
              <a:rPr lang="en-US" sz="4400" dirty="0" err="1" smtClean="0">
                <a:latin typeface="Georgia" panose="02040502050405020303" pitchFamily="18" charset="0"/>
              </a:rPr>
              <a:t>Lindenmayer</a:t>
            </a:r>
            <a:r>
              <a:rPr lang="en-US" sz="4400" dirty="0" smtClean="0">
                <a:latin typeface="Georgia" panose="02040502050405020303" pitchFamily="18" charset="0"/>
              </a:rPr>
              <a:t> Systems</a:t>
            </a:r>
          </a:p>
          <a:p>
            <a:pPr marL="857250" indent="-857250">
              <a:buFont typeface="Arial" panose="020B0604020202020204" pitchFamily="34" charset="0"/>
              <a:buChar char="•"/>
            </a:pPr>
            <a:r>
              <a:rPr lang="en-US" sz="4400" dirty="0" smtClean="0">
                <a:latin typeface="Georgia" panose="02040502050405020303" pitchFamily="18" charset="0"/>
              </a:rPr>
              <a:t>Image Filters- Edge detection, Impressionist, Gaussian Blur</a:t>
            </a:r>
          </a:p>
        </p:txBody>
      </p:sp>
      <p:cxnSp>
        <p:nvCxnSpPr>
          <p:cNvPr id="27" name="Straight Connector 26"/>
          <p:cNvCxnSpPr/>
          <p:nvPr/>
        </p:nvCxnSpPr>
        <p:spPr>
          <a:xfrm>
            <a:off x="589598" y="6096000"/>
            <a:ext cx="42696614" cy="0"/>
          </a:xfrm>
          <a:prstGeom prst="line">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589598" y="11009138"/>
            <a:ext cx="14858999" cy="9616393"/>
          </a:xfrm>
          <a:prstGeom prst="roundRect">
            <a:avLst/>
          </a:prstGeom>
          <a:no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eorgia" panose="02040502050405020303" pitchFamily="18" charset="0"/>
            </a:endParaRPr>
          </a:p>
        </p:txBody>
      </p:sp>
      <p:sp>
        <p:nvSpPr>
          <p:cNvPr id="30" name="TextBox 29"/>
          <p:cNvSpPr txBox="1"/>
          <p:nvPr/>
        </p:nvSpPr>
        <p:spPr>
          <a:xfrm>
            <a:off x="25604175" y="11274200"/>
            <a:ext cx="8263801" cy="1200329"/>
          </a:xfrm>
          <a:prstGeom prst="rect">
            <a:avLst/>
          </a:prstGeom>
          <a:noFill/>
        </p:spPr>
        <p:txBody>
          <a:bodyPr wrap="none" rtlCol="0">
            <a:spAutoFit/>
          </a:bodyPr>
          <a:lstStyle/>
          <a:p>
            <a:r>
              <a:rPr lang="en-US" sz="7200" dirty="0" smtClean="0">
                <a:latin typeface="Georgia" panose="02040502050405020303" pitchFamily="18" charset="0"/>
              </a:rPr>
              <a:t>Impressionist Filter</a:t>
            </a:r>
            <a:endParaRPr lang="en-US" sz="7200" dirty="0">
              <a:latin typeface="Georgia" panose="02040502050405020303" pitchFamily="18" charset="0"/>
            </a:endParaRPr>
          </a:p>
        </p:txBody>
      </p:sp>
      <p:sp>
        <p:nvSpPr>
          <p:cNvPr id="31" name="TextBox 30"/>
          <p:cNvSpPr txBox="1"/>
          <p:nvPr/>
        </p:nvSpPr>
        <p:spPr>
          <a:xfrm>
            <a:off x="19258575" y="12549002"/>
            <a:ext cx="20955000" cy="1446550"/>
          </a:xfrm>
          <a:prstGeom prst="rect">
            <a:avLst/>
          </a:prstGeom>
          <a:noFill/>
        </p:spPr>
        <p:txBody>
          <a:bodyPr wrap="square" rtlCol="0">
            <a:spAutoFit/>
          </a:bodyPr>
          <a:lstStyle/>
          <a:p>
            <a:pPr algn="ctr"/>
            <a:r>
              <a:rPr lang="en-US" sz="4400" dirty="0" smtClean="0">
                <a:latin typeface="Georgia" panose="02040502050405020303" pitchFamily="18" charset="0"/>
              </a:rPr>
              <a:t>Based on a SIGGRAPH paper by Peter </a:t>
            </a:r>
            <a:r>
              <a:rPr lang="en-US" sz="4400" dirty="0" err="1" smtClean="0">
                <a:latin typeface="Georgia" panose="02040502050405020303" pitchFamily="18" charset="0"/>
              </a:rPr>
              <a:t>Litwinowicz</a:t>
            </a:r>
            <a:r>
              <a:rPr lang="en-US" sz="4400" dirty="0" smtClean="0">
                <a:latin typeface="Georgia" panose="02040502050405020303" pitchFamily="18" charset="0"/>
              </a:rPr>
              <a:t> in 1997 called “Processing Images and Video for An Impressionist Effect.”</a:t>
            </a:r>
            <a:endParaRPr lang="en-US" sz="4400" dirty="0">
              <a:latin typeface="Georgia" panose="02040502050405020303" pitchFamily="18" charset="0"/>
            </a:endParaRPr>
          </a:p>
        </p:txBody>
      </p:sp>
      <p:sp>
        <p:nvSpPr>
          <p:cNvPr id="32" name="Rounded Rectangle 31"/>
          <p:cNvSpPr/>
          <p:nvPr/>
        </p:nvSpPr>
        <p:spPr>
          <a:xfrm>
            <a:off x="16185940" y="10922515"/>
            <a:ext cx="27100272" cy="26872685"/>
          </a:xfrm>
          <a:prstGeom prst="roundRect">
            <a:avLst/>
          </a:prstGeom>
          <a:noFill/>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eorgia" panose="02040502050405020303" pitchFamily="18" charset="0"/>
            </a:endParaRPr>
          </a:p>
        </p:txBody>
      </p:sp>
      <p:sp>
        <p:nvSpPr>
          <p:cNvPr id="33" name="TextBox 32"/>
          <p:cNvSpPr txBox="1"/>
          <p:nvPr/>
        </p:nvSpPr>
        <p:spPr>
          <a:xfrm>
            <a:off x="18144946" y="22697678"/>
            <a:ext cx="9631307" cy="1446550"/>
          </a:xfrm>
          <a:prstGeom prst="rect">
            <a:avLst/>
          </a:prstGeom>
          <a:noFill/>
        </p:spPr>
        <p:txBody>
          <a:bodyPr wrap="square" rtlCol="0">
            <a:spAutoFit/>
          </a:bodyPr>
          <a:lstStyle/>
          <a:p>
            <a:pPr algn="ctr"/>
            <a:r>
              <a:rPr lang="en-US" sz="4400" dirty="0" smtClean="0">
                <a:latin typeface="Georgia" panose="02040502050405020303" pitchFamily="18" charset="0"/>
              </a:rPr>
              <a:t>Start with a source image. This is operated on pixel by pixel</a:t>
            </a:r>
            <a:endParaRPr lang="en-US" sz="4400" dirty="0">
              <a:latin typeface="Georgia" panose="02040502050405020303" pitchFamily="18" charset="0"/>
            </a:endParaRPr>
          </a:p>
        </p:txBody>
      </p:sp>
      <p:sp>
        <p:nvSpPr>
          <p:cNvPr id="37" name="Right Arrow 36"/>
          <p:cNvSpPr/>
          <p:nvPr/>
        </p:nvSpPr>
        <p:spPr>
          <a:xfrm>
            <a:off x="28440111" y="17595169"/>
            <a:ext cx="2489876" cy="1295400"/>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0980199" y="22697678"/>
            <a:ext cx="10777016" cy="2800767"/>
          </a:xfrm>
          <a:prstGeom prst="rect">
            <a:avLst/>
          </a:prstGeom>
          <a:noFill/>
        </p:spPr>
        <p:txBody>
          <a:bodyPr wrap="square" rtlCol="0">
            <a:spAutoFit/>
          </a:bodyPr>
          <a:lstStyle/>
          <a:p>
            <a:pPr algn="ctr"/>
            <a:r>
              <a:rPr lang="en-US" sz="4400" dirty="0" smtClean="0">
                <a:latin typeface="Georgia" panose="02040502050405020303" pitchFamily="18" charset="0"/>
              </a:rPr>
              <a:t>Apply a Gaussian Blur to sort out unnecessary edges. Use Sobel Edge Detection to calculate the intensity gradient at each pixel.</a:t>
            </a:r>
            <a:endParaRPr lang="en-US" sz="4400" dirty="0">
              <a:latin typeface="Georgia" panose="02040502050405020303" pitchFamily="18" charset="0"/>
            </a:endParaRPr>
          </a:p>
        </p:txBody>
      </p:sp>
      <p:sp>
        <p:nvSpPr>
          <p:cNvPr id="39" name="Right Arrow 38"/>
          <p:cNvSpPr/>
          <p:nvPr/>
        </p:nvSpPr>
        <p:spPr>
          <a:xfrm rot="8088204">
            <a:off x="28033049" y="23687822"/>
            <a:ext cx="3250478" cy="1295400"/>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28439212" y="29241121"/>
            <a:ext cx="2489876" cy="1295400"/>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7617593" y="33930202"/>
            <a:ext cx="10777016" cy="2800767"/>
          </a:xfrm>
          <a:prstGeom prst="rect">
            <a:avLst/>
          </a:prstGeom>
          <a:noFill/>
        </p:spPr>
        <p:txBody>
          <a:bodyPr wrap="square" rtlCol="0">
            <a:spAutoFit/>
          </a:bodyPr>
          <a:lstStyle/>
          <a:p>
            <a:pPr algn="ctr"/>
            <a:r>
              <a:rPr lang="en-US" sz="4400" dirty="0" smtClean="0">
                <a:latin typeface="Georgia" panose="02040502050405020303" pitchFamily="18" charset="0"/>
              </a:rPr>
              <a:t>Align brush strokes with gradient field and clip strokes where edges occur. Color strokes according to the pixel color in the source image at the center of the stroke.</a:t>
            </a:r>
            <a:endParaRPr lang="en-US" sz="4400" dirty="0">
              <a:latin typeface="Georgia" panose="02040502050405020303" pitchFamily="18" charset="0"/>
            </a:endParaRPr>
          </a:p>
        </p:txBody>
      </p:sp>
      <p:sp>
        <p:nvSpPr>
          <p:cNvPr id="42" name="TextBox 41"/>
          <p:cNvSpPr txBox="1"/>
          <p:nvPr/>
        </p:nvSpPr>
        <p:spPr>
          <a:xfrm>
            <a:off x="31020990" y="34000584"/>
            <a:ext cx="10777016" cy="1446550"/>
          </a:xfrm>
          <a:prstGeom prst="rect">
            <a:avLst/>
          </a:prstGeom>
          <a:noFill/>
        </p:spPr>
        <p:txBody>
          <a:bodyPr wrap="square" rtlCol="0">
            <a:spAutoFit/>
          </a:bodyPr>
          <a:lstStyle/>
          <a:p>
            <a:pPr algn="ctr"/>
            <a:r>
              <a:rPr lang="en-US" sz="4400" dirty="0" smtClean="0">
                <a:latin typeface="Georgia" panose="02040502050405020303" pitchFamily="18" charset="0"/>
              </a:rPr>
              <a:t>Final image where strokes are drawn as ellipses with varying lengths and radii. </a:t>
            </a:r>
            <a:endParaRPr lang="en-US" sz="4400" dirty="0">
              <a:latin typeface="Georgia" panose="02040502050405020303" pitchFamily="18" charset="0"/>
            </a:endParaRPr>
          </a:p>
        </p:txBody>
      </p:sp>
    </p:spTree>
    <p:extLst>
      <p:ext uri="{BB962C8B-B14F-4D97-AF65-F5344CB8AC3E}">
        <p14:creationId xmlns:p14="http://schemas.microsoft.com/office/powerpoint/2010/main" val="192530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828</TotalTime>
  <Words>362</Words>
  <Application>Microsoft Office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Georgia</vt:lpstr>
      <vt:lpstr>Office Theme</vt:lpstr>
      <vt:lpstr>PowerPoint Presentation</vt:lpstr>
    </vt:vector>
  </TitlesOfParts>
  <Company>Colby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Margaux</cp:lastModifiedBy>
  <cp:revision>30</cp:revision>
  <dcterms:created xsi:type="dcterms:W3CDTF">2014-04-08T13:46:32Z</dcterms:created>
  <dcterms:modified xsi:type="dcterms:W3CDTF">2015-04-29T03:46:06Z</dcterms:modified>
</cp:coreProperties>
</file>