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006D"/>
    <a:srgbClr val="490049"/>
    <a:srgbClr val="84BE35"/>
    <a:srgbClr val="659129"/>
    <a:srgbClr val="1E9006"/>
    <a:srgbClr val="AA0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1" d="100"/>
          <a:sy n="41" d="100"/>
        </p:scale>
        <p:origin x="3952" y="680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badavis:Desktop:Premed%20Academy%20Projec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explosion val="25"/>
          <c:dPt>
            <c:idx val="0"/>
            <c:bubble3D val="0"/>
            <c:explosion val="13"/>
          </c:dPt>
          <c:dPt>
            <c:idx val="1"/>
            <c:bubble3D val="0"/>
            <c:explosion val="8"/>
          </c:dPt>
          <c:dPt>
            <c:idx val="2"/>
            <c:bubble3D val="0"/>
            <c:explosion val="9"/>
          </c:dPt>
          <c:dPt>
            <c:idx val="3"/>
            <c:bubble3D val="0"/>
            <c:explosion val="8"/>
          </c:dPt>
          <c:dPt>
            <c:idx val="4"/>
            <c:bubble3D val="0"/>
            <c:explosion val="9"/>
          </c:dPt>
          <c:cat>
            <c:strRef>
              <c:f>Sheet1!$M$3:$M$7</c:f>
              <c:strCache>
                <c:ptCount val="5"/>
                <c:pt idx="0">
                  <c:v>Same Labral Tear Diagnosis</c:v>
                </c:pt>
                <c:pt idx="1">
                  <c:v>Missed Labral Tear Diagnosis</c:v>
                </c:pt>
                <c:pt idx="2">
                  <c:v>Different in Location of Labral Tear</c:v>
                </c:pt>
                <c:pt idx="3">
                  <c:v>Different in Size of Labral Tear</c:v>
                </c:pt>
                <c:pt idx="4">
                  <c:v>Partially Missed Labral Tear Diagnosis (location)</c:v>
                </c:pt>
              </c:strCache>
            </c:strRef>
          </c:cat>
          <c:val>
            <c:numRef>
              <c:f>Sheet1!$N$3:$N$7</c:f>
              <c:numCache>
                <c:formatCode>General</c:formatCode>
                <c:ptCount val="5"/>
                <c:pt idx="0">
                  <c:v>15.0</c:v>
                </c:pt>
                <c:pt idx="1">
                  <c:v>1.0</c:v>
                </c:pt>
                <c:pt idx="2">
                  <c:v>4.0</c:v>
                </c:pt>
                <c:pt idx="3">
                  <c:v>3.0</c:v>
                </c:pt>
                <c:pt idx="4">
                  <c:v>4.0</c:v>
                </c:pt>
              </c:numCache>
            </c:numRef>
          </c:val>
        </c:ser>
        <c:ser>
          <c:idx val="1"/>
          <c:order val="1"/>
          <c:explosion val="25"/>
          <c:cat>
            <c:strRef>
              <c:f>Sheet1!$M$3:$M$7</c:f>
              <c:strCache>
                <c:ptCount val="5"/>
                <c:pt idx="0">
                  <c:v>Same Labral Tear Diagnosis</c:v>
                </c:pt>
                <c:pt idx="1">
                  <c:v>Missed Labral Tear Diagnosis</c:v>
                </c:pt>
                <c:pt idx="2">
                  <c:v>Different in Location of Labral Tear</c:v>
                </c:pt>
                <c:pt idx="3">
                  <c:v>Different in Size of Labral Tear</c:v>
                </c:pt>
                <c:pt idx="4">
                  <c:v>Partially Missed Labral Tear Diagnosis (location)</c:v>
                </c:pt>
              </c:strCache>
            </c:strRef>
          </c:cat>
          <c:val>
            <c:numRef>
              <c:f>Sheet1!$O$3:$O$7</c:f>
              <c:numCache>
                <c:formatCode>General</c:formatCode>
                <c:ptCount val="5"/>
                <c:pt idx="0">
                  <c:v>28.0</c:v>
                </c:pt>
                <c:pt idx="1">
                  <c:v>28.0</c:v>
                </c:pt>
                <c:pt idx="2">
                  <c:v>28.0</c:v>
                </c:pt>
                <c:pt idx="3">
                  <c:v>28.0</c:v>
                </c:pt>
                <c:pt idx="4">
                  <c:v>28.0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53200651939603"/>
          <c:y val="0.137584141316151"/>
          <c:w val="0.346799348060396"/>
          <c:h val="0.611834938217987"/>
        </c:manualLayout>
      </c:layout>
      <c:overlay val="0"/>
      <c:txPr>
        <a:bodyPr/>
        <a:lstStyle/>
        <a:p>
          <a:pPr>
            <a:defRPr sz="30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AB19C4-82E8-FD41-A04A-E03572F11BED}" type="datetimeFigureOut">
              <a:rPr lang="en-US" smtClean="0"/>
              <a:t>4/21/15</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57560E-A797-144E-96F5-F70C612C4AC1}" type="slidenum">
              <a:rPr lang="en-US" smtClean="0"/>
              <a:t>‹#›</a:t>
            </a:fld>
            <a:endParaRPr lang="en-US"/>
          </a:p>
        </p:txBody>
      </p:sp>
    </p:spTree>
    <p:extLst>
      <p:ext uri="{BB962C8B-B14F-4D97-AF65-F5344CB8AC3E}">
        <p14:creationId xmlns:p14="http://schemas.microsoft.com/office/powerpoint/2010/main" val="1052758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57560E-A797-144E-96F5-F70C612C4AC1}" type="slidenum">
              <a:rPr lang="en-US" smtClean="0"/>
              <a:t>1</a:t>
            </a:fld>
            <a:endParaRPr lang="en-US"/>
          </a:p>
        </p:txBody>
      </p:sp>
    </p:spTree>
    <p:extLst>
      <p:ext uri="{BB962C8B-B14F-4D97-AF65-F5344CB8AC3E}">
        <p14:creationId xmlns:p14="http://schemas.microsoft.com/office/powerpoint/2010/main" val="1031359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4/21/15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1.jp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4401800" y="17830800"/>
            <a:ext cx="28498800" cy="10058400"/>
          </a:xfrm>
          <a:prstGeom prst="rect">
            <a:avLst/>
          </a:prstGeom>
          <a:ln w="254000">
            <a:solidFill>
              <a:srgbClr val="1F497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3" name="Rectangle 22"/>
          <p:cNvSpPr/>
          <p:nvPr/>
        </p:nvSpPr>
        <p:spPr>
          <a:xfrm>
            <a:off x="14401800" y="10972800"/>
            <a:ext cx="28498800" cy="6400800"/>
          </a:xfrm>
          <a:prstGeom prst="rect">
            <a:avLst/>
          </a:prstGeom>
          <a:ln w="254000">
            <a:solidFill>
              <a:schemeClr val="tx2"/>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3" name="Rectangle 12"/>
          <p:cNvSpPr/>
          <p:nvPr/>
        </p:nvSpPr>
        <p:spPr>
          <a:xfrm>
            <a:off x="762000" y="10972800"/>
            <a:ext cx="12801600" cy="26898600"/>
          </a:xfrm>
          <a:prstGeom prst="rect">
            <a:avLst/>
          </a:prstGeom>
          <a:ln w="254000">
            <a:solidFill>
              <a:schemeClr val="tx2"/>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ln w="76200" cmpd="sng">
                <a:noFill/>
              </a:ln>
            </a:endParaRPr>
          </a:p>
        </p:txBody>
      </p:sp>
      <p:graphicFrame>
        <p:nvGraphicFramePr>
          <p:cNvPr id="22" name="Chart 21"/>
          <p:cNvGraphicFramePr>
            <a:graphicFrameLocks/>
          </p:cNvGraphicFramePr>
          <p:nvPr>
            <p:extLst>
              <p:ext uri="{D42A27DB-BD31-4B8C-83A1-F6EECF244321}">
                <p14:modId xmlns:p14="http://schemas.microsoft.com/office/powerpoint/2010/main" val="3307280087"/>
              </p:ext>
            </p:extLst>
          </p:nvPr>
        </p:nvGraphicFramePr>
        <p:xfrm>
          <a:off x="29794200" y="17754600"/>
          <a:ext cx="12649200" cy="10591800"/>
        </p:xfrm>
        <a:graphic>
          <a:graphicData uri="http://schemas.openxmlformats.org/drawingml/2006/chart">
            <c:chart xmlns:c="http://schemas.openxmlformats.org/drawingml/2006/chart" xmlns:r="http://schemas.openxmlformats.org/officeDocument/2006/relationships" r:id="rId3"/>
          </a:graphicData>
        </a:graphic>
      </p:graphicFrame>
      <p:pic>
        <p:nvPicPr>
          <p:cNvPr id="26" name="Picture 25" descr="SLAP.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0" y="34671000"/>
            <a:ext cx="2895600" cy="2895600"/>
          </a:xfrm>
          <a:prstGeom prst="rect">
            <a:avLst/>
          </a:prstGeom>
        </p:spPr>
      </p:pic>
      <p:sp>
        <p:nvSpPr>
          <p:cNvPr id="8" name="TextBox 7"/>
          <p:cNvSpPr txBox="1"/>
          <p:nvPr/>
        </p:nvSpPr>
        <p:spPr>
          <a:xfrm>
            <a:off x="1143000" y="11277600"/>
            <a:ext cx="11963400" cy="9079410"/>
          </a:xfrm>
          <a:prstGeom prst="rect">
            <a:avLst/>
          </a:prstGeom>
          <a:noFill/>
          <a:ln w="127000">
            <a:solidFill>
              <a:srgbClr val="1E9006"/>
            </a:solidFill>
          </a:ln>
        </p:spPr>
        <p:txBody>
          <a:bodyPr wrap="square" lIns="457200" rIns="457200" rtlCol="0">
            <a:spAutoFit/>
          </a:bodyPr>
          <a:lstStyle/>
          <a:p>
            <a:pPr algn="ctr"/>
            <a:r>
              <a:rPr lang="en-US" sz="7200" dirty="0" smtClean="0">
                <a:latin typeface="Helvetica" pitchFamily="34" charset="0"/>
              </a:rPr>
              <a:t>Abstract</a:t>
            </a:r>
          </a:p>
          <a:p>
            <a:pPr algn="ctr"/>
            <a:endParaRPr lang="en-US" sz="2000" dirty="0" smtClean="0">
              <a:latin typeface="Helvetica"/>
              <a:cs typeface="Helvetica"/>
            </a:endParaRPr>
          </a:p>
          <a:p>
            <a:pPr algn="ctr"/>
            <a:r>
              <a:rPr lang="en-US" sz="3200" dirty="0">
                <a:latin typeface="Helvetica"/>
                <a:cs typeface="Helvetica"/>
              </a:rPr>
              <a:t>This experiment investigates the effectiveness of MR arthrography in 28 patients seen at Maine General Orthopedics over the last three years. All 28 patients had an arthroscopic surgery on the shoulder’s labrum by Dr. Anthony Mancini. I </a:t>
            </a:r>
            <a:r>
              <a:rPr lang="en-US" sz="3200" dirty="0" smtClean="0">
                <a:latin typeface="Helvetica"/>
                <a:cs typeface="Helvetica"/>
              </a:rPr>
              <a:t>hypothesized </a:t>
            </a:r>
            <a:r>
              <a:rPr lang="en-US" sz="3200" dirty="0">
                <a:latin typeface="Helvetica"/>
                <a:cs typeface="Helvetica"/>
              </a:rPr>
              <a:t>the MR arthrography </a:t>
            </a:r>
            <a:r>
              <a:rPr lang="en-US" sz="3200" dirty="0" smtClean="0">
                <a:latin typeface="Helvetica"/>
                <a:cs typeface="Helvetica"/>
              </a:rPr>
              <a:t>was </a:t>
            </a:r>
            <a:r>
              <a:rPr lang="en-US" sz="3200" dirty="0">
                <a:latin typeface="Helvetica"/>
                <a:cs typeface="Helvetica"/>
              </a:rPr>
              <a:t>accurate in diagnosing tears, but not accurate in describing the size and location of the tears. The results found portray the accuracy between MR arthrography findings and the post-operative reports. The study focuses not only on the ability of the MR arthrography to detect a </a:t>
            </a:r>
            <a:r>
              <a:rPr lang="en-US" sz="3200" dirty="0" err="1">
                <a:latin typeface="Helvetica"/>
                <a:cs typeface="Helvetica"/>
              </a:rPr>
              <a:t>labral</a:t>
            </a:r>
            <a:r>
              <a:rPr lang="en-US" sz="3200" dirty="0">
                <a:latin typeface="Helvetica"/>
                <a:cs typeface="Helvetica"/>
              </a:rPr>
              <a:t> tear, but also its effectiveness of finding the location (superior, posterior, inferior, or anterior) and size (Type I, II, III, IV). Using the details </a:t>
            </a:r>
            <a:r>
              <a:rPr lang="en-US" sz="3200" dirty="0" smtClean="0">
                <a:latin typeface="Helvetica"/>
                <a:cs typeface="Helvetica"/>
              </a:rPr>
              <a:t>in </a:t>
            </a:r>
            <a:r>
              <a:rPr lang="en-US" sz="3200" dirty="0">
                <a:latin typeface="Helvetica"/>
                <a:cs typeface="Helvetica"/>
              </a:rPr>
              <a:t>reports, the MR arthrography’s ability to describe and diagnose </a:t>
            </a:r>
            <a:r>
              <a:rPr lang="en-US" sz="3200" dirty="0" err="1">
                <a:latin typeface="Helvetica"/>
                <a:cs typeface="Helvetica"/>
              </a:rPr>
              <a:t>labral</a:t>
            </a:r>
            <a:r>
              <a:rPr lang="en-US" sz="3200" dirty="0">
                <a:latin typeface="Helvetica"/>
                <a:cs typeface="Helvetica"/>
              </a:rPr>
              <a:t> tears was found to be exact only 54% of the time, which supported my hypothesis.</a:t>
            </a:r>
            <a:endParaRPr lang="en-US" sz="3200" dirty="0">
              <a:latin typeface="Helvetica" pitchFamily="34" charset="0"/>
            </a:endParaRPr>
          </a:p>
        </p:txBody>
      </p:sp>
      <p:sp>
        <p:nvSpPr>
          <p:cNvPr id="9" name="TextBox 8"/>
          <p:cNvSpPr txBox="1"/>
          <p:nvPr/>
        </p:nvSpPr>
        <p:spPr>
          <a:xfrm>
            <a:off x="1143000" y="20345400"/>
            <a:ext cx="11963400" cy="14126947"/>
          </a:xfrm>
          <a:prstGeom prst="rect">
            <a:avLst/>
          </a:prstGeom>
          <a:noFill/>
          <a:ln w="127000">
            <a:solidFill>
              <a:srgbClr val="1E9006"/>
            </a:solidFill>
          </a:ln>
        </p:spPr>
        <p:txBody>
          <a:bodyPr wrap="square" lIns="457200" rIns="457200" rtlCol="0">
            <a:spAutoFit/>
          </a:bodyPr>
          <a:lstStyle/>
          <a:p>
            <a:pPr algn="ctr"/>
            <a:r>
              <a:rPr lang="en-US" sz="7200" dirty="0" smtClean="0">
                <a:latin typeface="Helvetica" pitchFamily="34" charset="0"/>
              </a:rPr>
              <a:t>Introduction</a:t>
            </a:r>
          </a:p>
          <a:p>
            <a:pPr algn="ctr"/>
            <a:endParaRPr lang="en-US" sz="2000" dirty="0" smtClean="0">
              <a:latin typeface="Helvetica" pitchFamily="34" charset="0"/>
            </a:endParaRPr>
          </a:p>
          <a:p>
            <a:r>
              <a:rPr lang="en-US" sz="3200" dirty="0">
                <a:latin typeface="Helvetica"/>
                <a:cs typeface="Helvetica"/>
              </a:rPr>
              <a:t>A special type of MRI procedure, known as MR </a:t>
            </a:r>
            <a:r>
              <a:rPr lang="en-US" sz="3200" dirty="0" smtClean="0">
                <a:latin typeface="Helvetica"/>
                <a:cs typeface="Helvetica"/>
              </a:rPr>
              <a:t>arthrography</a:t>
            </a:r>
            <a:r>
              <a:rPr lang="en-US" sz="3200" dirty="0">
                <a:latin typeface="Helvetica"/>
                <a:cs typeface="Helvetica"/>
              </a:rPr>
              <a:t>, is used to verify a </a:t>
            </a:r>
            <a:r>
              <a:rPr lang="en-US" sz="3200" dirty="0" err="1">
                <a:latin typeface="Helvetica"/>
                <a:cs typeface="Helvetica"/>
              </a:rPr>
              <a:t>labral</a:t>
            </a:r>
            <a:r>
              <a:rPr lang="en-US" sz="3200" dirty="0">
                <a:latin typeface="Helvetica"/>
                <a:cs typeface="Helvetica"/>
              </a:rPr>
              <a:t> lesion in both the shoulder and hip joints. MR Arthrography, also known as MRI with contrast, has been found to be the most effective way to diagnose a </a:t>
            </a:r>
            <a:r>
              <a:rPr lang="en-US" sz="3200" dirty="0" err="1">
                <a:latin typeface="Helvetica"/>
                <a:cs typeface="Helvetica"/>
              </a:rPr>
              <a:t>labral</a:t>
            </a:r>
            <a:r>
              <a:rPr lang="en-US" sz="3200" dirty="0">
                <a:latin typeface="Helvetica"/>
                <a:cs typeface="Helvetica"/>
              </a:rPr>
              <a:t> tear before surgery. </a:t>
            </a:r>
          </a:p>
          <a:p>
            <a:endParaRPr lang="en-US" sz="2000" dirty="0">
              <a:latin typeface="Helvetica"/>
              <a:cs typeface="Helvetica"/>
            </a:endParaRPr>
          </a:p>
          <a:p>
            <a:r>
              <a:rPr lang="en-US" sz="3200" dirty="0">
                <a:latin typeface="Helvetica"/>
                <a:cs typeface="Helvetica"/>
              </a:rPr>
              <a:t>MR arthrography, MR imaging, CT arthrography are all tools used in medicine to diagnose </a:t>
            </a:r>
            <a:r>
              <a:rPr lang="en-US" sz="3200" dirty="0" err="1">
                <a:latin typeface="Helvetica"/>
                <a:cs typeface="Helvetica"/>
              </a:rPr>
              <a:t>labral</a:t>
            </a:r>
            <a:r>
              <a:rPr lang="en-US" sz="3200" dirty="0">
                <a:latin typeface="Helvetica"/>
                <a:cs typeface="Helvetica"/>
              </a:rPr>
              <a:t> injuries without surgery. Of the three, MR arthrography has been found to be the </a:t>
            </a:r>
            <a:r>
              <a:rPr lang="en-US" sz="3200" dirty="0" smtClean="0">
                <a:latin typeface="Helvetica"/>
                <a:cs typeface="Helvetica"/>
              </a:rPr>
              <a:t>best at </a:t>
            </a:r>
            <a:r>
              <a:rPr lang="en-US" sz="3200" dirty="0">
                <a:latin typeface="Helvetica"/>
                <a:cs typeface="Helvetica"/>
              </a:rPr>
              <a:t>detecting a </a:t>
            </a:r>
            <a:r>
              <a:rPr lang="en-US" sz="3200" dirty="0" err="1">
                <a:latin typeface="Helvetica"/>
                <a:cs typeface="Helvetica"/>
              </a:rPr>
              <a:t>labral</a:t>
            </a:r>
            <a:r>
              <a:rPr lang="en-US" sz="3200" dirty="0">
                <a:latin typeface="Helvetica"/>
                <a:cs typeface="Helvetica"/>
              </a:rPr>
              <a:t> </a:t>
            </a:r>
            <a:r>
              <a:rPr lang="en-US" sz="3200" dirty="0" smtClean="0">
                <a:latin typeface="Helvetica"/>
                <a:cs typeface="Helvetica"/>
              </a:rPr>
              <a:t>tear (Figure 1) </a:t>
            </a:r>
            <a:r>
              <a:rPr lang="en-US" sz="3200" dirty="0">
                <a:latin typeface="Helvetica"/>
                <a:cs typeface="Helvetica"/>
              </a:rPr>
              <a:t>and to give the clearest image of the inferior part of the labrum (</a:t>
            </a:r>
            <a:r>
              <a:rPr lang="en-US" sz="3200" dirty="0" err="1">
                <a:latin typeface="Helvetica"/>
                <a:cs typeface="Helvetica"/>
              </a:rPr>
              <a:t>Glenoid</a:t>
            </a:r>
            <a:r>
              <a:rPr lang="en-US" sz="3200" dirty="0">
                <a:latin typeface="Helvetica"/>
                <a:cs typeface="Helvetica"/>
              </a:rPr>
              <a:t> </a:t>
            </a:r>
            <a:r>
              <a:rPr lang="en-US" sz="3200" dirty="0" err="1">
                <a:latin typeface="Helvetica"/>
                <a:cs typeface="Helvetica"/>
              </a:rPr>
              <a:t>Labral</a:t>
            </a:r>
            <a:r>
              <a:rPr lang="en-US" sz="3200" dirty="0">
                <a:latin typeface="Helvetica"/>
                <a:cs typeface="Helvetica"/>
              </a:rPr>
              <a:t> Tears: </a:t>
            </a:r>
            <a:r>
              <a:rPr lang="en-US" sz="3200" dirty="0" smtClean="0">
                <a:latin typeface="Helvetica"/>
                <a:cs typeface="Helvetica"/>
              </a:rPr>
              <a:t>Prospective Evaluation </a:t>
            </a:r>
            <a:r>
              <a:rPr lang="en-US" sz="3200" dirty="0">
                <a:latin typeface="Helvetica"/>
                <a:cs typeface="Helvetica"/>
              </a:rPr>
              <a:t>with MR Imaging, </a:t>
            </a:r>
            <a:r>
              <a:rPr lang="en-US" sz="3200" dirty="0" smtClean="0">
                <a:latin typeface="Helvetica"/>
                <a:cs typeface="Helvetica"/>
              </a:rPr>
              <a:t>MR arthrography</a:t>
            </a:r>
            <a:r>
              <a:rPr lang="en-US" sz="3200" dirty="0">
                <a:latin typeface="Helvetica"/>
                <a:cs typeface="Helvetica"/>
              </a:rPr>
              <a:t>, and CT </a:t>
            </a:r>
            <a:r>
              <a:rPr lang="en-US" sz="3200" dirty="0" smtClean="0">
                <a:latin typeface="Helvetica"/>
                <a:cs typeface="Helvetica"/>
              </a:rPr>
              <a:t>Arthrography, </a:t>
            </a:r>
            <a:r>
              <a:rPr lang="en-US" sz="3200" dirty="0" err="1" smtClean="0">
                <a:latin typeface="Helvetica"/>
                <a:cs typeface="Helvetica"/>
              </a:rPr>
              <a:t>Chandnani</a:t>
            </a:r>
            <a:r>
              <a:rPr lang="en-US" sz="3200" dirty="0" smtClean="0">
                <a:latin typeface="Helvetica"/>
                <a:cs typeface="Helvetica"/>
              </a:rPr>
              <a:t>, </a:t>
            </a:r>
            <a:r>
              <a:rPr lang="en-US" sz="3200" i="1" dirty="0">
                <a:latin typeface="Helvetica"/>
                <a:cs typeface="Helvetica"/>
              </a:rPr>
              <a:t>et al</a:t>
            </a:r>
            <a:r>
              <a:rPr lang="en-US" sz="3200" dirty="0">
                <a:latin typeface="Helvetica"/>
                <a:cs typeface="Helvetica"/>
              </a:rPr>
              <a:t>.). MR arthrography has also been reported to enhance accuracy MRI report of both the </a:t>
            </a:r>
            <a:r>
              <a:rPr lang="en-US" sz="3200" dirty="0" err="1">
                <a:latin typeface="Helvetica"/>
                <a:cs typeface="Helvetica"/>
              </a:rPr>
              <a:t>glenoid</a:t>
            </a:r>
            <a:r>
              <a:rPr lang="en-US" sz="3200" dirty="0">
                <a:latin typeface="Helvetica"/>
                <a:cs typeface="Helvetica"/>
              </a:rPr>
              <a:t> labrum and the rotator cuff tendon (MR Arthrography of the </a:t>
            </a:r>
            <a:r>
              <a:rPr lang="en-US" sz="3200" dirty="0" smtClean="0">
                <a:latin typeface="Helvetica"/>
                <a:cs typeface="Helvetica"/>
              </a:rPr>
              <a:t>Shoulder: Comparison </a:t>
            </a:r>
            <a:r>
              <a:rPr lang="en-US" sz="3200" dirty="0">
                <a:latin typeface="Helvetica"/>
                <a:cs typeface="Helvetica"/>
              </a:rPr>
              <a:t>with Conventional MR </a:t>
            </a:r>
            <a:r>
              <a:rPr lang="en-US" sz="3200" dirty="0" smtClean="0">
                <a:latin typeface="Helvetica"/>
                <a:cs typeface="Helvetica"/>
              </a:rPr>
              <a:t>Imaging, Flannigan, </a:t>
            </a:r>
            <a:r>
              <a:rPr lang="en-US" sz="3200" i="1" dirty="0">
                <a:latin typeface="Helvetica"/>
                <a:cs typeface="Helvetica"/>
              </a:rPr>
              <a:t>et al</a:t>
            </a:r>
            <a:r>
              <a:rPr lang="en-US" sz="3200" dirty="0">
                <a:latin typeface="Helvetica"/>
                <a:cs typeface="Helvetica"/>
              </a:rPr>
              <a:t>.). </a:t>
            </a:r>
          </a:p>
          <a:p>
            <a:endParaRPr lang="en-US" sz="2000" dirty="0">
              <a:latin typeface="Helvetica"/>
              <a:cs typeface="Helvetica"/>
            </a:endParaRPr>
          </a:p>
          <a:p>
            <a:r>
              <a:rPr lang="en-US" sz="3200" dirty="0" smtClean="0">
                <a:latin typeface="Helvetica"/>
                <a:cs typeface="Helvetica"/>
              </a:rPr>
              <a:t>I hypothesized that MR arthrography was often inaccurate in identifying exact location and size of tears. To test the hypothesis, </a:t>
            </a:r>
            <a:r>
              <a:rPr lang="en-US" sz="3200" dirty="0">
                <a:latin typeface="Helvetica"/>
                <a:cs typeface="Helvetica"/>
              </a:rPr>
              <a:t>t</a:t>
            </a:r>
            <a:r>
              <a:rPr lang="en-US" sz="3200" dirty="0" smtClean="0">
                <a:latin typeface="Helvetica"/>
                <a:cs typeface="Helvetica"/>
              </a:rPr>
              <a:t>his </a:t>
            </a:r>
            <a:r>
              <a:rPr lang="en-US" sz="3200" dirty="0">
                <a:latin typeface="Helvetica"/>
                <a:cs typeface="Helvetica"/>
              </a:rPr>
              <a:t>study compares the MRI with contrast reports to the operative findings of </a:t>
            </a:r>
            <a:r>
              <a:rPr lang="en-US" sz="3200" dirty="0" smtClean="0">
                <a:latin typeface="Helvetica"/>
                <a:cs typeface="Helvetica"/>
              </a:rPr>
              <a:t>28 </a:t>
            </a:r>
            <a:r>
              <a:rPr lang="en-US" sz="3200" dirty="0">
                <a:latin typeface="Helvetica"/>
                <a:cs typeface="Helvetica"/>
              </a:rPr>
              <a:t>patients with </a:t>
            </a:r>
            <a:r>
              <a:rPr lang="en-US" sz="3200" dirty="0" err="1">
                <a:latin typeface="Helvetica"/>
                <a:cs typeface="Helvetica"/>
              </a:rPr>
              <a:t>labral</a:t>
            </a:r>
            <a:r>
              <a:rPr lang="en-US" sz="3200" dirty="0">
                <a:latin typeface="Helvetica"/>
                <a:cs typeface="Helvetica"/>
              </a:rPr>
              <a:t> tears of the shoulder that were seen by Dr. Anthony Mancini since January 2012. The consistency between the findings will reveal the accuracy of the MRI procedure at Maine General Orthopedics over the last 3 years. </a:t>
            </a:r>
            <a:endParaRPr lang="en-US" sz="3200" dirty="0" smtClean="0">
              <a:latin typeface="Helvetica"/>
              <a:cs typeface="Helvetica"/>
            </a:endParaRPr>
          </a:p>
        </p:txBody>
      </p:sp>
      <p:sp>
        <p:nvSpPr>
          <p:cNvPr id="10" name="TextBox 9"/>
          <p:cNvSpPr txBox="1"/>
          <p:nvPr/>
        </p:nvSpPr>
        <p:spPr>
          <a:xfrm>
            <a:off x="14859000" y="11430000"/>
            <a:ext cx="27584400" cy="5432256"/>
          </a:xfrm>
          <a:prstGeom prst="rect">
            <a:avLst/>
          </a:prstGeom>
          <a:noFill/>
          <a:ln w="127000">
            <a:solidFill>
              <a:srgbClr val="660066"/>
            </a:solidFill>
          </a:ln>
        </p:spPr>
        <p:txBody>
          <a:bodyPr wrap="square" lIns="457200" rIns="457200" bIns="91440" rtlCol="0">
            <a:spAutoFit/>
          </a:bodyPr>
          <a:lstStyle/>
          <a:p>
            <a:pPr algn="ctr"/>
            <a:r>
              <a:rPr lang="en-US" sz="7200" dirty="0" smtClean="0">
                <a:latin typeface="Helvetica" pitchFamily="34" charset="0"/>
              </a:rPr>
              <a:t>Methods</a:t>
            </a:r>
          </a:p>
          <a:p>
            <a:pPr algn="ctr"/>
            <a:endParaRPr lang="en-US" sz="3200" dirty="0" smtClean="0">
              <a:latin typeface="Helvetica" pitchFamily="34" charset="0"/>
            </a:endParaRPr>
          </a:p>
          <a:p>
            <a:r>
              <a:rPr lang="en-US" sz="3200" dirty="0" smtClean="0">
                <a:latin typeface="Helvetica"/>
                <a:cs typeface="Helvetica"/>
              </a:rPr>
              <a:t>MR </a:t>
            </a:r>
            <a:r>
              <a:rPr lang="en-US" sz="3200" dirty="0">
                <a:latin typeface="Helvetica"/>
                <a:cs typeface="Helvetica"/>
              </a:rPr>
              <a:t>arthrography and operative reports of patients who had an arthroscopic surgery for </a:t>
            </a:r>
            <a:r>
              <a:rPr lang="en-US" sz="3200" dirty="0" err="1">
                <a:latin typeface="Helvetica"/>
                <a:cs typeface="Helvetica"/>
              </a:rPr>
              <a:t>labral</a:t>
            </a:r>
            <a:r>
              <a:rPr lang="en-US" sz="3200" dirty="0">
                <a:latin typeface="Helvetica"/>
                <a:cs typeface="Helvetica"/>
              </a:rPr>
              <a:t> lesions by Dr. Anthony Mancini at Maine General Orthopedics in the last 3 years were compared.</a:t>
            </a:r>
          </a:p>
          <a:p>
            <a:endParaRPr lang="en-US" sz="2000" dirty="0">
              <a:latin typeface="Helvetica"/>
              <a:cs typeface="Helvetica"/>
            </a:endParaRPr>
          </a:p>
          <a:p>
            <a:r>
              <a:rPr lang="en-US" sz="3200" dirty="0">
                <a:latin typeface="Helvetica"/>
                <a:cs typeface="Helvetica"/>
              </a:rPr>
              <a:t>Dr. Mancini completed a total of 35 surgeries since January 1, 2012, but only 28 patients had MR </a:t>
            </a:r>
            <a:r>
              <a:rPr lang="en-US" sz="3200" dirty="0" err="1">
                <a:latin typeface="Helvetica"/>
                <a:cs typeface="Helvetica"/>
              </a:rPr>
              <a:t>Arthrograms</a:t>
            </a:r>
            <a:r>
              <a:rPr lang="en-US" sz="3200" dirty="0">
                <a:latin typeface="Helvetica"/>
                <a:cs typeface="Helvetica"/>
              </a:rPr>
              <a:t> before the surgery and could be considered in the results. The patients ranged from 16 to 70 years old (mean, 37 years old)</a:t>
            </a:r>
            <a:r>
              <a:rPr lang="en-US" sz="3200" dirty="0" smtClean="0">
                <a:latin typeface="Helvetica"/>
                <a:cs typeface="Helvetica"/>
              </a:rPr>
              <a:t>.</a:t>
            </a:r>
          </a:p>
          <a:p>
            <a:endParaRPr lang="en-US" sz="2000" dirty="0">
              <a:latin typeface="Helvetica"/>
              <a:cs typeface="Helvetica"/>
            </a:endParaRPr>
          </a:p>
          <a:p>
            <a:r>
              <a:rPr lang="en-US" sz="3200" dirty="0" smtClean="0">
                <a:latin typeface="Helvetica"/>
                <a:cs typeface="Helvetica"/>
              </a:rPr>
              <a:t>The </a:t>
            </a:r>
            <a:r>
              <a:rPr lang="en-US" sz="3200" dirty="0">
                <a:latin typeface="Helvetica"/>
                <a:cs typeface="Helvetica"/>
              </a:rPr>
              <a:t>summaries of findings from the two reports were recorded and the difference between the two was noted. Differences noted were in size, location, and misdiagnosis of the tear. </a:t>
            </a:r>
            <a:endParaRPr lang="en-US" sz="3200" dirty="0" smtClean="0">
              <a:latin typeface="Helvetica"/>
              <a:cs typeface="Helvetica"/>
            </a:endParaRPr>
          </a:p>
          <a:p>
            <a:endParaRPr lang="en-US" sz="800" dirty="0">
              <a:latin typeface="Helvetica"/>
              <a:cs typeface="Helvetica"/>
            </a:endParaRPr>
          </a:p>
        </p:txBody>
      </p:sp>
      <p:sp>
        <p:nvSpPr>
          <p:cNvPr id="16" name="TextBox 15"/>
          <p:cNvSpPr txBox="1"/>
          <p:nvPr/>
        </p:nvSpPr>
        <p:spPr>
          <a:xfrm>
            <a:off x="14798354" y="19657957"/>
            <a:ext cx="184666" cy="1523494"/>
          </a:xfrm>
          <a:prstGeom prst="rect">
            <a:avLst/>
          </a:prstGeom>
          <a:noFill/>
        </p:spPr>
        <p:txBody>
          <a:bodyPr wrap="none" rtlCol="0">
            <a:spAutoFit/>
          </a:bodyPr>
          <a:lstStyle/>
          <a:p>
            <a:endParaRPr lang="en-US" dirty="0"/>
          </a:p>
        </p:txBody>
      </p:sp>
      <p:sp>
        <p:nvSpPr>
          <p:cNvPr id="18" name="TextBox 17"/>
          <p:cNvSpPr txBox="1"/>
          <p:nvPr/>
        </p:nvSpPr>
        <p:spPr>
          <a:xfrm>
            <a:off x="14782800" y="18288000"/>
            <a:ext cx="14782800" cy="9079410"/>
          </a:xfrm>
          <a:prstGeom prst="rect">
            <a:avLst/>
          </a:prstGeom>
          <a:noFill/>
          <a:ln w="127000">
            <a:solidFill>
              <a:srgbClr val="AA0407"/>
            </a:solidFill>
          </a:ln>
        </p:spPr>
        <p:txBody>
          <a:bodyPr wrap="square" lIns="457200" rIns="457200" rtlCol="0">
            <a:spAutoFit/>
          </a:bodyPr>
          <a:lstStyle/>
          <a:p>
            <a:pPr algn="ctr"/>
            <a:r>
              <a:rPr lang="en-US" sz="7200" dirty="0" smtClean="0">
                <a:latin typeface="Helvetica" pitchFamily="34" charset="0"/>
              </a:rPr>
              <a:t>Results</a:t>
            </a:r>
          </a:p>
          <a:p>
            <a:pPr algn="ctr"/>
            <a:endParaRPr lang="en-US" sz="3200" dirty="0" smtClean="0">
              <a:latin typeface="Helvetica" pitchFamily="34" charset="0"/>
            </a:endParaRPr>
          </a:p>
          <a:p>
            <a:r>
              <a:rPr lang="en-US" sz="3200" dirty="0" smtClean="0">
                <a:latin typeface="Helvetica"/>
                <a:cs typeface="Helvetica"/>
              </a:rPr>
              <a:t>28 </a:t>
            </a:r>
            <a:r>
              <a:rPr lang="en-US" sz="3200" dirty="0">
                <a:latin typeface="Helvetica"/>
                <a:cs typeface="Helvetica"/>
              </a:rPr>
              <a:t>of the 35 patients that received arthroscopic surgeries by Dr. Mancini </a:t>
            </a:r>
            <a:r>
              <a:rPr lang="en-US" sz="3200" dirty="0" smtClean="0">
                <a:latin typeface="Helvetica"/>
                <a:cs typeface="Helvetica"/>
              </a:rPr>
              <a:t>for </a:t>
            </a:r>
            <a:r>
              <a:rPr lang="en-US" sz="3200" dirty="0" err="1" smtClean="0">
                <a:latin typeface="Helvetica"/>
                <a:cs typeface="Helvetica"/>
              </a:rPr>
              <a:t>labral</a:t>
            </a:r>
            <a:r>
              <a:rPr lang="en-US" sz="3200" dirty="0" smtClean="0">
                <a:latin typeface="Helvetica"/>
                <a:cs typeface="Helvetica"/>
              </a:rPr>
              <a:t> </a:t>
            </a:r>
            <a:r>
              <a:rPr lang="en-US" sz="3200" dirty="0">
                <a:latin typeface="Helvetica"/>
                <a:cs typeface="Helvetica"/>
              </a:rPr>
              <a:t>tears had MR Arthrography done prior to the surgery. From the MRI </a:t>
            </a:r>
            <a:r>
              <a:rPr lang="en-US" sz="3200" dirty="0" smtClean="0">
                <a:latin typeface="Helvetica"/>
                <a:cs typeface="Helvetica"/>
              </a:rPr>
              <a:t>with contrast</a:t>
            </a:r>
            <a:r>
              <a:rPr lang="en-US" sz="3200" dirty="0">
                <a:latin typeface="Helvetica"/>
                <a:cs typeface="Helvetica"/>
              </a:rPr>
              <a:t>, 27 patients of 28 (96%) were diagnosed with a </a:t>
            </a:r>
            <a:r>
              <a:rPr lang="en-US" sz="3200" dirty="0" err="1">
                <a:latin typeface="Helvetica"/>
                <a:cs typeface="Helvetica"/>
              </a:rPr>
              <a:t>labral</a:t>
            </a:r>
            <a:r>
              <a:rPr lang="en-US" sz="3200" dirty="0">
                <a:latin typeface="Helvetica"/>
                <a:cs typeface="Helvetica"/>
              </a:rPr>
              <a:t> tear. Comparing </a:t>
            </a:r>
            <a:r>
              <a:rPr lang="en-US" sz="3200" dirty="0" smtClean="0">
                <a:latin typeface="Helvetica"/>
                <a:cs typeface="Helvetica"/>
              </a:rPr>
              <a:t>the post-operative </a:t>
            </a:r>
            <a:r>
              <a:rPr lang="en-US" sz="3200" dirty="0">
                <a:latin typeface="Helvetica"/>
                <a:cs typeface="Helvetica"/>
              </a:rPr>
              <a:t>reports to the MR Arthrography reports, 15 (54%) of 28 had the same diagnosis and 13 (46%) of 28 differed. The MRI with contrast reports differed completely in location of the tear (4 of 28, 14%), partially in locations (4 of 28, 14%), and tear size (3 of 28, 11%). One did not show any tear at all (1 of 28, 4%). </a:t>
            </a:r>
            <a:endParaRPr lang="en-US" sz="3200" dirty="0" smtClean="0">
              <a:latin typeface="Helvetica"/>
              <a:cs typeface="Helvetica"/>
            </a:endParaRPr>
          </a:p>
          <a:p>
            <a:endParaRPr lang="en-US" sz="3200" dirty="0">
              <a:latin typeface="Helvetica"/>
              <a:cs typeface="Helvetica"/>
            </a:endParaRPr>
          </a:p>
          <a:p>
            <a:r>
              <a:rPr lang="en-US" sz="3200" dirty="0">
                <a:latin typeface="Helvetica"/>
                <a:cs typeface="Helvetica"/>
              </a:rPr>
              <a:t>Interesting findings that were not the focus of the study included that 4 (14%) of the 28 patients MR </a:t>
            </a:r>
            <a:r>
              <a:rPr lang="en-US" sz="3200" dirty="0" err="1">
                <a:latin typeface="Helvetica"/>
                <a:cs typeface="Helvetica"/>
              </a:rPr>
              <a:t>Arthrograms</a:t>
            </a:r>
            <a:r>
              <a:rPr lang="en-US" sz="3200" dirty="0">
                <a:latin typeface="Helvetica"/>
                <a:cs typeface="Helvetica"/>
              </a:rPr>
              <a:t> missed rotator cuff tears, 2 (100%) of 2 Type I </a:t>
            </a:r>
            <a:r>
              <a:rPr lang="en-US" sz="3200" dirty="0" smtClean="0">
                <a:latin typeface="Helvetica"/>
                <a:cs typeface="Helvetica"/>
              </a:rPr>
              <a:t>SLAP, Superior Labrum Anterior to Posterior, </a:t>
            </a:r>
            <a:r>
              <a:rPr lang="en-US" sz="3200" dirty="0">
                <a:latin typeface="Helvetica"/>
                <a:cs typeface="Helvetica"/>
              </a:rPr>
              <a:t>tears were not found in MRI reports, and one patient with a MRI without contrast reported a rotator cuff tear, but the operative report found a Type II SLAP tear and no tear in the rotator cuff. </a:t>
            </a:r>
            <a:endParaRPr lang="en-US" sz="3200" dirty="0">
              <a:latin typeface="Helvetica" pitchFamily="34" charset="0"/>
            </a:endParaRPr>
          </a:p>
        </p:txBody>
      </p:sp>
      <p:sp>
        <p:nvSpPr>
          <p:cNvPr id="2" name="Rectangle 1"/>
          <p:cNvSpPr/>
          <p:nvPr/>
        </p:nvSpPr>
        <p:spPr>
          <a:xfrm>
            <a:off x="14325600" y="533400"/>
            <a:ext cx="28651200" cy="96774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 name="TextBox 4"/>
          <p:cNvSpPr txBox="1"/>
          <p:nvPr/>
        </p:nvSpPr>
        <p:spPr>
          <a:xfrm>
            <a:off x="14859000" y="1295400"/>
            <a:ext cx="27660600" cy="3046988"/>
          </a:xfrm>
          <a:prstGeom prst="rect">
            <a:avLst/>
          </a:prstGeom>
          <a:noFill/>
        </p:spPr>
        <p:txBody>
          <a:bodyPr wrap="square" rtlCol="0">
            <a:spAutoFit/>
          </a:bodyPr>
          <a:lstStyle/>
          <a:p>
            <a:pPr algn="ctr"/>
            <a:r>
              <a:rPr lang="en-US" sz="9600" b="1" dirty="0">
                <a:solidFill>
                  <a:srgbClr val="6D006D"/>
                </a:solidFill>
                <a:latin typeface="Goudy Old Style"/>
                <a:ea typeface="Times New Roman"/>
                <a:cs typeface="Times New Roman"/>
              </a:rPr>
              <a:t>A Comparison between MRI Findings and Post Operative Reports of </a:t>
            </a:r>
            <a:r>
              <a:rPr lang="en-US" sz="9600" b="1" dirty="0" err="1">
                <a:solidFill>
                  <a:srgbClr val="6D006D"/>
                </a:solidFill>
                <a:latin typeface="Goudy Old Style"/>
                <a:ea typeface="Times New Roman"/>
                <a:cs typeface="Times New Roman"/>
              </a:rPr>
              <a:t>Labral</a:t>
            </a:r>
            <a:r>
              <a:rPr lang="en-US" sz="9600" b="1" dirty="0">
                <a:solidFill>
                  <a:srgbClr val="6D006D"/>
                </a:solidFill>
                <a:latin typeface="Goudy Old Style"/>
                <a:ea typeface="Times New Roman"/>
                <a:cs typeface="Times New Roman"/>
              </a:rPr>
              <a:t> Tears in the Shoulder</a:t>
            </a:r>
            <a:r>
              <a:rPr lang="en-US" sz="9600" b="1" dirty="0">
                <a:solidFill>
                  <a:srgbClr val="6D006D"/>
                </a:solidFill>
              </a:rPr>
              <a:t> </a:t>
            </a:r>
            <a:endParaRPr lang="en-US" sz="9600" b="1" dirty="0">
              <a:solidFill>
                <a:srgbClr val="6D006D"/>
              </a:solidFill>
              <a:latin typeface="Helvetica" pitchFamily="34" charset="0"/>
            </a:endParaRPr>
          </a:p>
        </p:txBody>
      </p:sp>
      <p:sp>
        <p:nvSpPr>
          <p:cNvPr id="6" name="TextBox 5"/>
          <p:cNvSpPr txBox="1"/>
          <p:nvPr/>
        </p:nvSpPr>
        <p:spPr>
          <a:xfrm>
            <a:off x="15163800" y="5181600"/>
            <a:ext cx="27127200" cy="2308324"/>
          </a:xfrm>
          <a:prstGeom prst="rect">
            <a:avLst/>
          </a:prstGeom>
          <a:noFill/>
        </p:spPr>
        <p:txBody>
          <a:bodyPr wrap="square" rtlCol="0">
            <a:spAutoFit/>
          </a:bodyPr>
          <a:lstStyle/>
          <a:p>
            <a:pPr algn="ctr"/>
            <a:r>
              <a:rPr lang="en-US" sz="7200" dirty="0" smtClean="0">
                <a:solidFill>
                  <a:srgbClr val="FFFFFF"/>
                </a:solidFill>
                <a:latin typeface="Helvetica" pitchFamily="34" charset="0"/>
              </a:rPr>
              <a:t>Breanna Davis ‘16, Dr. Chris </a:t>
            </a:r>
            <a:r>
              <a:rPr lang="en-US" sz="7200" dirty="0" err="1" smtClean="0">
                <a:solidFill>
                  <a:srgbClr val="FFFFFF"/>
                </a:solidFill>
                <a:latin typeface="Helvetica" pitchFamily="34" charset="0"/>
              </a:rPr>
              <a:t>Lutrzykowski</a:t>
            </a:r>
            <a:r>
              <a:rPr lang="en-US" sz="7200" dirty="0" smtClean="0">
                <a:solidFill>
                  <a:srgbClr val="FFFFFF"/>
                </a:solidFill>
                <a:latin typeface="Helvetica" pitchFamily="34" charset="0"/>
              </a:rPr>
              <a:t> MD, Dr. James Dunlap MD, Dr. Anthony Mancini MD</a:t>
            </a:r>
            <a:endParaRPr lang="en-US" sz="7200" dirty="0">
              <a:solidFill>
                <a:srgbClr val="FFFFFF"/>
              </a:solidFill>
              <a:latin typeface="Helvetica" pitchFamily="34" charset="0"/>
            </a:endParaRPr>
          </a:p>
        </p:txBody>
      </p:sp>
      <p:sp>
        <p:nvSpPr>
          <p:cNvPr id="7" name="TextBox 6"/>
          <p:cNvSpPr txBox="1"/>
          <p:nvPr/>
        </p:nvSpPr>
        <p:spPr>
          <a:xfrm>
            <a:off x="15087600" y="7924800"/>
            <a:ext cx="27127200" cy="1200329"/>
          </a:xfrm>
          <a:prstGeom prst="rect">
            <a:avLst/>
          </a:prstGeom>
          <a:noFill/>
        </p:spPr>
        <p:txBody>
          <a:bodyPr wrap="square" rtlCol="0">
            <a:spAutoFit/>
          </a:bodyPr>
          <a:lstStyle/>
          <a:p>
            <a:pPr algn="ctr"/>
            <a:r>
              <a:rPr lang="en-US" sz="7200" dirty="0" smtClean="0">
                <a:solidFill>
                  <a:srgbClr val="84BE35"/>
                </a:solidFill>
                <a:latin typeface="Helvetica" pitchFamily="34" charset="0"/>
              </a:rPr>
              <a:t>Premed Academy, Colby College, Waterville, ME</a:t>
            </a:r>
            <a:endParaRPr lang="en-US" sz="7200" dirty="0">
              <a:solidFill>
                <a:srgbClr val="84BE35"/>
              </a:solidFill>
              <a:latin typeface="Helvetica"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05200" y="1295400"/>
            <a:ext cx="6477000" cy="3285999"/>
          </a:xfrm>
          <a:prstGeom prst="rect">
            <a:avLst/>
          </a:prstGeom>
        </p:spPr>
      </p:pic>
      <p:pic>
        <p:nvPicPr>
          <p:cNvPr id="3" name="Picture 2" descr="1024px-Colby_College_Seal.svg.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4953000" y="4114800"/>
            <a:ext cx="3581400" cy="3581400"/>
          </a:xfrm>
          <a:prstGeom prst="rect">
            <a:avLst/>
          </a:prstGeom>
        </p:spPr>
      </p:pic>
      <p:pic>
        <p:nvPicPr>
          <p:cNvPr id="12" name="Picture 11" descr="logo_maingeneralhealth.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5931" y="6477000"/>
            <a:ext cx="11894269" cy="3733800"/>
          </a:xfrm>
          <a:prstGeom prst="rect">
            <a:avLst/>
          </a:prstGeom>
        </p:spPr>
      </p:pic>
      <p:sp>
        <p:nvSpPr>
          <p:cNvPr id="24" name="Rectangle 23"/>
          <p:cNvSpPr/>
          <p:nvPr/>
        </p:nvSpPr>
        <p:spPr>
          <a:xfrm>
            <a:off x="14401800" y="28346400"/>
            <a:ext cx="28575000" cy="9525000"/>
          </a:xfrm>
          <a:prstGeom prst="rect">
            <a:avLst/>
          </a:prstGeom>
          <a:ln w="254000">
            <a:solidFill>
              <a:srgbClr val="1F497D"/>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7" name="TextBox 26"/>
          <p:cNvSpPr txBox="1"/>
          <p:nvPr/>
        </p:nvSpPr>
        <p:spPr>
          <a:xfrm>
            <a:off x="14859000" y="28727400"/>
            <a:ext cx="27736800" cy="8710077"/>
          </a:xfrm>
          <a:prstGeom prst="rect">
            <a:avLst/>
          </a:prstGeom>
          <a:noFill/>
          <a:ln w="127000">
            <a:solidFill>
              <a:srgbClr val="1F497D"/>
            </a:solidFill>
          </a:ln>
        </p:spPr>
        <p:txBody>
          <a:bodyPr wrap="square" lIns="457200" rIns="457200" rtlCol="0">
            <a:spAutoFit/>
          </a:bodyPr>
          <a:lstStyle/>
          <a:p>
            <a:pPr algn="ctr"/>
            <a:r>
              <a:rPr lang="en-US" sz="7200" dirty="0" smtClean="0">
                <a:latin typeface="Helvetica" pitchFamily="34" charset="0"/>
              </a:rPr>
              <a:t>Discussion</a:t>
            </a:r>
          </a:p>
          <a:p>
            <a:pPr algn="ctr"/>
            <a:endParaRPr lang="en-US" sz="3200" dirty="0">
              <a:latin typeface="Helvetica"/>
              <a:cs typeface="Helvetica"/>
            </a:endParaRPr>
          </a:p>
          <a:p>
            <a:r>
              <a:rPr lang="en-US" sz="3200" dirty="0">
                <a:latin typeface="Helvetica"/>
                <a:cs typeface="Helvetica"/>
              </a:rPr>
              <a:t>Although MR arthrography has proved to be the most effective way thus far to identify a </a:t>
            </a:r>
            <a:r>
              <a:rPr lang="en-US" sz="3200" dirty="0" err="1">
                <a:latin typeface="Helvetica"/>
                <a:cs typeface="Helvetica"/>
              </a:rPr>
              <a:t>labral</a:t>
            </a:r>
            <a:r>
              <a:rPr lang="en-US" sz="3200" dirty="0">
                <a:latin typeface="Helvetica"/>
                <a:cs typeface="Helvetica"/>
              </a:rPr>
              <a:t> tear without operation, clinicians at Maine General Orthopedics have found it to not give the most accurate results. Over the last 3 years at Maine General Orthopedics, Dr. Mancini has reported the exact same findings as the MR </a:t>
            </a:r>
            <a:r>
              <a:rPr lang="en-US" sz="3200" dirty="0" err="1">
                <a:latin typeface="Helvetica"/>
                <a:cs typeface="Helvetica"/>
              </a:rPr>
              <a:t>arthrogram</a:t>
            </a:r>
            <a:r>
              <a:rPr lang="en-US" sz="3200" dirty="0">
                <a:latin typeface="Helvetica"/>
                <a:cs typeface="Helvetica"/>
              </a:rPr>
              <a:t> in only 54% of his shoulder labrum procedures. MR arthrography did effectively (96%) detect a </a:t>
            </a:r>
            <a:r>
              <a:rPr lang="en-US" sz="3200" dirty="0" err="1">
                <a:latin typeface="Helvetica"/>
                <a:cs typeface="Helvetica"/>
              </a:rPr>
              <a:t>labral</a:t>
            </a:r>
            <a:r>
              <a:rPr lang="en-US" sz="3200" dirty="0">
                <a:latin typeface="Helvetica"/>
                <a:cs typeface="Helvetica"/>
              </a:rPr>
              <a:t> tear, however the entire location (14%), the size (11%), or some of the locations (14%</a:t>
            </a:r>
            <a:r>
              <a:rPr lang="en-US" sz="3200" dirty="0" smtClean="0">
                <a:latin typeface="Helvetica"/>
                <a:cs typeface="Helvetica"/>
              </a:rPr>
              <a:t>) of the tear </a:t>
            </a:r>
            <a:r>
              <a:rPr lang="en-US" sz="3200" dirty="0">
                <a:latin typeface="Helvetica"/>
                <a:cs typeface="Helvetica"/>
              </a:rPr>
              <a:t>differed in 46% of the total patients. </a:t>
            </a:r>
            <a:r>
              <a:rPr lang="en-US" sz="3200" dirty="0" smtClean="0">
                <a:latin typeface="Helvetica"/>
                <a:cs typeface="Helvetica"/>
              </a:rPr>
              <a:t>These results support my hypothesis and concludes there was </a:t>
            </a:r>
            <a:r>
              <a:rPr lang="en-US" sz="3200" dirty="0">
                <a:latin typeface="Helvetica"/>
                <a:cs typeface="Helvetica"/>
              </a:rPr>
              <a:t>a lack of accuracy in either the imaging of MR arthrography, or in the interpretation of the images. </a:t>
            </a:r>
          </a:p>
          <a:p>
            <a:r>
              <a:rPr lang="en-US" sz="3200" dirty="0">
                <a:latin typeface="Helvetica"/>
                <a:cs typeface="Helvetica"/>
              </a:rPr>
              <a:t> </a:t>
            </a:r>
          </a:p>
          <a:p>
            <a:r>
              <a:rPr lang="en-US" sz="3200" dirty="0">
                <a:latin typeface="Helvetica"/>
                <a:cs typeface="Helvetica"/>
              </a:rPr>
              <a:t>This study did not focus on rotator cuff tears, however, 14% of the 28 patient </a:t>
            </a:r>
            <a:r>
              <a:rPr lang="en-US" sz="3200" dirty="0" smtClean="0">
                <a:latin typeface="Helvetica"/>
                <a:cs typeface="Helvetica"/>
              </a:rPr>
              <a:t>had rotator </a:t>
            </a:r>
            <a:r>
              <a:rPr lang="en-US" sz="3200" dirty="0">
                <a:latin typeface="Helvetica"/>
                <a:cs typeface="Helvetica"/>
              </a:rPr>
              <a:t>cuff tears </a:t>
            </a:r>
            <a:r>
              <a:rPr lang="en-US" sz="3200" dirty="0" smtClean="0">
                <a:latin typeface="Helvetica"/>
                <a:cs typeface="Helvetica"/>
              </a:rPr>
              <a:t>that were </a:t>
            </a:r>
            <a:r>
              <a:rPr lang="en-US" sz="3200" dirty="0">
                <a:latin typeface="Helvetica"/>
                <a:cs typeface="Helvetica"/>
              </a:rPr>
              <a:t>not reported in MRI findings and one patient was reported to have a rotator cuff tear on their MRI without contrast, but actually had a </a:t>
            </a:r>
            <a:r>
              <a:rPr lang="en-US" sz="3200" dirty="0" err="1">
                <a:latin typeface="Helvetica"/>
                <a:cs typeface="Helvetica"/>
              </a:rPr>
              <a:t>labral</a:t>
            </a:r>
            <a:r>
              <a:rPr lang="en-US" sz="3200" dirty="0">
                <a:latin typeface="Helvetica"/>
                <a:cs typeface="Helvetica"/>
              </a:rPr>
              <a:t> tear. MRIs, with and without contrast, appear to be ineffective at visually describing the difference between a tear in the rotator cuff and a tear in the labrum. Further studies comparing the MRI reports to the operative reports of </a:t>
            </a:r>
            <a:r>
              <a:rPr lang="en-US" sz="3200" dirty="0" err="1">
                <a:latin typeface="Helvetica"/>
                <a:cs typeface="Helvetica"/>
              </a:rPr>
              <a:t>labral</a:t>
            </a:r>
            <a:r>
              <a:rPr lang="en-US" sz="3200" dirty="0">
                <a:latin typeface="Helvetica"/>
                <a:cs typeface="Helvetica"/>
              </a:rPr>
              <a:t> and rotator cuff surgeries might portray even more information towards the lack of accuracy in finding the exact type of </a:t>
            </a:r>
            <a:r>
              <a:rPr lang="en-US" sz="3200" dirty="0" err="1">
                <a:latin typeface="Helvetica"/>
                <a:cs typeface="Helvetica"/>
              </a:rPr>
              <a:t>labral</a:t>
            </a:r>
            <a:r>
              <a:rPr lang="en-US" sz="3200" dirty="0">
                <a:latin typeface="Helvetica"/>
                <a:cs typeface="Helvetica"/>
              </a:rPr>
              <a:t> tear is present.  </a:t>
            </a:r>
            <a:endParaRPr lang="en-US" sz="3200" dirty="0" smtClean="0">
              <a:latin typeface="Helvetica"/>
              <a:cs typeface="Helvetica"/>
            </a:endParaRPr>
          </a:p>
          <a:p>
            <a:endParaRPr lang="en-US" sz="3200" dirty="0">
              <a:latin typeface="Helvetica"/>
              <a:cs typeface="Helvetica"/>
            </a:endParaRPr>
          </a:p>
          <a:p>
            <a:r>
              <a:rPr lang="en-US" sz="3200" dirty="0">
                <a:latin typeface="Helvetica"/>
                <a:cs typeface="Helvetica"/>
              </a:rPr>
              <a:t>Lastly, all of the Type I SLAP tears found in surgery were </a:t>
            </a:r>
            <a:r>
              <a:rPr lang="en-US" sz="3200" dirty="0" smtClean="0">
                <a:latin typeface="Helvetica"/>
                <a:cs typeface="Helvetica"/>
              </a:rPr>
              <a:t>not on </a:t>
            </a:r>
            <a:r>
              <a:rPr lang="en-US" sz="3200" dirty="0">
                <a:latin typeface="Helvetica"/>
                <a:cs typeface="Helvetica"/>
              </a:rPr>
              <a:t>the MRI with </a:t>
            </a:r>
            <a:r>
              <a:rPr lang="en-US" sz="3200" dirty="0" smtClean="0">
                <a:latin typeface="Helvetica"/>
                <a:cs typeface="Helvetica"/>
              </a:rPr>
              <a:t>contras reports. </a:t>
            </a:r>
            <a:r>
              <a:rPr lang="en-US" sz="3200" dirty="0">
                <a:latin typeface="Helvetica"/>
                <a:cs typeface="Helvetica"/>
              </a:rPr>
              <a:t>Therefore, MR arthrography failed to find Type I SLAP tears in this study</a:t>
            </a:r>
            <a:r>
              <a:rPr lang="en-US" sz="3200" dirty="0"/>
              <a:t>. </a:t>
            </a:r>
            <a:endParaRPr lang="en-US" sz="3200" dirty="0" smtClean="0"/>
          </a:p>
          <a:p>
            <a:endParaRPr lang="en-US" sz="800" dirty="0">
              <a:latin typeface="Helvetica" pitchFamily="34" charset="0"/>
            </a:endParaRPr>
          </a:p>
        </p:txBody>
      </p:sp>
      <p:sp>
        <p:nvSpPr>
          <p:cNvPr id="28" name="TextBox 27"/>
          <p:cNvSpPr txBox="1"/>
          <p:nvPr/>
        </p:nvSpPr>
        <p:spPr>
          <a:xfrm>
            <a:off x="7010400" y="34971097"/>
            <a:ext cx="5105400" cy="2062103"/>
          </a:xfrm>
          <a:prstGeom prst="rect">
            <a:avLst/>
          </a:prstGeom>
          <a:noFill/>
          <a:ln w="127000">
            <a:noFill/>
          </a:ln>
        </p:spPr>
        <p:txBody>
          <a:bodyPr wrap="square" rtlCol="0">
            <a:spAutoFit/>
          </a:bodyPr>
          <a:lstStyle/>
          <a:p>
            <a:r>
              <a:rPr lang="en-US" sz="3200" b="1" dirty="0" smtClean="0">
                <a:latin typeface="Helvetica"/>
                <a:cs typeface="Helvetica"/>
              </a:rPr>
              <a:t>Figure 1: MR </a:t>
            </a:r>
            <a:r>
              <a:rPr lang="en-US" sz="3200" b="1" dirty="0" err="1" smtClean="0">
                <a:latin typeface="Helvetica"/>
                <a:cs typeface="Helvetica"/>
              </a:rPr>
              <a:t>arthrogram</a:t>
            </a:r>
            <a:r>
              <a:rPr lang="en-US" sz="3200" b="1" dirty="0" smtClean="0">
                <a:latin typeface="Helvetica"/>
                <a:cs typeface="Helvetica"/>
              </a:rPr>
              <a:t> of right shoulder. SLAP lesion is circled in the yellow circle. </a:t>
            </a:r>
            <a:endParaRPr lang="en-US" sz="3200" b="1" dirty="0">
              <a:latin typeface="Helvetica" pitchFamily="34" charset="0"/>
            </a:endParaRPr>
          </a:p>
        </p:txBody>
      </p:sp>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8080</TotalTime>
  <Words>976</Words>
  <Application>Microsoft Macintosh PowerPoint</Application>
  <PresentationFormat>Custom</PresentationFormat>
  <Paragraphs>34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Breanna Davis</cp:lastModifiedBy>
  <cp:revision>37</cp:revision>
  <dcterms:created xsi:type="dcterms:W3CDTF">2014-04-08T13:46:32Z</dcterms:created>
  <dcterms:modified xsi:type="dcterms:W3CDTF">2015-04-21T18:27:56Z</dcterms:modified>
</cp:coreProperties>
</file>