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81813" cy="92964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950" y="24"/>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4/28/2015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6857999" y="491811"/>
            <a:ext cx="30099001" cy="34163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endParaRPr lang="en-US" sz="2400" dirty="0" smtClean="0">
              <a:latin typeface="Helvetica" pitchFamily="34" charset="0"/>
            </a:endParaRPr>
          </a:p>
          <a:p>
            <a:pPr algn="ctr"/>
            <a:r>
              <a:rPr lang="en-US" sz="9600" dirty="0" smtClean="0">
                <a:latin typeface="Helvetica" pitchFamily="34" charset="0"/>
              </a:rPr>
              <a:t>Examining Environmental Injustice in Florida</a:t>
            </a:r>
          </a:p>
          <a:p>
            <a:pPr algn="ctr"/>
            <a:r>
              <a:rPr lang="en-US" sz="3200" dirty="0" smtClean="0">
                <a:latin typeface="Helvetica" pitchFamily="34" charset="0"/>
              </a:rPr>
              <a:t>Jeff </a:t>
            </a:r>
            <a:r>
              <a:rPr lang="en-US" sz="3200" dirty="0" err="1" smtClean="0">
                <a:latin typeface="Helvetica" pitchFamily="34" charset="0"/>
              </a:rPr>
              <a:t>Vaz</a:t>
            </a:r>
            <a:r>
              <a:rPr lang="en-US" sz="3200" dirty="0" smtClean="0">
                <a:latin typeface="Helvetica" pitchFamily="34" charset="0"/>
              </a:rPr>
              <a:t> and Sam Wasserman</a:t>
            </a:r>
          </a:p>
          <a:p>
            <a:pPr algn="ctr"/>
            <a:r>
              <a:rPr lang="en-US" sz="3200" dirty="0" smtClean="0">
                <a:latin typeface="Helvetica" pitchFamily="34" charset="0"/>
              </a:rPr>
              <a:t>Colby College Environmental Studies, Waterville, ME</a:t>
            </a:r>
          </a:p>
          <a:p>
            <a:pPr algn="ctr"/>
            <a:endParaRPr lang="en-US" sz="3200" dirty="0">
              <a:latin typeface="Helvetica" pitchFamily="34" charset="0"/>
            </a:endParaRPr>
          </a:p>
        </p:txBody>
      </p:sp>
      <p:sp>
        <p:nvSpPr>
          <p:cNvPr id="8" name="TextBox 7"/>
          <p:cNvSpPr txBox="1"/>
          <p:nvPr/>
        </p:nvSpPr>
        <p:spPr>
          <a:xfrm>
            <a:off x="1639765" y="13889955"/>
            <a:ext cx="13258800" cy="110491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sz="6000" dirty="0" smtClean="0">
                <a:latin typeface="Helvetica" pitchFamily="34" charset="0"/>
                <a:cs typeface="Helvetica" panose="020B0604020202020204" pitchFamily="34" charset="0"/>
              </a:rPr>
              <a:t>Introduction</a:t>
            </a:r>
          </a:p>
          <a:p>
            <a:pPr algn="just"/>
            <a:endParaRPr lang="en-US" sz="3200" dirty="0" smtClean="0">
              <a:latin typeface="Helvetica" panose="020B0604020202020204" pitchFamily="34" charset="0"/>
              <a:cs typeface="Helvetica" panose="020B0604020202020204" pitchFamily="34" charset="0"/>
            </a:endParaRPr>
          </a:p>
          <a:p>
            <a:pPr algn="just"/>
            <a:r>
              <a:rPr lang="en-US" sz="3200" dirty="0" smtClean="0">
                <a:latin typeface="Helvetica" panose="020B0604020202020204" pitchFamily="34" charset="0"/>
                <a:cs typeface="Helvetica" panose="020B0604020202020204" pitchFamily="34" charset="0"/>
              </a:rPr>
              <a:t>In </a:t>
            </a:r>
            <a:r>
              <a:rPr lang="en-US" sz="3200" dirty="0">
                <a:latin typeface="Helvetica" panose="020B0604020202020204" pitchFamily="34" charset="0"/>
                <a:cs typeface="Helvetica" panose="020B0604020202020204" pitchFamily="34" charset="0"/>
              </a:rPr>
              <a:t>the United States, there is a pattern of minority groups and people of low income bearing the greatest burden of environmental degradation and human health impacts (Wilson et al, 2012). Previous studies indicate that both race and income are significantly related to areas with hazardous amounts of air pollutants (Wu and </a:t>
            </a:r>
            <a:r>
              <a:rPr lang="en-US" sz="3200" dirty="0" err="1">
                <a:latin typeface="Helvetica" panose="020B0604020202020204" pitchFamily="34" charset="0"/>
                <a:cs typeface="Helvetica" panose="020B0604020202020204" pitchFamily="34" charset="0"/>
              </a:rPr>
              <a:t>Heberling</a:t>
            </a:r>
            <a:r>
              <a:rPr lang="en-US" sz="3200" dirty="0">
                <a:latin typeface="Helvetica" panose="020B0604020202020204" pitchFamily="34" charset="0"/>
                <a:cs typeface="Helvetica" panose="020B0604020202020204" pitchFamily="34" charset="0"/>
              </a:rPr>
              <a:t>, 2013). The Emergency Planning and Community Right-To-Know Act (EPCRA) of 1986 requires industries to report on the use, storage, and release of toxic chemicals to government on a local, state, and federal level (U.S EPA, 2015). One result of EPCRA was the Toxic Release Inventory (TRI), which requires all industries that use more than 10,000 </a:t>
            </a:r>
            <a:r>
              <a:rPr lang="en-US" sz="3200" dirty="0" err="1">
                <a:latin typeface="Helvetica" panose="020B0604020202020204" pitchFamily="34" charset="0"/>
                <a:cs typeface="Helvetica" panose="020B0604020202020204" pitchFamily="34" charset="0"/>
              </a:rPr>
              <a:t>lbs</a:t>
            </a:r>
            <a:r>
              <a:rPr lang="en-US" sz="3200" dirty="0">
                <a:latin typeface="Helvetica" panose="020B0604020202020204" pitchFamily="34" charset="0"/>
                <a:cs typeface="Helvetica" panose="020B0604020202020204" pitchFamily="34" charset="0"/>
              </a:rPr>
              <a:t> of any of the 650 “flagged” chemicals to report their emissions to the U.S Environmental Protection Agency every year (</a:t>
            </a:r>
            <a:r>
              <a:rPr lang="en-US" sz="3200" dirty="0" err="1">
                <a:latin typeface="Helvetica" panose="020B0604020202020204" pitchFamily="34" charset="0"/>
                <a:cs typeface="Helvetica" panose="020B0604020202020204" pitchFamily="34" charset="0"/>
              </a:rPr>
              <a:t>Dolinoy</a:t>
            </a:r>
            <a:r>
              <a:rPr lang="en-US" sz="3200" dirty="0">
                <a:latin typeface="Helvetica" panose="020B0604020202020204" pitchFamily="34" charset="0"/>
                <a:cs typeface="Helvetica" panose="020B0604020202020204" pitchFamily="34" charset="0"/>
              </a:rPr>
              <a:t> and Miranda, 2004). Geographic Information Systems (GIS) is an emerging technology that researchers can use to analyze and identify areas that experience environmental injustice (Sheppard and </a:t>
            </a:r>
            <a:r>
              <a:rPr lang="en-US" sz="3200" dirty="0" err="1">
                <a:latin typeface="Helvetica" panose="020B0604020202020204" pitchFamily="34" charset="0"/>
                <a:cs typeface="Helvetica" panose="020B0604020202020204" pitchFamily="34" charset="0"/>
              </a:rPr>
              <a:t>Leitner</a:t>
            </a:r>
            <a:r>
              <a:rPr lang="en-US" sz="3200" dirty="0">
                <a:latin typeface="Helvetica" panose="020B0604020202020204" pitchFamily="34" charset="0"/>
                <a:cs typeface="Helvetica" panose="020B0604020202020204" pitchFamily="34" charset="0"/>
              </a:rPr>
              <a:t>, 1999). Using GIS spatial analysis, this research examines census tracts and TRI sites in Florida to determine if there are any areas in Florida that are significantly more likely to be affected by toxic emissions based on race or class</a:t>
            </a:r>
            <a:r>
              <a:rPr lang="en-US" sz="3200" dirty="0" smtClean="0">
                <a:latin typeface="Helvetica" panose="020B0604020202020204" pitchFamily="34" charset="0"/>
                <a:cs typeface="Helvetica" panose="020B0604020202020204" pitchFamily="34" charset="0"/>
              </a:rPr>
              <a:t>.</a:t>
            </a:r>
            <a:endParaRPr lang="en-US" sz="3200" dirty="0">
              <a:latin typeface="Helvetica" pitchFamily="34" charset="0"/>
              <a:cs typeface="Helvetica" panose="020B0604020202020204" pitchFamily="34" charset="0"/>
            </a:endParaRPr>
          </a:p>
        </p:txBody>
      </p:sp>
      <p:sp>
        <p:nvSpPr>
          <p:cNvPr id="10" name="TextBox 9"/>
          <p:cNvSpPr txBox="1"/>
          <p:nvPr/>
        </p:nvSpPr>
        <p:spPr>
          <a:xfrm>
            <a:off x="29413200" y="4556884"/>
            <a:ext cx="13258800" cy="118493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sz="6000" dirty="0" smtClean="0">
                <a:latin typeface="Helvetica" panose="020B0604020202020204" pitchFamily="34" charset="0"/>
                <a:cs typeface="Helvetica" panose="020B0604020202020204" pitchFamily="34" charset="0"/>
              </a:rPr>
              <a:t>Results</a:t>
            </a:r>
          </a:p>
          <a:p>
            <a:pPr algn="just"/>
            <a:endParaRPr lang="en-US" sz="3200" dirty="0" smtClean="0">
              <a:latin typeface="Helvetica" panose="020B0604020202020204" pitchFamily="34" charset="0"/>
              <a:cs typeface="Helvetica" panose="020B0604020202020204" pitchFamily="34" charset="0"/>
            </a:endParaRPr>
          </a:p>
          <a:p>
            <a:pPr algn="just"/>
            <a:r>
              <a:rPr lang="en-US" sz="3200" dirty="0" smtClean="0">
                <a:latin typeface="Helvetica" panose="020B0604020202020204" pitchFamily="34" charset="0"/>
                <a:cs typeface="Helvetica" panose="020B0604020202020204" pitchFamily="34" charset="0"/>
              </a:rPr>
              <a:t>We </a:t>
            </a:r>
            <a:r>
              <a:rPr lang="en-US" sz="3200" dirty="0">
                <a:latin typeface="Helvetica" panose="020B0604020202020204" pitchFamily="34" charset="0"/>
                <a:cs typeface="Helvetica" panose="020B0604020202020204" pitchFamily="34" charset="0"/>
              </a:rPr>
              <a:t>found that minority populations and lower income households were significantly more likely to be located in census tracts that contained a TRI site or that intersected the TRI site buffer than census tracts outside of the two mile TRI site buffer (</a:t>
            </a:r>
            <a:r>
              <a:rPr lang="en-US" sz="3200" dirty="0" smtClean="0">
                <a:latin typeface="Helvetica" panose="020B0604020202020204" pitchFamily="34" charset="0"/>
                <a:cs typeface="Helvetica" panose="020B0604020202020204" pitchFamily="34" charset="0"/>
              </a:rPr>
              <a:t>p &lt; </a:t>
            </a:r>
            <a:r>
              <a:rPr lang="en-US" sz="3200" dirty="0">
                <a:latin typeface="Helvetica" panose="020B0604020202020204" pitchFamily="34" charset="0"/>
                <a:cs typeface="Helvetica" panose="020B0604020202020204" pitchFamily="34" charset="0"/>
              </a:rPr>
              <a:t>0.001) (Table 1).</a:t>
            </a:r>
          </a:p>
          <a:p>
            <a:pPr algn="just"/>
            <a:r>
              <a:rPr lang="en-US" sz="3200" dirty="0">
                <a:latin typeface="Helvetica" panose="020B0604020202020204" pitchFamily="34" charset="0"/>
                <a:cs typeface="Helvetica" panose="020B0604020202020204" pitchFamily="34" charset="0"/>
              </a:rPr>
              <a:t/>
            </a:r>
            <a:br>
              <a:rPr lang="en-US" sz="3200" dirty="0">
                <a:latin typeface="Helvetica" panose="020B0604020202020204" pitchFamily="34" charset="0"/>
                <a:cs typeface="Helvetica" panose="020B0604020202020204" pitchFamily="34" charset="0"/>
              </a:rPr>
            </a:br>
            <a:r>
              <a:rPr lang="en-US" sz="3200" dirty="0">
                <a:latin typeface="Helvetica" panose="020B0604020202020204" pitchFamily="34" charset="0"/>
                <a:cs typeface="Helvetica" panose="020B0604020202020204" pitchFamily="34" charset="0"/>
              </a:rPr>
              <a:t>We also found that census tracts containing two or more TRI sites had significantly lower median household incomes than census tracts with only one or fewer TRI sites (</a:t>
            </a:r>
            <a:r>
              <a:rPr lang="en-US" sz="3200" dirty="0" smtClean="0">
                <a:latin typeface="Helvetica" panose="020B0604020202020204" pitchFamily="34" charset="0"/>
                <a:cs typeface="Helvetica" panose="020B0604020202020204" pitchFamily="34" charset="0"/>
              </a:rPr>
              <a:t>p = </a:t>
            </a:r>
            <a:r>
              <a:rPr lang="en-US" sz="3200" dirty="0">
                <a:latin typeface="Helvetica" panose="020B0604020202020204" pitchFamily="34" charset="0"/>
                <a:cs typeface="Helvetica" panose="020B0604020202020204" pitchFamily="34" charset="0"/>
              </a:rPr>
              <a:t>0.001) (Figure 3). However, there was no significant difference between percent white population between census tracts with two or more TRI sites and those with one or fewer TRI sites (</a:t>
            </a:r>
            <a:r>
              <a:rPr lang="en-US" sz="3200" dirty="0" smtClean="0">
                <a:latin typeface="Helvetica" panose="020B0604020202020204" pitchFamily="34" charset="0"/>
                <a:cs typeface="Helvetica" panose="020B0604020202020204" pitchFamily="34" charset="0"/>
              </a:rPr>
              <a:t>p </a:t>
            </a:r>
            <a:r>
              <a:rPr lang="en-US" sz="3200" dirty="0">
                <a:latin typeface="Helvetica" panose="020B0604020202020204" pitchFamily="34" charset="0"/>
                <a:cs typeface="Helvetica" panose="020B0604020202020204" pitchFamily="34" charset="0"/>
              </a:rPr>
              <a:t>= 0.17).</a:t>
            </a:r>
          </a:p>
          <a:p>
            <a:pPr algn="just"/>
            <a:r>
              <a:rPr lang="en-US" sz="3200" dirty="0">
                <a:latin typeface="Helvetica" panose="020B0604020202020204" pitchFamily="34" charset="0"/>
                <a:cs typeface="Helvetica" panose="020B0604020202020204" pitchFamily="34" charset="0"/>
              </a:rPr>
              <a:t/>
            </a:r>
            <a:br>
              <a:rPr lang="en-US" sz="3200" dirty="0">
                <a:latin typeface="Helvetica" panose="020B0604020202020204" pitchFamily="34" charset="0"/>
                <a:cs typeface="Helvetica" panose="020B0604020202020204" pitchFamily="34" charset="0"/>
              </a:rPr>
            </a:br>
            <a:r>
              <a:rPr lang="en-US" sz="3200" dirty="0">
                <a:latin typeface="Helvetica" panose="020B0604020202020204" pitchFamily="34" charset="0"/>
                <a:cs typeface="Helvetica" panose="020B0604020202020204" pitchFamily="34" charset="0"/>
              </a:rPr>
              <a:t>Within </a:t>
            </a:r>
            <a:r>
              <a:rPr lang="en-US" sz="3200" dirty="0" err="1">
                <a:latin typeface="Helvetica" panose="020B0604020202020204" pitchFamily="34" charset="0"/>
                <a:cs typeface="Helvetica" panose="020B0604020202020204" pitchFamily="34" charset="0"/>
              </a:rPr>
              <a:t>Gadsen</a:t>
            </a:r>
            <a:r>
              <a:rPr lang="en-US" sz="3200" dirty="0">
                <a:latin typeface="Helvetica" panose="020B0604020202020204" pitchFamily="34" charset="0"/>
                <a:cs typeface="Helvetica" panose="020B0604020202020204" pitchFamily="34" charset="0"/>
              </a:rPr>
              <a:t> County (Figure 2), we found that there was no significant difference between median household income for census tracts in the two-mile TRI buffer and those outside of the buffer (</a:t>
            </a:r>
            <a:r>
              <a:rPr lang="en-US" sz="3200" dirty="0" smtClean="0">
                <a:latin typeface="Helvetica" panose="020B0604020202020204" pitchFamily="34" charset="0"/>
                <a:cs typeface="Helvetica" panose="020B0604020202020204" pitchFamily="34" charset="0"/>
              </a:rPr>
              <a:t>p </a:t>
            </a:r>
            <a:r>
              <a:rPr lang="en-US" sz="3200" dirty="0">
                <a:latin typeface="Helvetica" panose="020B0604020202020204" pitchFamily="34" charset="0"/>
                <a:cs typeface="Helvetica" panose="020B0604020202020204" pitchFamily="34" charset="0"/>
              </a:rPr>
              <a:t>= 0.168), but we did find that census tracts within the two-mile buffer had significantly higher populations of minorities than census tracts outside the </a:t>
            </a:r>
            <a:r>
              <a:rPr lang="en-US" sz="3200" dirty="0" smtClean="0">
                <a:latin typeface="Helvetica" panose="020B0604020202020204" pitchFamily="34" charset="0"/>
                <a:cs typeface="Helvetica" panose="020B0604020202020204" pitchFamily="34" charset="0"/>
              </a:rPr>
              <a:t>buffer </a:t>
            </a:r>
          </a:p>
          <a:p>
            <a:pPr algn="just"/>
            <a:r>
              <a:rPr lang="en-US" sz="3200" dirty="0" smtClean="0">
                <a:latin typeface="Helvetica" panose="020B0604020202020204" pitchFamily="34" charset="0"/>
                <a:cs typeface="Helvetica" panose="020B0604020202020204" pitchFamily="34" charset="0"/>
              </a:rPr>
              <a:t>(p = 0.025</a:t>
            </a:r>
            <a:r>
              <a:rPr lang="en-US" sz="3200" dirty="0">
                <a:latin typeface="Helvetica" panose="020B0604020202020204" pitchFamily="34" charset="0"/>
                <a:cs typeface="Helvetica" panose="020B0604020202020204" pitchFamily="34" charset="0"/>
              </a:rPr>
              <a:t>). There was no significant difference in Citrus County between median household income or percent white population for census tracts inside the TRI buffer and those outside the TRI buffer </a:t>
            </a:r>
            <a:endParaRPr lang="en-US" sz="3200" dirty="0" smtClean="0">
              <a:latin typeface="Helvetica" panose="020B0604020202020204" pitchFamily="34" charset="0"/>
              <a:cs typeface="Helvetica" panose="020B0604020202020204" pitchFamily="34" charset="0"/>
            </a:endParaRPr>
          </a:p>
          <a:p>
            <a:pPr algn="just"/>
            <a:r>
              <a:rPr lang="en-US" sz="3200" dirty="0" smtClean="0">
                <a:latin typeface="Helvetica" panose="020B0604020202020204" pitchFamily="34" charset="0"/>
                <a:cs typeface="Helvetica" panose="020B0604020202020204" pitchFamily="34" charset="0"/>
              </a:rPr>
              <a:t>(p = </a:t>
            </a:r>
            <a:r>
              <a:rPr lang="en-US" sz="3200" dirty="0">
                <a:latin typeface="Helvetica" panose="020B0604020202020204" pitchFamily="34" charset="0"/>
                <a:cs typeface="Helvetica" panose="020B0604020202020204" pitchFamily="34" charset="0"/>
              </a:rPr>
              <a:t>0.179, </a:t>
            </a:r>
            <a:r>
              <a:rPr lang="en-US" sz="3200" dirty="0" smtClean="0">
                <a:latin typeface="Helvetica" panose="020B0604020202020204" pitchFamily="34" charset="0"/>
                <a:cs typeface="Helvetica" panose="020B0604020202020204" pitchFamily="34" charset="0"/>
              </a:rPr>
              <a:t>p </a:t>
            </a:r>
            <a:r>
              <a:rPr lang="en-US" sz="3200" dirty="0">
                <a:latin typeface="Helvetica" panose="020B0604020202020204" pitchFamily="34" charset="0"/>
                <a:cs typeface="Helvetica" panose="020B0604020202020204" pitchFamily="34" charset="0"/>
              </a:rPr>
              <a:t>= 0.499</a:t>
            </a:r>
            <a:r>
              <a:rPr lang="en-US" sz="3200" dirty="0" smtClean="0">
                <a:latin typeface="Helvetica" panose="020B0604020202020204" pitchFamily="34" charset="0"/>
                <a:cs typeface="Helvetica" panose="020B0604020202020204" pitchFamily="34" charset="0"/>
              </a:rPr>
              <a:t>).</a:t>
            </a:r>
          </a:p>
        </p:txBody>
      </p:sp>
      <p:pic>
        <p:nvPicPr>
          <p:cNvPr id="12"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491811"/>
            <a:ext cx="3886200" cy="37903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3"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28599" y="491811"/>
            <a:ext cx="3886200" cy="37903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50255" y="4958860"/>
            <a:ext cx="6474208" cy="62021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13"/>
          <p:cNvPicPr>
            <a:picLocks/>
          </p:cNvPicPr>
          <p:nvPr/>
        </p:nvPicPr>
        <p:blipFill>
          <a:blip r:embed="rId5">
            <a:extLst>
              <a:ext uri="{28A0092B-C50C-407E-A947-70E740481C1C}">
                <a14:useLocalDpi xmlns:a14="http://schemas.microsoft.com/office/drawing/2010/main" val="0"/>
              </a:ext>
            </a:extLst>
          </a:blip>
          <a:stretch>
            <a:fillRect/>
          </a:stretch>
        </p:blipFill>
        <p:spPr>
          <a:xfrm>
            <a:off x="22353599" y="4961343"/>
            <a:ext cx="6473952" cy="61996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57518" y="12704147"/>
            <a:ext cx="8963025" cy="73262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TextBox 15"/>
          <p:cNvSpPr txBox="1"/>
          <p:nvPr/>
        </p:nvSpPr>
        <p:spPr>
          <a:xfrm>
            <a:off x="15544799" y="11626929"/>
            <a:ext cx="13188461" cy="1077218"/>
          </a:xfrm>
          <a:prstGeom prst="rect">
            <a:avLst/>
          </a:prstGeom>
          <a:noFill/>
        </p:spPr>
        <p:txBody>
          <a:bodyPr wrap="square" rtlCol="0">
            <a:spAutoFit/>
          </a:bodyPr>
          <a:lstStyle/>
          <a:p>
            <a:r>
              <a:rPr lang="en-US" sz="3200" dirty="0" smtClean="0">
                <a:latin typeface="Helvetica" pitchFamily="34" charset="0"/>
              </a:rPr>
              <a:t>Figure 1. Percent </a:t>
            </a:r>
            <a:r>
              <a:rPr lang="en-US" sz="3200" dirty="0">
                <a:latin typeface="Helvetica" pitchFamily="34" charset="0"/>
              </a:rPr>
              <a:t>w</a:t>
            </a:r>
            <a:r>
              <a:rPr lang="en-US" sz="3200" dirty="0" smtClean="0">
                <a:latin typeface="Helvetica" pitchFamily="34" charset="0"/>
              </a:rPr>
              <a:t>hite population and </a:t>
            </a:r>
            <a:r>
              <a:rPr lang="en-US" sz="3200" dirty="0">
                <a:latin typeface="Helvetica" pitchFamily="34" charset="0"/>
              </a:rPr>
              <a:t>m</a:t>
            </a:r>
            <a:r>
              <a:rPr lang="en-US" sz="3200" dirty="0" smtClean="0">
                <a:latin typeface="Helvetica" pitchFamily="34" charset="0"/>
              </a:rPr>
              <a:t>edian household income in Florida</a:t>
            </a:r>
            <a:endParaRPr lang="en-US" sz="3200" dirty="0">
              <a:latin typeface="Helvetica" pitchFamily="34" charset="0"/>
            </a:endParaRPr>
          </a:p>
        </p:txBody>
      </p:sp>
      <p:sp>
        <p:nvSpPr>
          <p:cNvPr id="17" name="TextBox 16"/>
          <p:cNvSpPr txBox="1"/>
          <p:nvPr/>
        </p:nvSpPr>
        <p:spPr>
          <a:xfrm>
            <a:off x="15544799" y="20404003"/>
            <a:ext cx="13188461" cy="1077218"/>
          </a:xfrm>
          <a:prstGeom prst="rect">
            <a:avLst/>
          </a:prstGeom>
          <a:noFill/>
        </p:spPr>
        <p:txBody>
          <a:bodyPr wrap="square" rtlCol="0">
            <a:spAutoFit/>
          </a:bodyPr>
          <a:lstStyle/>
          <a:p>
            <a:pPr algn="ctr"/>
            <a:r>
              <a:rPr lang="en-US" sz="3200" dirty="0" smtClean="0">
                <a:latin typeface="Helvetica" pitchFamily="34" charset="0"/>
              </a:rPr>
              <a:t>Figure 2. Percent </a:t>
            </a:r>
            <a:r>
              <a:rPr lang="en-US" sz="3200" dirty="0">
                <a:latin typeface="Helvetica" pitchFamily="34" charset="0"/>
              </a:rPr>
              <a:t>w</a:t>
            </a:r>
            <a:r>
              <a:rPr lang="en-US" sz="3200" dirty="0" smtClean="0">
                <a:latin typeface="Helvetica" pitchFamily="34" charset="0"/>
              </a:rPr>
              <a:t>hite population in </a:t>
            </a:r>
            <a:r>
              <a:rPr lang="en-US" sz="3200" dirty="0" err="1" smtClean="0">
                <a:latin typeface="Helvetica" pitchFamily="34" charset="0"/>
              </a:rPr>
              <a:t>Gadsen</a:t>
            </a:r>
            <a:r>
              <a:rPr lang="en-US" sz="3200" dirty="0" smtClean="0">
                <a:latin typeface="Helvetica" pitchFamily="34" charset="0"/>
              </a:rPr>
              <a:t> County, Florida with TRI sites and two-mile buffer</a:t>
            </a:r>
            <a:endParaRPr lang="en-US" sz="3200" dirty="0">
              <a:latin typeface="Helvetic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798302228"/>
              </p:ext>
            </p:extLst>
          </p:nvPr>
        </p:nvGraphicFramePr>
        <p:xfrm>
          <a:off x="15463122" y="30949351"/>
          <a:ext cx="13303843" cy="3915879"/>
        </p:xfrm>
        <a:graphic>
          <a:graphicData uri="http://schemas.openxmlformats.org/drawingml/2006/table">
            <a:tbl>
              <a:tblPr firstRow="1" bandRow="1">
                <a:tableStyleId>{D7AC3CCA-C797-4891-BE02-D94E43425B78}</a:tableStyleId>
              </a:tblPr>
              <a:tblGrid>
                <a:gridCol w="1542345"/>
                <a:gridCol w="1752600"/>
                <a:gridCol w="1828800"/>
                <a:gridCol w="1981200"/>
                <a:gridCol w="1981200"/>
                <a:gridCol w="2133600"/>
                <a:gridCol w="2084098"/>
              </a:tblGrid>
              <a:tr h="1981200">
                <a:tc>
                  <a:txBody>
                    <a:bodyPr/>
                    <a:lstStyle/>
                    <a:p>
                      <a:pPr algn="ctr" rtl="0" fontAlgn="base">
                        <a:spcBef>
                          <a:spcPts val="0"/>
                        </a:spcBef>
                        <a:spcAft>
                          <a:spcPts val="0"/>
                        </a:spcAft>
                      </a:pPr>
                      <a:endParaRPr lang="en-US" sz="3200" b="0" i="0" u="none" strike="noStrike" dirty="0">
                        <a:solidFill>
                          <a:srgbClr val="000000"/>
                        </a:solidFill>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smtClean="0">
                          <a:effectLst/>
                          <a:latin typeface="Helvetica" panose="020B0604020202020204" pitchFamily="34" charset="0"/>
                          <a:cs typeface="Helvetica" panose="020B0604020202020204" pitchFamily="34" charset="0"/>
                        </a:rPr>
                        <a:t>Avg. </a:t>
                      </a:r>
                      <a:r>
                        <a:rPr lang="en-US" sz="3200" b="0" u="none" strike="noStrike" dirty="0">
                          <a:effectLst/>
                          <a:latin typeface="Helvetica" panose="020B0604020202020204" pitchFamily="34" charset="0"/>
                          <a:cs typeface="Helvetica" panose="020B0604020202020204" pitchFamily="34" charset="0"/>
                        </a:rPr>
                        <a:t>Percent White</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smtClean="0">
                          <a:effectLst/>
                          <a:latin typeface="Helvetica" panose="020B0604020202020204" pitchFamily="34" charset="0"/>
                          <a:cs typeface="Helvetica" panose="020B0604020202020204" pitchFamily="34" charset="0"/>
                        </a:rPr>
                        <a:t>SD</a:t>
                      </a:r>
                      <a:r>
                        <a:rPr lang="en-US" sz="3200" b="0" u="none" strike="noStrike" baseline="0" dirty="0" smtClean="0">
                          <a:effectLst/>
                          <a:latin typeface="Helvetica" panose="020B0604020202020204" pitchFamily="34" charset="0"/>
                          <a:cs typeface="Helvetica" panose="020B0604020202020204" pitchFamily="34" charset="0"/>
                        </a:rPr>
                        <a:t> </a:t>
                      </a:r>
                      <a:r>
                        <a:rPr lang="en-US" sz="3200" b="0" u="none" strike="noStrike" dirty="0" smtClean="0">
                          <a:effectLst/>
                          <a:latin typeface="Helvetica" panose="020B0604020202020204" pitchFamily="34" charset="0"/>
                          <a:cs typeface="Helvetica" panose="020B0604020202020204" pitchFamily="34" charset="0"/>
                        </a:rPr>
                        <a:t>Percent </a:t>
                      </a:r>
                      <a:r>
                        <a:rPr lang="en-US" sz="3200" b="0" u="none" strike="noStrike" dirty="0">
                          <a:effectLst/>
                          <a:latin typeface="Helvetica" panose="020B0604020202020204" pitchFamily="34" charset="0"/>
                          <a:cs typeface="Helvetica" panose="020B0604020202020204" pitchFamily="34" charset="0"/>
                        </a:rPr>
                        <a:t>White</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smtClean="0">
                          <a:effectLst/>
                          <a:latin typeface="Helvetica" panose="020B0604020202020204" pitchFamily="34" charset="0"/>
                          <a:cs typeface="Helvetica" panose="020B0604020202020204" pitchFamily="34" charset="0"/>
                        </a:rPr>
                        <a:t>Avg. </a:t>
                      </a:r>
                      <a:r>
                        <a:rPr lang="en-US" sz="3200" b="0" u="none" strike="noStrike" dirty="0">
                          <a:effectLst/>
                          <a:latin typeface="Helvetica" panose="020B0604020202020204" pitchFamily="34" charset="0"/>
                          <a:cs typeface="Helvetica" panose="020B0604020202020204" pitchFamily="34" charset="0"/>
                        </a:rPr>
                        <a:t>Percent Non-white</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smtClean="0">
                          <a:effectLst/>
                          <a:latin typeface="Helvetica" panose="020B0604020202020204" pitchFamily="34" charset="0"/>
                          <a:cs typeface="Helvetica" panose="020B0604020202020204" pitchFamily="34" charset="0"/>
                        </a:rPr>
                        <a:t>SD </a:t>
                      </a:r>
                      <a:r>
                        <a:rPr lang="en-US" sz="3200" b="0" u="none" strike="noStrike" dirty="0">
                          <a:effectLst/>
                          <a:latin typeface="Helvetica" panose="020B0604020202020204" pitchFamily="34" charset="0"/>
                          <a:cs typeface="Helvetica" panose="020B0604020202020204" pitchFamily="34" charset="0"/>
                        </a:rPr>
                        <a:t>Percent Non-white</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a:effectLst/>
                          <a:latin typeface="Helvetica" panose="020B0604020202020204" pitchFamily="34" charset="0"/>
                          <a:cs typeface="Helvetica" panose="020B0604020202020204" pitchFamily="34" charset="0"/>
                        </a:rPr>
                        <a:t>Median Household Income</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smtClean="0">
                          <a:effectLst/>
                          <a:latin typeface="Helvetica" panose="020B0604020202020204" pitchFamily="34" charset="0"/>
                          <a:cs typeface="Helvetica" panose="020B0604020202020204" pitchFamily="34" charset="0"/>
                        </a:rPr>
                        <a:t>SD Household </a:t>
                      </a:r>
                      <a:r>
                        <a:rPr lang="en-US" sz="3200" b="0" u="none" strike="noStrike" dirty="0">
                          <a:effectLst/>
                          <a:latin typeface="Helvetica" panose="020B0604020202020204" pitchFamily="34" charset="0"/>
                          <a:cs typeface="Helvetica" panose="020B0604020202020204" pitchFamily="34" charset="0"/>
                        </a:rPr>
                        <a:t>Income</a:t>
                      </a:r>
                      <a:endParaRPr lang="en-US" sz="3200" b="0" dirty="0">
                        <a:effectLst/>
                        <a:latin typeface="Helvetica" panose="020B0604020202020204" pitchFamily="34" charset="0"/>
                        <a:cs typeface="Helvetica" panose="020B0604020202020204" pitchFamily="34" charset="0"/>
                      </a:endParaRPr>
                    </a:p>
                  </a:txBody>
                  <a:tcPr marL="66675" marR="66675" marT="66675" marB="66675"/>
                </a:tc>
              </a:tr>
              <a:tr h="825969">
                <a:tc>
                  <a:txBody>
                    <a:bodyPr/>
                    <a:lstStyle/>
                    <a:p>
                      <a:pPr algn="ctr" rtl="0" fontAlgn="t">
                        <a:spcBef>
                          <a:spcPts val="0"/>
                        </a:spcBef>
                        <a:spcAft>
                          <a:spcPts val="0"/>
                        </a:spcAft>
                      </a:pPr>
                      <a:r>
                        <a:rPr lang="en-US" sz="3200" b="0" u="none" strike="noStrike" dirty="0" smtClean="0">
                          <a:effectLst/>
                          <a:latin typeface="Helvetica" panose="020B0604020202020204" pitchFamily="34" charset="0"/>
                          <a:cs typeface="Helvetica" panose="020B0604020202020204" pitchFamily="34" charset="0"/>
                        </a:rPr>
                        <a:t>In TRI</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a:effectLst/>
                          <a:latin typeface="Helvetica" panose="020B0604020202020204" pitchFamily="34" charset="0"/>
                          <a:cs typeface="Helvetica" panose="020B0604020202020204" pitchFamily="34" charset="0"/>
                        </a:rPr>
                        <a:t>0.7398</a:t>
                      </a:r>
                      <a:endParaRPr lang="en-US" sz="3200" b="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a:effectLst/>
                          <a:latin typeface="Helvetica" panose="020B0604020202020204" pitchFamily="34" charset="0"/>
                          <a:cs typeface="Helvetica" panose="020B0604020202020204" pitchFamily="34" charset="0"/>
                        </a:rPr>
                        <a:t>0.2321</a:t>
                      </a:r>
                      <a:endParaRPr lang="en-US" sz="3200" b="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a:effectLst/>
                          <a:latin typeface="Helvetica" panose="020B0604020202020204" pitchFamily="34" charset="0"/>
                          <a:cs typeface="Helvetica" panose="020B0604020202020204" pitchFamily="34" charset="0"/>
                        </a:rPr>
                        <a:t>0.2553</a:t>
                      </a:r>
                      <a:endParaRPr lang="en-US" sz="3200" b="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a:effectLst/>
                          <a:latin typeface="Helvetica" panose="020B0604020202020204" pitchFamily="34" charset="0"/>
                          <a:cs typeface="Helvetica" panose="020B0604020202020204" pitchFamily="34" charset="0"/>
                        </a:rPr>
                        <a:t>0.2270</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a:effectLst/>
                          <a:latin typeface="Helvetica" panose="020B0604020202020204" pitchFamily="34" charset="0"/>
                          <a:cs typeface="Helvetica" panose="020B0604020202020204" pitchFamily="34" charset="0"/>
                        </a:rPr>
                        <a:t>4676.07</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a:effectLst/>
                          <a:latin typeface="Helvetica" panose="020B0604020202020204" pitchFamily="34" charset="0"/>
                          <a:cs typeface="Helvetica" panose="020B0604020202020204" pitchFamily="34" charset="0"/>
                        </a:rPr>
                        <a:t>20427.43</a:t>
                      </a:r>
                      <a:endParaRPr lang="en-US" sz="3200" b="0" dirty="0">
                        <a:effectLst/>
                        <a:latin typeface="Helvetica" panose="020B0604020202020204" pitchFamily="34" charset="0"/>
                        <a:cs typeface="Helvetica" panose="020B0604020202020204" pitchFamily="34" charset="0"/>
                      </a:endParaRPr>
                    </a:p>
                  </a:txBody>
                  <a:tcPr marL="66675" marR="66675" marT="66675" marB="66675"/>
                </a:tc>
              </a:tr>
              <a:tr h="825969">
                <a:tc>
                  <a:txBody>
                    <a:bodyPr/>
                    <a:lstStyle/>
                    <a:p>
                      <a:pPr algn="ctr" rtl="0" fontAlgn="t">
                        <a:spcBef>
                          <a:spcPts val="0"/>
                        </a:spcBef>
                        <a:spcAft>
                          <a:spcPts val="0"/>
                        </a:spcAft>
                      </a:pPr>
                      <a:r>
                        <a:rPr lang="en-US" sz="3200" b="0" u="none" strike="noStrike" dirty="0" smtClean="0">
                          <a:effectLst/>
                          <a:latin typeface="Helvetica" panose="020B0604020202020204" pitchFamily="34" charset="0"/>
                          <a:cs typeface="Helvetica" panose="020B0604020202020204" pitchFamily="34" charset="0"/>
                        </a:rPr>
                        <a:t>Outside </a:t>
                      </a:r>
                      <a:r>
                        <a:rPr lang="en-US" sz="3200" b="0" u="none" strike="noStrike" dirty="0">
                          <a:effectLst/>
                          <a:latin typeface="Helvetica" panose="020B0604020202020204" pitchFamily="34" charset="0"/>
                          <a:cs typeface="Helvetica" panose="020B0604020202020204" pitchFamily="34" charset="0"/>
                        </a:rPr>
                        <a:t>TRI</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a:effectLst/>
                          <a:latin typeface="Helvetica" panose="020B0604020202020204" pitchFamily="34" charset="0"/>
                          <a:cs typeface="Helvetica" panose="020B0604020202020204" pitchFamily="34" charset="0"/>
                        </a:rPr>
                        <a:t>0.7922</a:t>
                      </a:r>
                      <a:endParaRPr lang="en-US" sz="3200" b="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a:effectLst/>
                          <a:latin typeface="Helvetica" panose="020B0604020202020204" pitchFamily="34" charset="0"/>
                          <a:cs typeface="Helvetica" panose="020B0604020202020204" pitchFamily="34" charset="0"/>
                        </a:rPr>
                        <a:t>0.2088</a:t>
                      </a:r>
                      <a:endParaRPr lang="en-US" sz="3200" b="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a:effectLst/>
                          <a:latin typeface="Helvetica" panose="020B0604020202020204" pitchFamily="34" charset="0"/>
                          <a:cs typeface="Helvetica" panose="020B0604020202020204" pitchFamily="34" charset="0"/>
                        </a:rPr>
                        <a:t>0.2078</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a:effectLst/>
                          <a:latin typeface="Helvetica" panose="020B0604020202020204" pitchFamily="34" charset="0"/>
                          <a:cs typeface="Helvetica" panose="020B0604020202020204" pitchFamily="34" charset="0"/>
                        </a:rPr>
                        <a:t>0.2088</a:t>
                      </a:r>
                      <a:endParaRPr lang="en-US" sz="3200" b="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a:effectLst/>
                          <a:latin typeface="Helvetica" panose="020B0604020202020204" pitchFamily="34" charset="0"/>
                          <a:cs typeface="Helvetica" panose="020B0604020202020204" pitchFamily="34" charset="0"/>
                        </a:rPr>
                        <a:t>53687.22</a:t>
                      </a:r>
                      <a:endParaRPr lang="en-US" sz="3200" b="0" dirty="0">
                        <a:effectLst/>
                        <a:latin typeface="Helvetica" panose="020B0604020202020204" pitchFamily="34" charset="0"/>
                        <a:cs typeface="Helvetica" panose="020B0604020202020204" pitchFamily="34" charset="0"/>
                      </a:endParaRPr>
                    </a:p>
                  </a:txBody>
                  <a:tcPr marL="66675" marR="66675" marT="66675" marB="66675"/>
                </a:tc>
                <a:tc>
                  <a:txBody>
                    <a:bodyPr/>
                    <a:lstStyle/>
                    <a:p>
                      <a:pPr algn="ctr" rtl="0" fontAlgn="t">
                        <a:spcBef>
                          <a:spcPts val="0"/>
                        </a:spcBef>
                        <a:spcAft>
                          <a:spcPts val="0"/>
                        </a:spcAft>
                      </a:pPr>
                      <a:r>
                        <a:rPr lang="en-US" sz="3200" b="0" u="none" strike="noStrike" dirty="0">
                          <a:effectLst/>
                          <a:latin typeface="Helvetica" panose="020B0604020202020204" pitchFamily="34" charset="0"/>
                          <a:cs typeface="Helvetica" panose="020B0604020202020204" pitchFamily="34" charset="0"/>
                        </a:rPr>
                        <a:t>24151.65</a:t>
                      </a:r>
                      <a:endParaRPr lang="en-US" sz="3200" b="0" dirty="0">
                        <a:effectLst/>
                        <a:latin typeface="Helvetica" panose="020B0604020202020204" pitchFamily="34" charset="0"/>
                        <a:cs typeface="Helvetica" panose="020B0604020202020204" pitchFamily="34" charset="0"/>
                      </a:endParaRPr>
                    </a:p>
                  </a:txBody>
                  <a:tcPr marL="66675" marR="66675" marT="66675" marB="66675"/>
                </a:tc>
              </a:tr>
            </a:tbl>
          </a:graphicData>
        </a:graphic>
      </p:graphicFrame>
      <p:sp>
        <p:nvSpPr>
          <p:cNvPr id="4" name="TextBox 3"/>
          <p:cNvSpPr txBox="1"/>
          <p:nvPr/>
        </p:nvSpPr>
        <p:spPr>
          <a:xfrm>
            <a:off x="16157331" y="29181077"/>
            <a:ext cx="11963400" cy="1077218"/>
          </a:xfrm>
          <a:prstGeom prst="rect">
            <a:avLst/>
          </a:prstGeom>
          <a:noFill/>
        </p:spPr>
        <p:txBody>
          <a:bodyPr wrap="square" rtlCol="0">
            <a:spAutoFit/>
          </a:bodyPr>
          <a:lstStyle/>
          <a:p>
            <a:pPr algn="ctr"/>
            <a:r>
              <a:rPr lang="en-US" sz="3200" dirty="0" smtClean="0">
                <a:latin typeface="Helvetica" panose="020B0604020202020204" pitchFamily="34" charset="0"/>
                <a:cs typeface="Helvetica" panose="020B0604020202020204" pitchFamily="34" charset="0"/>
              </a:rPr>
              <a:t>Figure 3. Median household income in census tracts with multiple TRI sites</a:t>
            </a:r>
            <a:endParaRPr lang="en-US" sz="3200" dirty="0">
              <a:latin typeface="Helvetica" panose="020B0604020202020204" pitchFamily="34" charset="0"/>
              <a:cs typeface="Helvetica" panose="020B0604020202020204" pitchFamily="34" charset="0"/>
            </a:endParaRPr>
          </a:p>
        </p:txBody>
      </p:sp>
      <p:sp>
        <p:nvSpPr>
          <p:cNvPr id="6" name="TextBox 5"/>
          <p:cNvSpPr txBox="1"/>
          <p:nvPr/>
        </p:nvSpPr>
        <p:spPr>
          <a:xfrm>
            <a:off x="15803921" y="35161270"/>
            <a:ext cx="12670220" cy="1569660"/>
          </a:xfrm>
          <a:prstGeom prst="rect">
            <a:avLst/>
          </a:prstGeom>
          <a:noFill/>
        </p:spPr>
        <p:txBody>
          <a:bodyPr wrap="square" rtlCol="0">
            <a:spAutoFit/>
          </a:bodyPr>
          <a:lstStyle/>
          <a:p>
            <a:pPr algn="ctr"/>
            <a:r>
              <a:rPr lang="en-US" sz="3200" dirty="0" smtClean="0">
                <a:latin typeface="Helvetica" panose="020B0604020202020204" pitchFamily="34" charset="0"/>
                <a:cs typeface="Helvetica" panose="020B0604020202020204" pitchFamily="34" charset="0"/>
              </a:rPr>
              <a:t>Table 1. Comparison of average percent white population and median household income for census tracts inside and outside a two-mile buffer of a TRI site</a:t>
            </a:r>
            <a:endParaRPr lang="en-US" sz="3200" dirty="0">
              <a:latin typeface="Helvetica" panose="020B0604020202020204" pitchFamily="34" charset="0"/>
              <a:cs typeface="Helvetica" panose="020B0604020202020204" pitchFamily="34" charset="0"/>
            </a:endParaRPr>
          </a:p>
        </p:txBody>
      </p:sp>
      <p:pic>
        <p:nvPicPr>
          <p:cNvPr id="1028" name="Picture 4" descr="https://lh6.googleusercontent.com/tGbLlJkgr_zUMfWIje0TMIB7y2HNDZjKqDLSZtEarAUUHj0hnqoZdx8jG3H1VQXfH1ft6jDXA3Nf2g4k780qfVmwKYCdIB9z2KUSdAMSmaqax6z5YuS_0RyBN7dJkOXTGLXO5L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094768" y="21854876"/>
            <a:ext cx="10088526" cy="7034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1639765" y="4546350"/>
            <a:ext cx="13258800" cy="9079409"/>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sz="6000" dirty="0" smtClean="0">
                <a:latin typeface="Helvetica" panose="020B0604020202020204" pitchFamily="34" charset="0"/>
                <a:cs typeface="Helvetica" panose="020B0604020202020204" pitchFamily="34" charset="0"/>
              </a:rPr>
              <a:t>Abstract</a:t>
            </a:r>
            <a:endParaRPr lang="en-US" sz="6000" dirty="0">
              <a:latin typeface="Helvetica" pitchFamily="34" charset="0"/>
              <a:cs typeface="Helvetica" panose="020B0604020202020204" pitchFamily="34" charset="0"/>
            </a:endParaRPr>
          </a:p>
          <a:p>
            <a:pPr algn="just"/>
            <a:endParaRPr lang="en-US" sz="3200" dirty="0" smtClean="0">
              <a:latin typeface="Helvetica" panose="020B0604020202020204" pitchFamily="34" charset="0"/>
              <a:cs typeface="Helvetica" panose="020B0604020202020204" pitchFamily="34" charset="0"/>
            </a:endParaRPr>
          </a:p>
          <a:p>
            <a:pPr algn="just"/>
            <a:r>
              <a:rPr lang="en-US" sz="3200" dirty="0" smtClean="0">
                <a:latin typeface="Helvetica" panose="020B0604020202020204" pitchFamily="34" charset="0"/>
                <a:cs typeface="Helvetica" panose="020B0604020202020204" pitchFamily="34" charset="0"/>
              </a:rPr>
              <a:t>This </a:t>
            </a:r>
            <a:r>
              <a:rPr lang="en-US" sz="3200" dirty="0">
                <a:latin typeface="Helvetica" panose="020B0604020202020204" pitchFamily="34" charset="0"/>
                <a:cs typeface="Helvetica" panose="020B0604020202020204" pitchFamily="34" charset="0"/>
              </a:rPr>
              <a:t>project analyzes potential areas of environmental injustice on a census tract level throughout Florida. Data on race and median household income were compiled into ArcGIS 10.2.2 along with Toxic Release Inventory (TRI) locations to determine if communities with low income or large minority population are disproportionately exposed to sources of heavy pollution. </a:t>
            </a:r>
            <a:r>
              <a:rPr lang="en-US" sz="3200" dirty="0" smtClean="0">
                <a:latin typeface="Helvetica" panose="020B0604020202020204" pitchFamily="34" charset="0"/>
                <a:cs typeface="Helvetica" panose="020B0604020202020204" pitchFamily="34" charset="0"/>
              </a:rPr>
              <a:t>We found </a:t>
            </a:r>
            <a:r>
              <a:rPr lang="en-US" sz="3200" dirty="0">
                <a:latin typeface="Helvetica" panose="020B0604020202020204" pitchFamily="34" charset="0"/>
                <a:cs typeface="Helvetica" panose="020B0604020202020204" pitchFamily="34" charset="0"/>
              </a:rPr>
              <a:t>that high minority and low income census tracts were </a:t>
            </a:r>
            <a:r>
              <a:rPr lang="en-US" sz="3200" dirty="0" smtClean="0">
                <a:latin typeface="Helvetica" panose="020B0604020202020204" pitchFamily="34" charset="0"/>
                <a:cs typeface="Helvetica" panose="020B0604020202020204" pitchFamily="34" charset="0"/>
              </a:rPr>
              <a:t>significantly more </a:t>
            </a:r>
            <a:r>
              <a:rPr lang="en-US" sz="3200" dirty="0">
                <a:latin typeface="Helvetica" panose="020B0604020202020204" pitchFamily="34" charset="0"/>
                <a:cs typeface="Helvetica" panose="020B0604020202020204" pitchFamily="34" charset="0"/>
              </a:rPr>
              <a:t>likely to be within two miles of a TRI site and that census tracts containing two or more TRI sites had significantly lower median household incomes than census tracts with only one or fewer TRI sites. An examination of </a:t>
            </a:r>
            <a:r>
              <a:rPr lang="en-US" sz="3200" dirty="0" err="1">
                <a:latin typeface="Helvetica" panose="020B0604020202020204" pitchFamily="34" charset="0"/>
                <a:cs typeface="Helvetica" panose="020B0604020202020204" pitchFamily="34" charset="0"/>
              </a:rPr>
              <a:t>Gadsen</a:t>
            </a:r>
            <a:r>
              <a:rPr lang="en-US" sz="3200" dirty="0">
                <a:latin typeface="Helvetica" panose="020B0604020202020204" pitchFamily="34" charset="0"/>
                <a:cs typeface="Helvetica" panose="020B0604020202020204" pitchFamily="34" charset="0"/>
              </a:rPr>
              <a:t> county revealed that several high-minority population census tracts disproportionately contain or are located near TRI sites. Additional studies examining water and air quality, as well as examining exposure to hazardous chemicals from superfund sites or underwater storage tanks would be beneficial for the assessment of environmental injustice in </a:t>
            </a:r>
            <a:r>
              <a:rPr lang="en-US" sz="3200" dirty="0" smtClean="0">
                <a:latin typeface="Helvetica" panose="020B0604020202020204" pitchFamily="34" charset="0"/>
                <a:cs typeface="Helvetica" panose="020B0604020202020204" pitchFamily="34" charset="0"/>
              </a:rPr>
              <a:t>Florida</a:t>
            </a:r>
            <a:endParaRPr lang="en-US" sz="3200" dirty="0">
              <a:latin typeface="Helvetica" pitchFamily="34" charset="0"/>
              <a:cs typeface="Helvetica" panose="020B0604020202020204" pitchFamily="34" charset="0"/>
            </a:endParaRPr>
          </a:p>
        </p:txBody>
      </p:sp>
      <p:sp>
        <p:nvSpPr>
          <p:cNvPr id="19" name="TextBox 18"/>
          <p:cNvSpPr txBox="1"/>
          <p:nvPr/>
        </p:nvSpPr>
        <p:spPr>
          <a:xfrm>
            <a:off x="1639765" y="25253654"/>
            <a:ext cx="13225097" cy="1283428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sz="6000" dirty="0" smtClean="0">
                <a:latin typeface="Helvetica" pitchFamily="34" charset="0"/>
                <a:cs typeface="Helvetica" panose="020B0604020202020204" pitchFamily="34" charset="0"/>
              </a:rPr>
              <a:t>Methods</a:t>
            </a:r>
          </a:p>
          <a:p>
            <a:pPr algn="just"/>
            <a:endParaRPr lang="en-US" sz="3200" dirty="0" smtClean="0">
              <a:latin typeface="Helvetica" panose="020B0604020202020204" pitchFamily="34" charset="0"/>
              <a:cs typeface="Helvetica" panose="020B0604020202020204" pitchFamily="34" charset="0"/>
            </a:endParaRPr>
          </a:p>
          <a:p>
            <a:pPr algn="just"/>
            <a:r>
              <a:rPr lang="en-US" sz="3200" dirty="0" smtClean="0">
                <a:latin typeface="Helvetica" panose="020B0604020202020204" pitchFamily="34" charset="0"/>
                <a:cs typeface="Helvetica" panose="020B0604020202020204" pitchFamily="34" charset="0"/>
              </a:rPr>
              <a:t>Census </a:t>
            </a:r>
            <a:r>
              <a:rPr lang="en-US" sz="3200" dirty="0">
                <a:latin typeface="Helvetica" panose="020B0604020202020204" pitchFamily="34" charset="0"/>
                <a:cs typeface="Helvetica" panose="020B0604020202020204" pitchFamily="34" charset="0"/>
              </a:rPr>
              <a:t>tract data on percent population of race and median household income was obtained from socialexplorer.com, and the TRI coordinates were obtained from the Florida section of the EPA website </a:t>
            </a:r>
            <a:r>
              <a:rPr lang="en-US" sz="3200" dirty="0" smtClean="0">
                <a:latin typeface="Helvetica" panose="020B0604020202020204" pitchFamily="34" charset="0"/>
                <a:cs typeface="Helvetica" panose="020B0604020202020204" pitchFamily="34" charset="0"/>
              </a:rPr>
              <a:t>(www.dep.state.fl.us</a:t>
            </a:r>
            <a:r>
              <a:rPr lang="en-US" sz="3200" dirty="0">
                <a:latin typeface="Helvetica" panose="020B0604020202020204" pitchFamily="34" charset="0"/>
                <a:cs typeface="Helvetica" panose="020B0604020202020204" pitchFamily="34" charset="0"/>
              </a:rPr>
              <a:t>/). These data were imported into ArcGIS 10.2.2 (ESRI). The race and income data were joined to census tract polygons obtained from socialexplorer.com. The TRI locations were converted into a point </a:t>
            </a:r>
            <a:r>
              <a:rPr lang="en-US" sz="3200" dirty="0" err="1">
                <a:latin typeface="Helvetica" panose="020B0604020202020204" pitchFamily="34" charset="0"/>
                <a:cs typeface="Helvetica" panose="020B0604020202020204" pitchFamily="34" charset="0"/>
              </a:rPr>
              <a:t>shapefile</a:t>
            </a:r>
            <a:r>
              <a:rPr lang="en-US" sz="3200" dirty="0">
                <a:latin typeface="Helvetica" panose="020B0604020202020204" pitchFamily="34" charset="0"/>
                <a:cs typeface="Helvetica" panose="020B0604020202020204" pitchFamily="34" charset="0"/>
              </a:rPr>
              <a:t> layer. A two mile buffer was created around each TRI location and all census tracts that intersected the buffer were selected. The mean percent of non-white population and the average median household income were calculated for the census tracts intersected by a TRI site buffer and compared to all census tracts not affected by TRI sites. This comparison was examined through a t-test for a difference in </a:t>
            </a:r>
            <a:r>
              <a:rPr lang="en-US" sz="3200" dirty="0" smtClean="0">
                <a:latin typeface="Helvetica" panose="020B0604020202020204" pitchFamily="34" charset="0"/>
                <a:cs typeface="Helvetica" panose="020B0604020202020204" pitchFamily="34" charset="0"/>
              </a:rPr>
              <a:t>means using the statistical program “</a:t>
            </a:r>
            <a:r>
              <a:rPr lang="en-US" sz="3200" dirty="0" err="1" smtClean="0">
                <a:latin typeface="Helvetica" panose="020B0604020202020204" pitchFamily="34" charset="0"/>
                <a:cs typeface="Helvetica" panose="020B0604020202020204" pitchFamily="34" charset="0"/>
              </a:rPr>
              <a:t>StatKey</a:t>
            </a:r>
            <a:r>
              <a:rPr lang="en-US" sz="3200" dirty="0" smtClean="0">
                <a:latin typeface="Helvetica" panose="020B0604020202020204" pitchFamily="34" charset="0"/>
                <a:cs typeface="Helvetica" panose="020B0604020202020204" pitchFamily="34" charset="0"/>
              </a:rPr>
              <a:t>”. </a:t>
            </a:r>
            <a:r>
              <a:rPr lang="en-US" sz="3200" dirty="0">
                <a:latin typeface="Helvetica" panose="020B0604020202020204" pitchFamily="34" charset="0"/>
                <a:cs typeface="Helvetica" panose="020B0604020202020204" pitchFamily="34" charset="0"/>
              </a:rPr>
              <a:t>Next, we calculated the number of TRI sites within each census tract. The average percent white population and average median household income for census tracts with two or more TRI was compared to census tracts with one or fewer TRI sites. We examined </a:t>
            </a:r>
            <a:r>
              <a:rPr lang="en-US" sz="3200" dirty="0" err="1">
                <a:latin typeface="Helvetica" panose="020B0604020202020204" pitchFamily="34" charset="0"/>
                <a:cs typeface="Helvetica" panose="020B0604020202020204" pitchFamily="34" charset="0"/>
              </a:rPr>
              <a:t>Gadsen</a:t>
            </a:r>
            <a:r>
              <a:rPr lang="en-US" sz="3200" dirty="0">
                <a:latin typeface="Helvetica" panose="020B0604020202020204" pitchFamily="34" charset="0"/>
                <a:cs typeface="Helvetica" panose="020B0604020202020204" pitchFamily="34" charset="0"/>
              </a:rPr>
              <a:t> County and Citrus County in detail. These two counties have the </a:t>
            </a:r>
            <a:r>
              <a:rPr lang="en-US" sz="3200" dirty="0" smtClean="0">
                <a:latin typeface="Helvetica" panose="020B0604020202020204" pitchFamily="34" charset="0"/>
                <a:cs typeface="Helvetica" panose="020B0604020202020204" pitchFamily="34" charset="0"/>
              </a:rPr>
              <a:t>lowest and highest </a:t>
            </a:r>
            <a:r>
              <a:rPr lang="en-US" sz="3200" dirty="0">
                <a:latin typeface="Helvetica" panose="020B0604020202020204" pitchFamily="34" charset="0"/>
                <a:cs typeface="Helvetica" panose="020B0604020202020204" pitchFamily="34" charset="0"/>
              </a:rPr>
              <a:t>percent white </a:t>
            </a:r>
            <a:r>
              <a:rPr lang="en-US" sz="3200" dirty="0" smtClean="0">
                <a:latin typeface="Helvetica" panose="020B0604020202020204" pitchFamily="34" charset="0"/>
                <a:cs typeface="Helvetica" panose="020B0604020202020204" pitchFamily="34" charset="0"/>
              </a:rPr>
              <a:t>population, respectively</a:t>
            </a:r>
            <a:r>
              <a:rPr lang="en-US" sz="3200" dirty="0">
                <a:latin typeface="Helvetica" panose="020B0604020202020204" pitchFamily="34" charset="0"/>
                <a:cs typeface="Helvetica" panose="020B0604020202020204" pitchFamily="34" charset="0"/>
              </a:rPr>
              <a:t>. We compared the average percent non-white population and average median household income of census tracts intersected by the buffer to census tracts not intersected by the buffer and ran a randomization test for a difference in means for each county to determine statistical significance.</a:t>
            </a:r>
            <a:endParaRPr lang="en-US" sz="3200" dirty="0">
              <a:effectLst/>
              <a:latin typeface="Helvetica" panose="020B0604020202020204" pitchFamily="34" charset="0"/>
              <a:cs typeface="Helvetica" panose="020B0604020202020204" pitchFamily="34" charset="0"/>
            </a:endParaRPr>
          </a:p>
        </p:txBody>
      </p:sp>
      <p:sp>
        <p:nvSpPr>
          <p:cNvPr id="20" name="TextBox 19"/>
          <p:cNvSpPr txBox="1"/>
          <p:nvPr/>
        </p:nvSpPr>
        <p:spPr>
          <a:xfrm>
            <a:off x="29413200" y="16714029"/>
            <a:ext cx="13258800" cy="1234184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sz="6000" dirty="0" smtClean="0">
                <a:latin typeface="Helvetica" panose="020B0604020202020204" pitchFamily="34" charset="0"/>
                <a:cs typeface="Helvetica" panose="020B0604020202020204" pitchFamily="34" charset="0"/>
              </a:rPr>
              <a:t>Discussion</a:t>
            </a:r>
          </a:p>
          <a:p>
            <a:pPr algn="just"/>
            <a:endParaRPr lang="en-US" sz="3200" dirty="0">
              <a:latin typeface="Helvetica" pitchFamily="34" charset="0"/>
              <a:cs typeface="Helvetica" panose="020B0604020202020204" pitchFamily="34" charset="0"/>
            </a:endParaRPr>
          </a:p>
          <a:p>
            <a:pPr algn="just"/>
            <a:r>
              <a:rPr lang="en-US" sz="3200" dirty="0">
                <a:latin typeface="Helvetica" pitchFamily="34" charset="0"/>
                <a:cs typeface="Helvetica" panose="020B0604020202020204" pitchFamily="34" charset="0"/>
              </a:rPr>
              <a:t>This analysis suggests that there are communities in Florida potentially experiencing acts of environmental injustice. Our results indicate that census tracts with either large minority populations or low median household income tend to be closer to or contain TRI facilities. The data also provides evidence that census tracts containing multiple TRI sites tend to have lower household income. Specifically, within </a:t>
            </a:r>
            <a:r>
              <a:rPr lang="en-US" sz="3200" dirty="0" err="1">
                <a:latin typeface="Helvetica" panose="020B0604020202020204" pitchFamily="34" charset="0"/>
                <a:cs typeface="Helvetica" panose="020B0604020202020204" pitchFamily="34" charset="0"/>
              </a:rPr>
              <a:t>Gadsen</a:t>
            </a:r>
            <a:r>
              <a:rPr lang="en-US" sz="3200" dirty="0">
                <a:latin typeface="Helvetica" panose="020B0604020202020204" pitchFamily="34" charset="0"/>
                <a:cs typeface="Helvetica" panose="020B0604020202020204" pitchFamily="34" charset="0"/>
              </a:rPr>
              <a:t> </a:t>
            </a:r>
            <a:r>
              <a:rPr lang="en-US" sz="3200" dirty="0" smtClean="0">
                <a:latin typeface="Helvetica" panose="020B0604020202020204" pitchFamily="34" charset="0"/>
                <a:cs typeface="Helvetica" panose="020B0604020202020204" pitchFamily="34" charset="0"/>
              </a:rPr>
              <a:t>County, </a:t>
            </a:r>
            <a:r>
              <a:rPr lang="en-US" sz="3200" dirty="0">
                <a:latin typeface="Helvetica" panose="020B0604020202020204" pitchFamily="34" charset="0"/>
                <a:cs typeface="Helvetica" panose="020B0604020202020204" pitchFamily="34" charset="0"/>
              </a:rPr>
              <a:t>there appears to be communities </a:t>
            </a:r>
            <a:r>
              <a:rPr lang="en-US" sz="3200" dirty="0" smtClean="0">
                <a:latin typeface="Helvetica" panose="020B0604020202020204" pitchFamily="34" charset="0"/>
                <a:cs typeface="Helvetica" panose="020B0604020202020204" pitchFamily="34" charset="0"/>
              </a:rPr>
              <a:t>of high minority and low income in </a:t>
            </a:r>
            <a:r>
              <a:rPr lang="en-US" sz="3200" dirty="0" smtClean="0">
                <a:latin typeface="Helvetica" panose="020B0604020202020204" pitchFamily="34" charset="0"/>
                <a:cs typeface="Helvetica" panose="020B0604020202020204" pitchFamily="34" charset="0"/>
              </a:rPr>
              <a:t>close proximity to </a:t>
            </a:r>
            <a:r>
              <a:rPr lang="en-US" sz="3200" dirty="0" smtClean="0">
                <a:latin typeface="Helvetica" panose="020B0604020202020204" pitchFamily="34" charset="0"/>
                <a:cs typeface="Helvetica" panose="020B0604020202020204" pitchFamily="34" charset="0"/>
              </a:rPr>
              <a:t>TRI </a:t>
            </a:r>
            <a:r>
              <a:rPr lang="en-US" sz="3200" dirty="0">
                <a:latin typeface="Helvetica" panose="020B0604020202020204" pitchFamily="34" charset="0"/>
                <a:cs typeface="Helvetica" panose="020B0604020202020204" pitchFamily="34" charset="0"/>
              </a:rPr>
              <a:t>sites. </a:t>
            </a:r>
          </a:p>
          <a:p>
            <a:pPr algn="just"/>
            <a:r>
              <a:rPr lang="en-US" sz="3200" dirty="0">
                <a:latin typeface="Helvetica" panose="020B0604020202020204" pitchFamily="34" charset="0"/>
                <a:cs typeface="Helvetica" panose="020B0604020202020204" pitchFamily="34" charset="0"/>
              </a:rPr>
              <a:t/>
            </a:r>
            <a:br>
              <a:rPr lang="en-US" sz="3200" dirty="0">
                <a:latin typeface="Helvetica" panose="020B0604020202020204" pitchFamily="34" charset="0"/>
                <a:cs typeface="Helvetica" panose="020B0604020202020204" pitchFamily="34" charset="0"/>
              </a:rPr>
            </a:br>
            <a:r>
              <a:rPr lang="en-US" sz="3200" dirty="0">
                <a:latin typeface="Helvetica" panose="020B0604020202020204" pitchFamily="34" charset="0"/>
                <a:cs typeface="Helvetica" panose="020B0604020202020204" pitchFamily="34" charset="0"/>
              </a:rPr>
              <a:t>More research needs to be done to conclude whether these communities are exposed to environmental hazards based on racial and social demographics. TRI sites are not the only indicator for sources of pollution. Tests on water quality and air quality are additional indicators of pollution, and further examination on locations of superfund sites or historical leakages in underwater storage tanks can also provide valuable information on exposure to hazardous </a:t>
            </a:r>
            <a:r>
              <a:rPr lang="en-US" sz="3200" dirty="0" smtClean="0">
                <a:latin typeface="Helvetica" panose="020B0604020202020204" pitchFamily="34" charset="0"/>
                <a:cs typeface="Helvetica" panose="020B0604020202020204" pitchFamily="34" charset="0"/>
              </a:rPr>
              <a:t>waste (Wilson et al, 2012). </a:t>
            </a:r>
          </a:p>
          <a:p>
            <a:pPr algn="just"/>
            <a:endParaRPr lang="en-US" sz="3200" dirty="0">
              <a:latin typeface="Helvetica" panose="020B0604020202020204" pitchFamily="34" charset="0"/>
              <a:cs typeface="Helvetica" panose="020B0604020202020204" pitchFamily="34" charset="0"/>
            </a:endParaRPr>
          </a:p>
          <a:p>
            <a:pPr algn="just"/>
            <a:r>
              <a:rPr lang="en-US" sz="3200" dirty="0">
                <a:latin typeface="Helvetica" panose="020B0604020202020204" pitchFamily="34" charset="0"/>
                <a:cs typeface="Helvetica" panose="020B0604020202020204" pitchFamily="34" charset="0"/>
              </a:rPr>
              <a:t>However, based on this research we conclude that there are several communities with large minority populations and/or lower median household incomes that may be unjustly exposed to sources of industrial pollution</a:t>
            </a:r>
            <a:r>
              <a:rPr lang="en-US" sz="3200" dirty="0" smtClean="0">
                <a:latin typeface="Helvetica" panose="020B0604020202020204" pitchFamily="34" charset="0"/>
                <a:cs typeface="Helvetica" panose="020B0604020202020204" pitchFamily="34" charset="0"/>
              </a:rPr>
              <a:t>.</a:t>
            </a:r>
          </a:p>
        </p:txBody>
      </p:sp>
      <p:sp>
        <p:nvSpPr>
          <p:cNvPr id="21" name="TextBox 20"/>
          <p:cNvSpPr txBox="1"/>
          <p:nvPr/>
        </p:nvSpPr>
        <p:spPr>
          <a:xfrm>
            <a:off x="29413200" y="32578737"/>
            <a:ext cx="13258800" cy="55092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3200" b="1" dirty="0" smtClean="0">
                <a:latin typeface="Helvetica" pitchFamily="34" charset="0"/>
                <a:cs typeface="Helvetica" panose="020B0604020202020204" pitchFamily="34" charset="0"/>
              </a:rPr>
              <a:t>Works Cited</a:t>
            </a:r>
          </a:p>
          <a:p>
            <a:r>
              <a:rPr lang="en-US" sz="2000" dirty="0" err="1">
                <a:latin typeface="Helvetica" panose="020B0604020202020204" pitchFamily="34" charset="0"/>
                <a:cs typeface="Helvetica" panose="020B0604020202020204" pitchFamily="34" charset="0"/>
              </a:rPr>
              <a:t>Dolinoy</a:t>
            </a:r>
            <a:r>
              <a:rPr lang="en-US" sz="2000" dirty="0">
                <a:latin typeface="Helvetica" panose="020B0604020202020204" pitchFamily="34" charset="0"/>
                <a:cs typeface="Helvetica" panose="020B0604020202020204" pitchFamily="34" charset="0"/>
              </a:rPr>
              <a:t>, D. C., &amp; Miranda, M. L. (2004). GIS Modeling of Air Toxics Releases from TRI-Reporting and Non-TRI-Reporting Facilities: Impacts for Environmental Justice. </a:t>
            </a:r>
            <a:r>
              <a:rPr lang="en-US" sz="2000" i="1" dirty="0">
                <a:latin typeface="Helvetica" panose="020B0604020202020204" pitchFamily="34" charset="0"/>
                <a:cs typeface="Helvetica" panose="020B0604020202020204" pitchFamily="34" charset="0"/>
              </a:rPr>
              <a:t>Environmental Health Perspectives</a:t>
            </a:r>
            <a:r>
              <a:rPr lang="en-US" sz="2000" dirty="0">
                <a:latin typeface="Helvetica" panose="020B0604020202020204" pitchFamily="34" charset="0"/>
                <a:cs typeface="Helvetica" panose="020B0604020202020204" pitchFamily="34" charset="0"/>
              </a:rPr>
              <a:t>, </a:t>
            </a:r>
            <a:r>
              <a:rPr lang="en-US" sz="2000" i="1" dirty="0">
                <a:latin typeface="Helvetica" panose="020B0604020202020204" pitchFamily="34" charset="0"/>
                <a:cs typeface="Helvetica" panose="020B0604020202020204" pitchFamily="34" charset="0"/>
              </a:rPr>
              <a:t>112</a:t>
            </a:r>
            <a:r>
              <a:rPr lang="en-US" sz="2000" dirty="0">
                <a:latin typeface="Helvetica" panose="020B0604020202020204" pitchFamily="34" charset="0"/>
                <a:cs typeface="Helvetica" panose="020B0604020202020204" pitchFamily="34" charset="0"/>
              </a:rPr>
              <a:t>(17), 1717-1724. </a:t>
            </a:r>
          </a:p>
          <a:p>
            <a:r>
              <a:rPr lang="en-US" sz="2000" dirty="0">
                <a:latin typeface="Helvetica" panose="020B0604020202020204" pitchFamily="34" charset="0"/>
                <a:cs typeface="Helvetica" panose="020B0604020202020204" pitchFamily="34" charset="0"/>
              </a:rPr>
              <a:t/>
            </a:r>
            <a:br>
              <a:rPr lang="en-US" sz="2000" dirty="0">
                <a:latin typeface="Helvetica" panose="020B0604020202020204" pitchFamily="34" charset="0"/>
                <a:cs typeface="Helvetica" panose="020B0604020202020204" pitchFamily="34" charset="0"/>
              </a:rPr>
            </a:br>
            <a:r>
              <a:rPr lang="en-US" sz="2000" dirty="0">
                <a:latin typeface="Helvetica" panose="020B0604020202020204" pitchFamily="34" charset="0"/>
                <a:cs typeface="Helvetica" panose="020B0604020202020204" pitchFamily="34" charset="0"/>
              </a:rPr>
              <a:t>Emergency Planning and Community Right-to-Know Act (EPCRA). (2015, January 28). Retrieved April 23, 2015, from http://www2.epa.gov/epcra</a:t>
            </a:r>
          </a:p>
          <a:p>
            <a:r>
              <a:rPr lang="en-US" sz="2000" dirty="0">
                <a:latin typeface="Helvetica" panose="020B0604020202020204" pitchFamily="34" charset="0"/>
                <a:cs typeface="Helvetica" panose="020B0604020202020204" pitchFamily="34" charset="0"/>
              </a:rPr>
              <a:t/>
            </a:r>
            <a:br>
              <a:rPr lang="en-US" sz="2000" dirty="0">
                <a:latin typeface="Helvetica" panose="020B0604020202020204" pitchFamily="34" charset="0"/>
                <a:cs typeface="Helvetica" panose="020B0604020202020204" pitchFamily="34" charset="0"/>
              </a:rPr>
            </a:br>
            <a:r>
              <a:rPr lang="en-US" sz="2000" dirty="0">
                <a:latin typeface="Helvetica" panose="020B0604020202020204" pitchFamily="34" charset="0"/>
                <a:cs typeface="Helvetica" panose="020B0604020202020204" pitchFamily="34" charset="0"/>
              </a:rPr>
              <a:t>Sheppard, E. C., </a:t>
            </a:r>
            <a:r>
              <a:rPr lang="en-US" sz="2000" dirty="0" err="1">
                <a:latin typeface="Helvetica" panose="020B0604020202020204" pitchFamily="34" charset="0"/>
                <a:cs typeface="Helvetica" panose="020B0604020202020204" pitchFamily="34" charset="0"/>
              </a:rPr>
              <a:t>Leitner</a:t>
            </a:r>
            <a:r>
              <a:rPr lang="en-US" sz="2000" dirty="0">
                <a:latin typeface="Helvetica" panose="020B0604020202020204" pitchFamily="34" charset="0"/>
                <a:cs typeface="Helvetica" panose="020B0604020202020204" pitchFamily="34" charset="0"/>
              </a:rPr>
              <a:t>, H. A., McMaster, R. B., &amp; Tian, H. O. (1999). GIS-based measures of environmental equity: Exploring their sensitivity and significance. </a:t>
            </a:r>
            <a:r>
              <a:rPr lang="en-US" sz="2000" i="1" dirty="0">
                <a:latin typeface="Helvetica" panose="020B0604020202020204" pitchFamily="34" charset="0"/>
                <a:cs typeface="Helvetica" panose="020B0604020202020204" pitchFamily="34" charset="0"/>
              </a:rPr>
              <a:t>Journal Of Exposure Analysis &amp; Environmental Epidemiology</a:t>
            </a:r>
            <a:r>
              <a:rPr lang="en-US" sz="2000" dirty="0">
                <a:latin typeface="Helvetica" panose="020B0604020202020204" pitchFamily="34" charset="0"/>
                <a:cs typeface="Helvetica" panose="020B0604020202020204" pitchFamily="34" charset="0"/>
              </a:rPr>
              <a:t>, </a:t>
            </a:r>
            <a:r>
              <a:rPr lang="en-US" sz="2000" i="1" dirty="0">
                <a:latin typeface="Helvetica" panose="020B0604020202020204" pitchFamily="34" charset="0"/>
                <a:cs typeface="Helvetica" panose="020B0604020202020204" pitchFamily="34" charset="0"/>
              </a:rPr>
              <a:t>9</a:t>
            </a:r>
            <a:r>
              <a:rPr lang="en-US" sz="2000" dirty="0">
                <a:latin typeface="Helvetica" panose="020B0604020202020204" pitchFamily="34" charset="0"/>
                <a:cs typeface="Helvetica" panose="020B0604020202020204" pitchFamily="34" charset="0"/>
              </a:rPr>
              <a:t>(1), 18. </a:t>
            </a:r>
          </a:p>
          <a:p>
            <a:r>
              <a:rPr lang="en-US" sz="2000" dirty="0">
                <a:latin typeface="Helvetica" panose="020B0604020202020204" pitchFamily="34" charset="0"/>
                <a:cs typeface="Helvetica" panose="020B0604020202020204" pitchFamily="34" charset="0"/>
              </a:rPr>
              <a:t/>
            </a:r>
            <a:br>
              <a:rPr lang="en-US" sz="2000" dirty="0">
                <a:latin typeface="Helvetica" panose="020B0604020202020204" pitchFamily="34" charset="0"/>
                <a:cs typeface="Helvetica" panose="020B0604020202020204" pitchFamily="34" charset="0"/>
              </a:rPr>
            </a:br>
            <a:r>
              <a:rPr lang="en-US" sz="2000" dirty="0">
                <a:latin typeface="Helvetica" panose="020B0604020202020204" pitchFamily="34" charset="0"/>
                <a:cs typeface="Helvetica" panose="020B0604020202020204" pitchFamily="34" charset="0"/>
              </a:rPr>
              <a:t>Wilson, S. M., Fraser-Rahim, H., Williams, E., Zhang, H., Rice, L., </a:t>
            </a:r>
            <a:r>
              <a:rPr lang="en-US" sz="2000" dirty="0" err="1">
                <a:latin typeface="Helvetica" panose="020B0604020202020204" pitchFamily="34" charset="0"/>
                <a:cs typeface="Helvetica" panose="020B0604020202020204" pitchFamily="34" charset="0"/>
              </a:rPr>
              <a:t>Svendsen</a:t>
            </a:r>
            <a:r>
              <a:rPr lang="en-US" sz="2000" dirty="0">
                <a:latin typeface="Helvetica" panose="020B0604020202020204" pitchFamily="34" charset="0"/>
                <a:cs typeface="Helvetica" panose="020B0604020202020204" pitchFamily="34" charset="0"/>
              </a:rPr>
              <a:t>, E., &amp; </a:t>
            </a:r>
            <a:r>
              <a:rPr lang="en-US" sz="2000" dirty="0" err="1">
                <a:latin typeface="Helvetica" panose="020B0604020202020204" pitchFamily="34" charset="0"/>
                <a:cs typeface="Helvetica" panose="020B0604020202020204" pitchFamily="34" charset="0"/>
              </a:rPr>
              <a:t>Abara</a:t>
            </a:r>
            <a:r>
              <a:rPr lang="en-US" sz="2000" dirty="0">
                <a:latin typeface="Helvetica" panose="020B0604020202020204" pitchFamily="34" charset="0"/>
                <a:cs typeface="Helvetica" panose="020B0604020202020204" pitchFamily="34" charset="0"/>
              </a:rPr>
              <a:t>, W. (2012). Assessment of the Distribution of Toxic Release Inventory Facilities in Metropolitan Charleston: An Environmental Justice Case Study. </a:t>
            </a:r>
            <a:r>
              <a:rPr lang="en-US" sz="2000" i="1" dirty="0">
                <a:latin typeface="Helvetica" panose="020B0604020202020204" pitchFamily="34" charset="0"/>
                <a:cs typeface="Helvetica" panose="020B0604020202020204" pitchFamily="34" charset="0"/>
              </a:rPr>
              <a:t>American Journal Of Public Health</a:t>
            </a:r>
            <a:r>
              <a:rPr lang="en-US" sz="2000" dirty="0">
                <a:latin typeface="Helvetica" panose="020B0604020202020204" pitchFamily="34" charset="0"/>
                <a:cs typeface="Helvetica" panose="020B0604020202020204" pitchFamily="34" charset="0"/>
              </a:rPr>
              <a:t>, </a:t>
            </a:r>
            <a:r>
              <a:rPr lang="en-US" sz="2000" i="1" dirty="0">
                <a:latin typeface="Helvetica" panose="020B0604020202020204" pitchFamily="34" charset="0"/>
                <a:cs typeface="Helvetica" panose="020B0604020202020204" pitchFamily="34" charset="0"/>
              </a:rPr>
              <a:t>102</a:t>
            </a:r>
            <a:r>
              <a:rPr lang="en-US" sz="2000" dirty="0">
                <a:latin typeface="Helvetica" panose="020B0604020202020204" pitchFamily="34" charset="0"/>
                <a:cs typeface="Helvetica" panose="020B0604020202020204" pitchFamily="34" charset="0"/>
              </a:rPr>
              <a:t>(10), 1974-1980.</a:t>
            </a:r>
          </a:p>
          <a:p>
            <a:r>
              <a:rPr lang="en-US" sz="2000" dirty="0">
                <a:latin typeface="Helvetica" panose="020B0604020202020204" pitchFamily="34" charset="0"/>
                <a:cs typeface="Helvetica" panose="020B0604020202020204" pitchFamily="34" charset="0"/>
              </a:rPr>
              <a:t/>
            </a:r>
            <a:br>
              <a:rPr lang="en-US" sz="2000" dirty="0">
                <a:latin typeface="Helvetica" panose="020B0604020202020204" pitchFamily="34" charset="0"/>
                <a:cs typeface="Helvetica" panose="020B0604020202020204" pitchFamily="34" charset="0"/>
              </a:rPr>
            </a:br>
            <a:r>
              <a:rPr lang="en-US" sz="2000" dirty="0">
                <a:latin typeface="Helvetica" panose="020B0604020202020204" pitchFamily="34" charset="0"/>
                <a:cs typeface="Helvetica" panose="020B0604020202020204" pitchFamily="34" charset="0"/>
              </a:rPr>
              <a:t>Wu, S., &amp; </a:t>
            </a:r>
            <a:r>
              <a:rPr lang="en-US" sz="2000" dirty="0" err="1">
                <a:latin typeface="Helvetica" panose="020B0604020202020204" pitchFamily="34" charset="0"/>
                <a:cs typeface="Helvetica" panose="020B0604020202020204" pitchFamily="34" charset="0"/>
              </a:rPr>
              <a:t>Heberling</a:t>
            </a:r>
            <a:r>
              <a:rPr lang="en-US" sz="2000" dirty="0">
                <a:latin typeface="Helvetica" panose="020B0604020202020204" pitchFamily="34" charset="0"/>
                <a:cs typeface="Helvetica" panose="020B0604020202020204" pitchFamily="34" charset="0"/>
              </a:rPr>
              <a:t>, M. (2013). The distribution of pollution and environmental justice in Puerto Rico: a quantitative analysis. </a:t>
            </a:r>
            <a:r>
              <a:rPr lang="en-US" sz="2000" i="1" dirty="0">
                <a:latin typeface="Helvetica" panose="020B0604020202020204" pitchFamily="34" charset="0"/>
                <a:cs typeface="Helvetica" panose="020B0604020202020204" pitchFamily="34" charset="0"/>
              </a:rPr>
              <a:t>Population &amp; Environment</a:t>
            </a:r>
            <a:r>
              <a:rPr lang="en-US" sz="2000" dirty="0">
                <a:latin typeface="Helvetica" panose="020B0604020202020204" pitchFamily="34" charset="0"/>
                <a:cs typeface="Helvetica" panose="020B0604020202020204" pitchFamily="34" charset="0"/>
              </a:rPr>
              <a:t>, </a:t>
            </a:r>
            <a:r>
              <a:rPr lang="en-US" sz="2000" i="1" dirty="0">
                <a:latin typeface="Helvetica" panose="020B0604020202020204" pitchFamily="34" charset="0"/>
                <a:cs typeface="Helvetica" panose="020B0604020202020204" pitchFamily="34" charset="0"/>
              </a:rPr>
              <a:t>35</a:t>
            </a:r>
            <a:r>
              <a:rPr lang="en-US" sz="2000" dirty="0">
                <a:latin typeface="Helvetica" panose="020B0604020202020204" pitchFamily="34" charset="0"/>
                <a:cs typeface="Helvetica" panose="020B0604020202020204" pitchFamily="34" charset="0"/>
              </a:rPr>
              <a:t>(2), 113-132</a:t>
            </a:r>
            <a:r>
              <a:rPr lang="en-US" sz="2000" dirty="0" smtClean="0">
                <a:latin typeface="Helvetica" panose="020B0604020202020204" pitchFamily="34" charset="0"/>
                <a:cs typeface="Helvetica" panose="020B0604020202020204" pitchFamily="34" charset="0"/>
              </a:rPr>
              <a:t>.</a:t>
            </a:r>
          </a:p>
          <a:p>
            <a:endParaRPr lang="en-US" sz="2000" b="1" dirty="0" smtClean="0">
              <a:latin typeface="Helvetica" pitchFamily="34" charset="0"/>
              <a:cs typeface="Helvetica" panose="020B0604020202020204" pitchFamily="34" charset="0"/>
            </a:endParaRPr>
          </a:p>
        </p:txBody>
      </p:sp>
      <p:sp>
        <p:nvSpPr>
          <p:cNvPr id="22" name="TextBox 21"/>
          <p:cNvSpPr txBox="1"/>
          <p:nvPr/>
        </p:nvSpPr>
        <p:spPr>
          <a:xfrm>
            <a:off x="29413200" y="29309335"/>
            <a:ext cx="13258800" cy="30469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3200" b="1" dirty="0" smtClean="0">
                <a:latin typeface="Helvetica" pitchFamily="34" charset="0"/>
                <a:cs typeface="Helvetica" panose="020B0604020202020204" pitchFamily="34" charset="0"/>
              </a:rPr>
              <a:t>Acknowledgements</a:t>
            </a:r>
          </a:p>
          <a:p>
            <a:endParaRPr lang="en-US" sz="3200" b="1" dirty="0" smtClean="0">
              <a:latin typeface="Helvetica" pitchFamily="34" charset="0"/>
              <a:cs typeface="Helvetica" panose="020B0604020202020204" pitchFamily="34" charset="0"/>
            </a:endParaRPr>
          </a:p>
          <a:p>
            <a:r>
              <a:rPr lang="en-US" sz="3200" dirty="0" smtClean="0">
                <a:latin typeface="Helvetica" pitchFamily="34" charset="0"/>
                <a:cs typeface="Helvetica" panose="020B0604020202020204" pitchFamily="34" charset="0"/>
              </a:rPr>
              <a:t>We would like to thank Professor Phillip </a:t>
            </a:r>
            <a:r>
              <a:rPr lang="en-US" sz="3200" dirty="0" err="1" smtClean="0">
                <a:latin typeface="Helvetica" pitchFamily="34" charset="0"/>
                <a:cs typeface="Helvetica" panose="020B0604020202020204" pitchFamily="34" charset="0"/>
              </a:rPr>
              <a:t>Nyhus</a:t>
            </a:r>
            <a:r>
              <a:rPr lang="en-US" sz="3200" dirty="0" smtClean="0">
                <a:latin typeface="Helvetica" pitchFamily="34" charset="0"/>
                <a:cs typeface="Helvetica" panose="020B0604020202020204" pitchFamily="34" charset="0"/>
              </a:rPr>
              <a:t> and Professor Manny </a:t>
            </a:r>
            <a:r>
              <a:rPr lang="en-US" sz="3200" dirty="0" err="1" smtClean="0">
                <a:latin typeface="Helvetica" pitchFamily="34" charset="0"/>
                <a:cs typeface="Helvetica" panose="020B0604020202020204" pitchFamily="34" charset="0"/>
              </a:rPr>
              <a:t>Gimond</a:t>
            </a:r>
            <a:r>
              <a:rPr lang="en-US" sz="3200" dirty="0" smtClean="0">
                <a:latin typeface="Helvetica" pitchFamily="34" charset="0"/>
                <a:cs typeface="Helvetica" panose="020B0604020202020204" pitchFamily="34" charset="0"/>
              </a:rPr>
              <a:t> for their assistance in this project, as well as the Colby College Environmental Studies department for providing us with the necessary resources to complete the </a:t>
            </a:r>
            <a:r>
              <a:rPr lang="en-US" sz="3200" dirty="0" smtClean="0">
                <a:latin typeface="Helvetica" pitchFamily="34" charset="0"/>
                <a:cs typeface="Helvetica" panose="020B0604020202020204" pitchFamily="34" charset="0"/>
              </a:rPr>
              <a:t>project.</a:t>
            </a:r>
            <a:endParaRPr lang="en-US" sz="3200" dirty="0" smtClean="0">
              <a:latin typeface="Helvetica" pitchFamily="34" charset="0"/>
              <a:cs typeface="Helvetica" panose="020B0604020202020204" pitchFamily="34" charset="0"/>
            </a:endParaRPr>
          </a:p>
        </p:txBody>
      </p:sp>
    </p:spTree>
    <p:extLst>
      <p:ext uri="{BB962C8B-B14F-4D97-AF65-F5344CB8AC3E}">
        <p14:creationId xmlns:p14="http://schemas.microsoft.com/office/powerpoint/2010/main" val="19253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604</TotalTime>
  <Words>994</Words>
  <Application>Microsoft Office PowerPoint</Application>
  <PresentationFormat>Custom</PresentationFormat>
  <Paragraphs>59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Helvetica</vt:lpstr>
      <vt:lpstr>Office Theme</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Jeffrey J. Vaz, II</cp:lastModifiedBy>
  <cp:revision>31</cp:revision>
  <dcterms:created xsi:type="dcterms:W3CDTF">2014-04-08T13:46:32Z</dcterms:created>
  <dcterms:modified xsi:type="dcterms:W3CDTF">2015-04-28T15:47:21Z</dcterms:modified>
</cp:coreProperties>
</file>