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7956" autoAdjust="0"/>
  </p:normalViewPr>
  <p:slideViewPr>
    <p:cSldViewPr>
      <p:cViewPr>
        <p:scale>
          <a:sx n="23" d="100"/>
          <a:sy n="23" d="100"/>
        </p:scale>
        <p:origin x="-1840" y="-8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4/24/15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f"/><Relationship Id="rId5" Type="http://schemas.openxmlformats.org/officeDocument/2006/relationships/image" Target="../media/image4.jpg"/><Relationship Id="rId6" Type="http://schemas.openxmlformats.org/officeDocument/2006/relationships/image" Target="../media/image5.jpg"/><Relationship Id="rId7" Type="http://schemas.openxmlformats.org/officeDocument/2006/relationships/image" Target="../media/image6.jpg"/><Relationship Id="rId8"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6914" y="457200"/>
            <a:ext cx="5857686" cy="2971800"/>
          </a:xfrm>
          <a:prstGeom prst="rect">
            <a:avLst/>
          </a:prstGeom>
        </p:spPr>
      </p:pic>
      <p:sp>
        <p:nvSpPr>
          <p:cNvPr id="5" name="TextBox 4"/>
          <p:cNvSpPr txBox="1"/>
          <p:nvPr/>
        </p:nvSpPr>
        <p:spPr>
          <a:xfrm>
            <a:off x="0" y="762000"/>
            <a:ext cx="43891200" cy="1200329"/>
          </a:xfrm>
          <a:prstGeom prst="rect">
            <a:avLst/>
          </a:prstGeom>
          <a:noFill/>
        </p:spPr>
        <p:txBody>
          <a:bodyPr wrap="square" rtlCol="0">
            <a:spAutoFit/>
          </a:bodyPr>
          <a:lstStyle/>
          <a:p>
            <a:pPr algn="ctr"/>
            <a:r>
              <a:rPr lang="en-US" sz="7200" dirty="0">
                <a:latin typeface="Times New Roman"/>
                <a:cs typeface="Times New Roman"/>
              </a:rPr>
              <a:t>Poetry and Paintings: </a:t>
            </a:r>
            <a:r>
              <a:rPr lang="en-US" sz="7200" dirty="0" smtClean="0">
                <a:latin typeface="Times New Roman"/>
                <a:cs typeface="Times New Roman"/>
              </a:rPr>
              <a:t>Luca </a:t>
            </a:r>
            <a:r>
              <a:rPr lang="en-US" sz="7200" dirty="0">
                <a:latin typeface="Times New Roman"/>
                <a:cs typeface="Times New Roman"/>
              </a:rPr>
              <a:t>Giordano’s Three Depictions of Hercules’ Death </a:t>
            </a:r>
          </a:p>
        </p:txBody>
      </p:sp>
      <p:sp>
        <p:nvSpPr>
          <p:cNvPr id="6" name="TextBox 5"/>
          <p:cNvSpPr txBox="1"/>
          <p:nvPr/>
        </p:nvSpPr>
        <p:spPr>
          <a:xfrm>
            <a:off x="0" y="1981200"/>
            <a:ext cx="43891200" cy="1200329"/>
          </a:xfrm>
          <a:prstGeom prst="rect">
            <a:avLst/>
          </a:prstGeom>
          <a:noFill/>
        </p:spPr>
        <p:txBody>
          <a:bodyPr wrap="square" rtlCol="0">
            <a:spAutoFit/>
          </a:bodyPr>
          <a:lstStyle/>
          <a:p>
            <a:pPr algn="ctr"/>
            <a:r>
              <a:rPr lang="en-US" sz="7200" dirty="0" smtClean="0">
                <a:latin typeface="Times New Roman"/>
                <a:cs typeface="Times New Roman"/>
              </a:rPr>
              <a:t>Kathleen Carroll, Classics; Faculty Sponsor: Kerill O’Neill, Classics</a:t>
            </a:r>
            <a:endParaRPr lang="en-US" sz="7200" dirty="0">
              <a:latin typeface="Times New Roman"/>
              <a:cs typeface="Times New Roman"/>
            </a:endParaRPr>
          </a:p>
        </p:txBody>
      </p:sp>
      <p:pic>
        <p:nvPicPr>
          <p:cNvPr id="2" name="Picture 1" descr="HerculesOnThePyreLucaGiordano.Prad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94200" y="6248400"/>
            <a:ext cx="4299443" cy="10708246"/>
          </a:xfrm>
          <a:prstGeom prst="rect">
            <a:avLst/>
          </a:prstGeom>
        </p:spPr>
      </p:pic>
      <p:pic>
        <p:nvPicPr>
          <p:cNvPr id="3" name="Picture 2" descr="GiordanoHercules copy.tif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5600" y="5867400"/>
            <a:ext cx="10116333" cy="3962400"/>
          </a:xfrm>
          <a:prstGeom prst="rect">
            <a:avLst/>
          </a:prstGeom>
        </p:spPr>
      </p:pic>
      <p:pic>
        <p:nvPicPr>
          <p:cNvPr id="12" name="Picture 11" descr="HerculesOnThePyreLucaGiordano.Escoria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20999" y="6172200"/>
            <a:ext cx="5892933" cy="8552812"/>
          </a:xfrm>
          <a:prstGeom prst="rect">
            <a:avLst/>
          </a:prstGeom>
        </p:spPr>
      </p:pic>
      <p:sp>
        <p:nvSpPr>
          <p:cNvPr id="15" name="TextBox 14"/>
          <p:cNvSpPr txBox="1"/>
          <p:nvPr/>
        </p:nvSpPr>
        <p:spPr>
          <a:xfrm>
            <a:off x="2743200" y="3352800"/>
            <a:ext cx="10363200" cy="2400657"/>
          </a:xfrm>
          <a:prstGeom prst="rect">
            <a:avLst/>
          </a:prstGeom>
          <a:noFill/>
        </p:spPr>
        <p:txBody>
          <a:bodyPr wrap="square" rtlCol="0">
            <a:spAutoFit/>
          </a:bodyPr>
          <a:lstStyle/>
          <a:p>
            <a:pPr algn="ctr"/>
            <a:r>
              <a:rPr lang="en-US" sz="5000" dirty="0">
                <a:latin typeface="Times New Roman"/>
                <a:cs typeface="Times New Roman"/>
              </a:rPr>
              <a:t>“Hercules on the Funeral Pyre”</a:t>
            </a:r>
          </a:p>
          <a:p>
            <a:pPr algn="ctr"/>
            <a:r>
              <a:rPr lang="en-US" sz="5000" dirty="0">
                <a:latin typeface="Times New Roman"/>
                <a:cs typeface="Times New Roman"/>
              </a:rPr>
              <a:t>1665-1670</a:t>
            </a:r>
          </a:p>
          <a:p>
            <a:pPr algn="ctr"/>
            <a:r>
              <a:rPr lang="en-US" sz="5000" dirty="0" smtClean="0">
                <a:latin typeface="Times New Roman"/>
                <a:cs typeface="Times New Roman"/>
              </a:rPr>
              <a:t>Colby </a:t>
            </a:r>
            <a:r>
              <a:rPr lang="en-US" sz="5000" dirty="0">
                <a:latin typeface="Times New Roman"/>
                <a:cs typeface="Times New Roman"/>
              </a:rPr>
              <a:t>Museum of </a:t>
            </a:r>
            <a:r>
              <a:rPr lang="en-US" sz="5000" dirty="0" smtClean="0">
                <a:latin typeface="Times New Roman"/>
                <a:cs typeface="Times New Roman"/>
              </a:rPr>
              <a:t>Art, Waterville, ME</a:t>
            </a:r>
            <a:endParaRPr lang="en-US" sz="5000" dirty="0">
              <a:latin typeface="Times New Roman"/>
              <a:cs typeface="Times New Roman"/>
            </a:endParaRPr>
          </a:p>
        </p:txBody>
      </p:sp>
      <p:sp>
        <p:nvSpPr>
          <p:cNvPr id="16" name="TextBox 15"/>
          <p:cNvSpPr txBox="1"/>
          <p:nvPr/>
        </p:nvSpPr>
        <p:spPr>
          <a:xfrm>
            <a:off x="1219200" y="16632494"/>
            <a:ext cx="13335000" cy="7294306"/>
          </a:xfrm>
          <a:prstGeom prst="rect">
            <a:avLst/>
          </a:prstGeom>
          <a:solidFill>
            <a:schemeClr val="bg1">
              <a:lumMod val="75000"/>
              <a:alpha val="81000"/>
            </a:schemeClr>
          </a:solidFill>
          <a:ln>
            <a:solidFill>
              <a:schemeClr val="tx1"/>
            </a:solidFill>
          </a:ln>
        </p:spPr>
        <p:txBody>
          <a:bodyPr wrap="square" rtlCol="0">
            <a:spAutoFit/>
          </a:bodyPr>
          <a:lstStyle/>
          <a:p>
            <a:pPr algn="ctr"/>
            <a:r>
              <a:rPr lang="en-US" sz="4000" dirty="0">
                <a:latin typeface="Times New Roman"/>
                <a:cs typeface="Times New Roman"/>
              </a:rPr>
              <a:t>Quotes </a:t>
            </a:r>
            <a:r>
              <a:rPr lang="en-US" sz="4000" dirty="0" smtClean="0">
                <a:latin typeface="Times New Roman"/>
                <a:cs typeface="Times New Roman"/>
              </a:rPr>
              <a:t>Reflecting </a:t>
            </a:r>
            <a:r>
              <a:rPr lang="en-US" sz="4000" dirty="0">
                <a:latin typeface="Times New Roman"/>
                <a:cs typeface="Times New Roman"/>
              </a:rPr>
              <a:t>Hercules’ Soul Splitting in Death </a:t>
            </a:r>
          </a:p>
          <a:p>
            <a:pPr lvl="0" algn="just"/>
            <a:r>
              <a:rPr lang="en-US" sz="3600" dirty="0" smtClean="0">
                <a:latin typeface="Times New Roman"/>
                <a:cs typeface="Times New Roman"/>
              </a:rPr>
              <a:t>Seneca, </a:t>
            </a:r>
            <a:r>
              <a:rPr lang="en-US" sz="3600" i="1" dirty="0" smtClean="0">
                <a:latin typeface="Times New Roman"/>
                <a:cs typeface="Times New Roman"/>
              </a:rPr>
              <a:t>Hercules Oetaeus</a:t>
            </a:r>
            <a:r>
              <a:rPr lang="en-US" sz="3600" dirty="0" smtClean="0">
                <a:latin typeface="Times New Roman"/>
                <a:cs typeface="Times New Roman"/>
              </a:rPr>
              <a:t>, 1968</a:t>
            </a:r>
            <a:endParaRPr lang="en-US" sz="3600" dirty="0">
              <a:latin typeface="Times New Roman"/>
              <a:cs typeface="Times New Roman"/>
            </a:endParaRPr>
          </a:p>
          <a:p>
            <a:pPr marL="457200" lvl="0" indent="-457200" algn="just">
              <a:buFont typeface="Arial"/>
              <a:buChar char="•"/>
            </a:pPr>
            <a:r>
              <a:rPr lang="en-US" sz="3600" dirty="0" smtClean="0">
                <a:latin typeface="Times New Roman"/>
                <a:cs typeface="Times New Roman"/>
              </a:rPr>
              <a:t>Hercules to Alcmene: “…my </a:t>
            </a:r>
            <a:r>
              <a:rPr lang="en-US" sz="3600" dirty="0">
                <a:latin typeface="Times New Roman"/>
                <a:cs typeface="Times New Roman"/>
              </a:rPr>
              <a:t>father’s part has been assigned to heaven, your part to the </a:t>
            </a:r>
            <a:r>
              <a:rPr lang="en-US" sz="3600" dirty="0" smtClean="0">
                <a:latin typeface="Times New Roman"/>
                <a:cs typeface="Times New Roman"/>
              </a:rPr>
              <a:t>flames.”</a:t>
            </a:r>
            <a:endParaRPr lang="en-US" sz="3600" dirty="0">
              <a:latin typeface="Times New Roman"/>
              <a:cs typeface="Times New Roman"/>
            </a:endParaRPr>
          </a:p>
          <a:p>
            <a:pPr lvl="0" algn="just"/>
            <a:r>
              <a:rPr lang="en-US" sz="3600" dirty="0" smtClean="0">
                <a:latin typeface="Times New Roman"/>
                <a:cs typeface="Times New Roman"/>
              </a:rPr>
              <a:t>Ovid</a:t>
            </a:r>
            <a:r>
              <a:rPr lang="en-US" sz="3600" dirty="0">
                <a:latin typeface="Times New Roman"/>
                <a:cs typeface="Times New Roman"/>
              </a:rPr>
              <a:t>,</a:t>
            </a:r>
            <a:r>
              <a:rPr lang="en-US" sz="3600" dirty="0" smtClean="0">
                <a:latin typeface="Times New Roman"/>
                <a:cs typeface="Times New Roman"/>
              </a:rPr>
              <a:t> </a:t>
            </a:r>
            <a:r>
              <a:rPr lang="en-US" sz="3600" i="1" dirty="0" smtClean="0">
                <a:latin typeface="Times New Roman"/>
                <a:cs typeface="Times New Roman"/>
              </a:rPr>
              <a:t>Metamorphoses</a:t>
            </a:r>
            <a:r>
              <a:rPr lang="en-US" sz="3600" dirty="0" smtClean="0">
                <a:latin typeface="Times New Roman"/>
                <a:cs typeface="Times New Roman"/>
              </a:rPr>
              <a:t>, 9.369-72, 387-91</a:t>
            </a:r>
          </a:p>
          <a:p>
            <a:pPr marL="457200" lvl="0" indent="-457200" algn="just">
              <a:buFont typeface="Arial"/>
              <a:buChar char="•"/>
            </a:pPr>
            <a:r>
              <a:rPr lang="en-US" sz="3600" dirty="0" smtClean="0">
                <a:latin typeface="Times New Roman"/>
                <a:cs typeface="Times New Roman"/>
              </a:rPr>
              <a:t>Jupiter about Hercules: “…he who has vanquished all will vanquish them (the flames)! Only his mother’s part will feel the fires: immortal is the part he has from me; it cannot die or </a:t>
            </a:r>
            <a:r>
              <a:rPr lang="en-US" sz="3600" dirty="0" smtClean="0">
                <a:latin typeface="Times New Roman"/>
                <a:cs typeface="Times New Roman"/>
              </a:rPr>
              <a:t>be </a:t>
            </a:r>
            <a:r>
              <a:rPr lang="en-US" sz="3600" dirty="0" smtClean="0">
                <a:latin typeface="Times New Roman"/>
                <a:cs typeface="Times New Roman"/>
              </a:rPr>
              <a:t>subdued by flames.”</a:t>
            </a:r>
          </a:p>
          <a:p>
            <a:pPr marL="457200" lvl="0" indent="-457200" algn="just">
              <a:buFont typeface="Arial"/>
              <a:buChar char="•"/>
            </a:pPr>
            <a:r>
              <a:rPr lang="en-US" sz="3600" dirty="0" smtClean="0">
                <a:latin typeface="Times New Roman"/>
                <a:cs typeface="Times New Roman"/>
              </a:rPr>
              <a:t>“</a:t>
            </a:r>
            <a:r>
              <a:rPr lang="en-US" sz="3600" dirty="0">
                <a:latin typeface="Times New Roman"/>
                <a:cs typeface="Times New Roman"/>
              </a:rPr>
              <a:t>…whatever parts of </a:t>
            </a:r>
            <a:r>
              <a:rPr lang="en-US" sz="3600" dirty="0" smtClean="0">
                <a:latin typeface="Times New Roman"/>
                <a:cs typeface="Times New Roman"/>
              </a:rPr>
              <a:t>Hercules </a:t>
            </a:r>
            <a:r>
              <a:rPr lang="en-US" sz="3600" dirty="0">
                <a:latin typeface="Times New Roman"/>
                <a:cs typeface="Times New Roman"/>
              </a:rPr>
              <a:t>were flammable, the fire burned away</a:t>
            </a:r>
            <a:r>
              <a:rPr lang="en-US" sz="3600" dirty="0" smtClean="0">
                <a:latin typeface="Times New Roman"/>
                <a:cs typeface="Times New Roman"/>
              </a:rPr>
              <a:t>, </a:t>
            </a:r>
            <a:r>
              <a:rPr lang="en-US" sz="3600" dirty="0">
                <a:latin typeface="Times New Roman"/>
                <a:cs typeface="Times New Roman"/>
              </a:rPr>
              <a:t>till naught that could be recognized remained</a:t>
            </a:r>
            <a:r>
              <a:rPr lang="en-US" sz="3600" dirty="0" smtClean="0">
                <a:latin typeface="Times New Roman"/>
                <a:cs typeface="Times New Roman"/>
              </a:rPr>
              <a:t>, </a:t>
            </a:r>
            <a:r>
              <a:rPr lang="en-US" sz="3600" dirty="0">
                <a:latin typeface="Times New Roman"/>
                <a:cs typeface="Times New Roman"/>
              </a:rPr>
              <a:t>and none of what his mother’s gifts has been</a:t>
            </a:r>
            <a:r>
              <a:rPr lang="en-US" sz="3600" dirty="0" smtClean="0">
                <a:latin typeface="Times New Roman"/>
                <a:cs typeface="Times New Roman"/>
              </a:rPr>
              <a:t>; </a:t>
            </a:r>
            <a:r>
              <a:rPr lang="en-US" sz="3600" dirty="0">
                <a:latin typeface="Times New Roman"/>
                <a:cs typeface="Times New Roman"/>
              </a:rPr>
              <a:t>now all that he retained derived from </a:t>
            </a:r>
            <a:r>
              <a:rPr lang="en-US" sz="3600" dirty="0" smtClean="0">
                <a:latin typeface="Times New Roman"/>
                <a:cs typeface="Times New Roman"/>
              </a:rPr>
              <a:t>Jove.”</a:t>
            </a:r>
            <a:endParaRPr lang="en-US" sz="3600" dirty="0">
              <a:latin typeface="Times New Roman"/>
              <a:cs typeface="Times New Roman"/>
            </a:endParaRPr>
          </a:p>
        </p:txBody>
      </p:sp>
      <p:sp>
        <p:nvSpPr>
          <p:cNvPr id="17" name="TextBox 16"/>
          <p:cNvSpPr txBox="1"/>
          <p:nvPr/>
        </p:nvSpPr>
        <p:spPr>
          <a:xfrm>
            <a:off x="29794200" y="21412200"/>
            <a:ext cx="12877800" cy="7355861"/>
          </a:xfrm>
          <a:prstGeom prst="rect">
            <a:avLst/>
          </a:prstGeom>
          <a:solidFill>
            <a:schemeClr val="bg1">
              <a:lumMod val="75000"/>
              <a:alpha val="80000"/>
            </a:schemeClr>
          </a:solidFill>
          <a:ln>
            <a:solidFill>
              <a:srgbClr val="000000"/>
            </a:solidFill>
          </a:ln>
        </p:spPr>
        <p:txBody>
          <a:bodyPr wrap="square" rtlCol="0">
            <a:spAutoFit/>
          </a:bodyPr>
          <a:lstStyle/>
          <a:p>
            <a:pPr algn="ctr"/>
            <a:r>
              <a:rPr lang="en-US" sz="4000" dirty="0">
                <a:latin typeface="Times New Roman"/>
                <a:cs typeface="Times New Roman"/>
              </a:rPr>
              <a:t>Quotes Reflecting Hercules’ </a:t>
            </a:r>
            <a:r>
              <a:rPr lang="en-US" sz="4000" dirty="0" smtClean="0">
                <a:latin typeface="Times New Roman"/>
                <a:cs typeface="Times New Roman"/>
              </a:rPr>
              <a:t>Uncertainty about his Destiny</a:t>
            </a:r>
            <a:endParaRPr lang="en-US" sz="4000" dirty="0">
              <a:latin typeface="Times New Roman"/>
              <a:cs typeface="Times New Roman"/>
            </a:endParaRPr>
          </a:p>
          <a:p>
            <a:pPr algn="just"/>
            <a:r>
              <a:rPr lang="en-US" sz="3600" dirty="0" smtClean="0">
                <a:latin typeface="Times New Roman"/>
                <a:cs typeface="Times New Roman"/>
              </a:rPr>
              <a:t>Seneca</a:t>
            </a:r>
            <a:r>
              <a:rPr lang="en-US" sz="3600" dirty="0">
                <a:latin typeface="Times New Roman"/>
                <a:cs typeface="Times New Roman"/>
              </a:rPr>
              <a:t>,</a:t>
            </a:r>
            <a:r>
              <a:rPr lang="en-US" sz="3600" dirty="0" smtClean="0">
                <a:latin typeface="Times New Roman"/>
                <a:cs typeface="Times New Roman"/>
              </a:rPr>
              <a:t> </a:t>
            </a:r>
            <a:r>
              <a:rPr lang="en-US" sz="3600" i="1" dirty="0" smtClean="0">
                <a:latin typeface="Times New Roman"/>
                <a:cs typeface="Times New Roman"/>
              </a:rPr>
              <a:t>Hercules Oetaeus</a:t>
            </a:r>
            <a:r>
              <a:rPr lang="en-US" sz="3600" dirty="0" smtClean="0">
                <a:latin typeface="Times New Roman"/>
                <a:cs typeface="Times New Roman"/>
              </a:rPr>
              <a:t>, 7-8, 13-5</a:t>
            </a:r>
            <a:endParaRPr lang="en-US" sz="3600" dirty="0">
              <a:latin typeface="Times New Roman"/>
              <a:cs typeface="Times New Roman"/>
            </a:endParaRPr>
          </a:p>
          <a:p>
            <a:pPr marL="457200" indent="-457200" algn="just">
              <a:buFont typeface="Arial"/>
              <a:buChar char="•"/>
            </a:pPr>
            <a:r>
              <a:rPr lang="en-US" sz="3600" dirty="0">
                <a:latin typeface="Times New Roman"/>
                <a:cs typeface="Times New Roman"/>
              </a:rPr>
              <a:t>Hercules: “But father, is heaven denied me even now?</a:t>
            </a:r>
            <a:r>
              <a:rPr lang="en-US" sz="3600" dirty="0" smtClean="0">
                <a:latin typeface="Times New Roman"/>
                <a:cs typeface="Times New Roman"/>
              </a:rPr>
              <a:t>”</a:t>
            </a:r>
          </a:p>
          <a:p>
            <a:pPr marL="457200" indent="-457200" algn="just">
              <a:buFont typeface="Arial"/>
              <a:buChar char="•"/>
            </a:pPr>
            <a:r>
              <a:rPr lang="en-US" sz="3600" dirty="0" smtClean="0">
                <a:latin typeface="Times New Roman"/>
                <a:cs typeface="Times New Roman"/>
              </a:rPr>
              <a:t>Hercules: “Why, father, why deny me the stars?  Certainly Death restored me to you; and every evil produced by earth, sea, air, underworld has surrendered.”</a:t>
            </a:r>
          </a:p>
          <a:p>
            <a:pPr algn="just"/>
            <a:r>
              <a:rPr lang="en-US" sz="3600" dirty="0" smtClean="0">
                <a:latin typeface="Times New Roman"/>
                <a:cs typeface="Times New Roman"/>
              </a:rPr>
              <a:t>Ovid, </a:t>
            </a:r>
            <a:r>
              <a:rPr lang="en-US" sz="3600" i="1" dirty="0" smtClean="0">
                <a:latin typeface="Times New Roman"/>
                <a:cs typeface="Times New Roman"/>
              </a:rPr>
              <a:t>Metamorphoses</a:t>
            </a:r>
            <a:r>
              <a:rPr lang="en-US" sz="3600" dirty="0">
                <a:latin typeface="Times New Roman"/>
                <a:cs typeface="Times New Roman"/>
              </a:rPr>
              <a:t>,</a:t>
            </a:r>
            <a:r>
              <a:rPr lang="en-US" sz="3600" dirty="0" smtClean="0">
                <a:latin typeface="Times New Roman"/>
                <a:cs typeface="Times New Roman"/>
              </a:rPr>
              <a:t> 9.261-9</a:t>
            </a:r>
          </a:p>
          <a:p>
            <a:pPr marL="571500" indent="-571500" algn="just">
              <a:buFont typeface="Arial"/>
              <a:buChar char="•"/>
            </a:pPr>
            <a:r>
              <a:rPr lang="en-US" sz="3600" dirty="0" smtClean="0">
                <a:latin typeface="Times New Roman"/>
                <a:cs typeface="Times New Roman"/>
              </a:rPr>
              <a:t>“…he </a:t>
            </a:r>
            <a:r>
              <a:rPr lang="en-US" sz="3600" dirty="0">
                <a:latin typeface="Times New Roman"/>
                <a:cs typeface="Times New Roman"/>
              </a:rPr>
              <a:t>(Hercules) raised both hands to the heaven and cried out</a:t>
            </a:r>
            <a:r>
              <a:rPr lang="en-US" sz="3600" dirty="0" smtClean="0">
                <a:latin typeface="Times New Roman"/>
                <a:cs typeface="Times New Roman"/>
              </a:rPr>
              <a:t>, ‘Look </a:t>
            </a:r>
            <a:r>
              <a:rPr lang="en-US" sz="3600" dirty="0">
                <a:latin typeface="Times New Roman"/>
                <a:cs typeface="Times New Roman"/>
              </a:rPr>
              <a:t>down from your high seat upon this plague</a:t>
            </a:r>
            <a:r>
              <a:rPr lang="en-US" sz="3600" dirty="0" smtClean="0">
                <a:latin typeface="Times New Roman"/>
                <a:cs typeface="Times New Roman"/>
              </a:rPr>
              <a:t>, </a:t>
            </a:r>
            <a:r>
              <a:rPr lang="en-US" sz="3600" dirty="0">
                <a:latin typeface="Times New Roman"/>
                <a:cs typeface="Times New Roman"/>
              </a:rPr>
              <a:t>O cruel Juno- feast your bestial </a:t>
            </a:r>
            <a:r>
              <a:rPr lang="en-US" sz="3600" dirty="0" smtClean="0">
                <a:latin typeface="Times New Roman"/>
                <a:cs typeface="Times New Roman"/>
              </a:rPr>
              <a:t>heart </a:t>
            </a:r>
            <a:r>
              <a:rPr lang="en-US" sz="3600" dirty="0">
                <a:latin typeface="Times New Roman"/>
                <a:cs typeface="Times New Roman"/>
              </a:rPr>
              <a:t>on my destruction till your greed is sated</a:t>
            </a:r>
            <a:r>
              <a:rPr lang="en-US" sz="3600" dirty="0" smtClean="0">
                <a:latin typeface="Times New Roman"/>
                <a:cs typeface="Times New Roman"/>
              </a:rPr>
              <a:t>! </a:t>
            </a:r>
            <a:r>
              <a:rPr lang="en-US" sz="3600" dirty="0">
                <a:latin typeface="Times New Roman"/>
                <a:cs typeface="Times New Roman"/>
              </a:rPr>
              <a:t>Or if I may be pitied even </a:t>
            </a:r>
            <a:r>
              <a:rPr lang="en-US" sz="3600" dirty="0" smtClean="0">
                <a:latin typeface="Times New Roman"/>
                <a:cs typeface="Times New Roman"/>
              </a:rPr>
              <a:t>by </a:t>
            </a:r>
            <a:r>
              <a:rPr lang="en-US" sz="3600" dirty="0">
                <a:latin typeface="Times New Roman"/>
                <a:cs typeface="Times New Roman"/>
              </a:rPr>
              <a:t>an enemy, that is to say, </a:t>
            </a:r>
            <a:r>
              <a:rPr lang="en-US" sz="3600" dirty="0" smtClean="0">
                <a:latin typeface="Times New Roman"/>
                <a:cs typeface="Times New Roman"/>
              </a:rPr>
              <a:t>by you - </a:t>
            </a:r>
            <a:r>
              <a:rPr lang="en-US" sz="3600" dirty="0">
                <a:latin typeface="Times New Roman"/>
                <a:cs typeface="Times New Roman"/>
              </a:rPr>
              <a:t>then take from me my much-despised existence</a:t>
            </a:r>
            <a:r>
              <a:rPr lang="en-US" sz="3600" dirty="0" smtClean="0">
                <a:latin typeface="Times New Roman"/>
                <a:cs typeface="Times New Roman"/>
              </a:rPr>
              <a:t>, </a:t>
            </a:r>
            <a:r>
              <a:rPr lang="en-US" sz="3600" dirty="0">
                <a:latin typeface="Times New Roman"/>
                <a:cs typeface="Times New Roman"/>
              </a:rPr>
              <a:t>my life of labor, sickened by these torments</a:t>
            </a:r>
            <a:r>
              <a:rPr lang="en-US" sz="3600" dirty="0" smtClean="0">
                <a:latin typeface="Times New Roman"/>
                <a:cs typeface="Times New Roman"/>
              </a:rPr>
              <a:t>. </a:t>
            </a:r>
            <a:r>
              <a:rPr lang="en-US" sz="3600" dirty="0">
                <a:latin typeface="Times New Roman"/>
                <a:cs typeface="Times New Roman"/>
              </a:rPr>
              <a:t>My death would be a gift</a:t>
            </a:r>
            <a:r>
              <a:rPr lang="en-US" sz="3600" dirty="0" smtClean="0">
                <a:latin typeface="Times New Roman"/>
                <a:cs typeface="Times New Roman"/>
              </a:rPr>
              <a:t>!’”</a:t>
            </a:r>
            <a:endParaRPr lang="en-US" sz="3600" dirty="0">
              <a:latin typeface="Times New Roman"/>
              <a:cs typeface="Times New Roman"/>
            </a:endParaRPr>
          </a:p>
        </p:txBody>
      </p:sp>
      <p:sp>
        <p:nvSpPr>
          <p:cNvPr id="18" name="TextBox 17"/>
          <p:cNvSpPr txBox="1"/>
          <p:nvPr/>
        </p:nvSpPr>
        <p:spPr>
          <a:xfrm>
            <a:off x="34137600" y="7848600"/>
            <a:ext cx="8305800" cy="3170099"/>
          </a:xfrm>
          <a:prstGeom prst="rect">
            <a:avLst/>
          </a:prstGeom>
          <a:noFill/>
        </p:spPr>
        <p:txBody>
          <a:bodyPr wrap="square" rtlCol="0">
            <a:spAutoFit/>
          </a:bodyPr>
          <a:lstStyle/>
          <a:p>
            <a:pPr algn="ctr"/>
            <a:r>
              <a:rPr lang="en-US" sz="5000" dirty="0">
                <a:latin typeface="Times New Roman"/>
                <a:cs typeface="Times New Roman"/>
              </a:rPr>
              <a:t> “Hercules on the Pyre”</a:t>
            </a:r>
          </a:p>
          <a:p>
            <a:pPr algn="ctr"/>
            <a:r>
              <a:rPr lang="en-US" sz="5000" dirty="0">
                <a:latin typeface="Times New Roman"/>
                <a:cs typeface="Times New Roman"/>
              </a:rPr>
              <a:t>~1697</a:t>
            </a:r>
          </a:p>
          <a:p>
            <a:pPr algn="ctr"/>
            <a:r>
              <a:rPr lang="en-US" sz="5000" dirty="0" err="1" smtClean="0">
                <a:latin typeface="Times New Roman"/>
                <a:cs typeface="Times New Roman"/>
              </a:rPr>
              <a:t>Museo</a:t>
            </a:r>
            <a:r>
              <a:rPr lang="en-US" sz="5000" dirty="0" smtClean="0">
                <a:latin typeface="Times New Roman"/>
                <a:cs typeface="Times New Roman"/>
              </a:rPr>
              <a:t> Nacional del Prado, Madrid, Spain</a:t>
            </a:r>
            <a:endParaRPr lang="en-US" sz="5000" dirty="0">
              <a:latin typeface="Times New Roman"/>
              <a:cs typeface="Times New Roman"/>
            </a:endParaRPr>
          </a:p>
        </p:txBody>
      </p:sp>
      <p:sp>
        <p:nvSpPr>
          <p:cNvPr id="19" name="TextBox 18"/>
          <p:cNvSpPr txBox="1"/>
          <p:nvPr/>
        </p:nvSpPr>
        <p:spPr>
          <a:xfrm>
            <a:off x="21488400" y="7048143"/>
            <a:ext cx="7315200" cy="2400657"/>
          </a:xfrm>
          <a:prstGeom prst="rect">
            <a:avLst/>
          </a:prstGeom>
          <a:noFill/>
        </p:spPr>
        <p:txBody>
          <a:bodyPr wrap="square" rtlCol="0">
            <a:spAutoFit/>
          </a:bodyPr>
          <a:lstStyle/>
          <a:p>
            <a:pPr algn="ctr"/>
            <a:r>
              <a:rPr lang="en-US" sz="5000" dirty="0">
                <a:latin typeface="Times New Roman"/>
                <a:cs typeface="Times New Roman"/>
              </a:rPr>
              <a:t>“Hercules on the Pyre”</a:t>
            </a:r>
          </a:p>
          <a:p>
            <a:pPr algn="ctr"/>
            <a:r>
              <a:rPr lang="en-US" sz="5000" dirty="0">
                <a:latin typeface="Times New Roman"/>
                <a:cs typeface="Times New Roman"/>
              </a:rPr>
              <a:t>1687-1700</a:t>
            </a:r>
          </a:p>
          <a:p>
            <a:pPr algn="ctr"/>
            <a:r>
              <a:rPr lang="en-US" sz="5000" dirty="0" smtClean="0">
                <a:latin typeface="Times New Roman"/>
                <a:cs typeface="Times New Roman"/>
              </a:rPr>
              <a:t>El Escorial, Madrid, Spain</a:t>
            </a:r>
            <a:endParaRPr lang="en-US" sz="5000" dirty="0">
              <a:latin typeface="Times New Roman"/>
              <a:cs typeface="Times New Roman"/>
            </a:endParaRPr>
          </a:p>
        </p:txBody>
      </p:sp>
      <p:sp>
        <p:nvSpPr>
          <p:cNvPr id="20" name="TextBox 19"/>
          <p:cNvSpPr txBox="1"/>
          <p:nvPr/>
        </p:nvSpPr>
        <p:spPr>
          <a:xfrm>
            <a:off x="15621000" y="20325337"/>
            <a:ext cx="13258800" cy="6801863"/>
          </a:xfrm>
          <a:prstGeom prst="rect">
            <a:avLst/>
          </a:prstGeom>
          <a:solidFill>
            <a:schemeClr val="bg1">
              <a:lumMod val="75000"/>
              <a:alpha val="81000"/>
            </a:schemeClr>
          </a:solidFill>
          <a:ln>
            <a:solidFill>
              <a:srgbClr val="000000"/>
            </a:solidFill>
          </a:ln>
        </p:spPr>
        <p:txBody>
          <a:bodyPr wrap="square" rtlCol="0">
            <a:spAutoFit/>
          </a:bodyPr>
          <a:lstStyle/>
          <a:p>
            <a:pPr algn="ctr"/>
            <a:r>
              <a:rPr lang="en-US" sz="4000" dirty="0">
                <a:latin typeface="Times New Roman"/>
                <a:cs typeface="Times New Roman"/>
              </a:rPr>
              <a:t>Quotes Reflecting Hercules’ Apotheosis</a:t>
            </a:r>
          </a:p>
          <a:p>
            <a:pPr lvl="0" algn="just"/>
            <a:r>
              <a:rPr lang="en-US" sz="3600" dirty="0" smtClean="0">
                <a:latin typeface="Times New Roman"/>
                <a:cs typeface="Times New Roman"/>
              </a:rPr>
              <a:t>Sophocles, </a:t>
            </a:r>
            <a:r>
              <a:rPr lang="en-US" sz="3600" i="1" dirty="0" smtClean="0">
                <a:latin typeface="Times New Roman"/>
                <a:cs typeface="Times New Roman"/>
              </a:rPr>
              <a:t>Philoctetes</a:t>
            </a:r>
            <a:r>
              <a:rPr lang="en-US" sz="3600" dirty="0" smtClean="0">
                <a:latin typeface="Times New Roman"/>
                <a:cs typeface="Times New Roman"/>
              </a:rPr>
              <a:t>, 1413-5</a:t>
            </a:r>
            <a:endParaRPr lang="en-US" sz="3600" dirty="0">
              <a:latin typeface="Times New Roman"/>
              <a:cs typeface="Times New Roman"/>
            </a:endParaRPr>
          </a:p>
          <a:p>
            <a:pPr marL="457200" lvl="0" indent="-457200" algn="just">
              <a:buFont typeface="Arial"/>
              <a:buChar char="•"/>
            </a:pPr>
            <a:r>
              <a:rPr lang="en-US" sz="3600" dirty="0">
                <a:latin typeface="Times New Roman"/>
                <a:cs typeface="Times New Roman"/>
              </a:rPr>
              <a:t>Hercules: “I’ve come for your sake, </a:t>
            </a:r>
            <a:r>
              <a:rPr lang="en-US" sz="3600" dirty="0" smtClean="0">
                <a:latin typeface="Times New Roman"/>
                <a:cs typeface="Times New Roman"/>
              </a:rPr>
              <a:t>leaving </a:t>
            </a:r>
            <a:r>
              <a:rPr lang="en-US" sz="3600" dirty="0">
                <a:latin typeface="Times New Roman"/>
                <a:cs typeface="Times New Roman"/>
              </a:rPr>
              <a:t>my heavenly seat</a:t>
            </a:r>
            <a:r>
              <a:rPr lang="en-US" sz="3600" dirty="0" smtClean="0">
                <a:latin typeface="Times New Roman"/>
                <a:cs typeface="Times New Roman"/>
              </a:rPr>
              <a:t>, </a:t>
            </a:r>
            <a:r>
              <a:rPr lang="en-US" sz="3600" dirty="0">
                <a:latin typeface="Times New Roman"/>
                <a:cs typeface="Times New Roman"/>
              </a:rPr>
              <a:t>to tell of Zeus’ plans for </a:t>
            </a:r>
            <a:r>
              <a:rPr lang="en-US" sz="3600" dirty="0" smtClean="0">
                <a:latin typeface="Times New Roman"/>
                <a:cs typeface="Times New Roman"/>
              </a:rPr>
              <a:t>you.”</a:t>
            </a:r>
            <a:endParaRPr lang="en-US" sz="3600" dirty="0">
              <a:latin typeface="Times New Roman"/>
              <a:cs typeface="Times New Roman"/>
            </a:endParaRPr>
          </a:p>
          <a:p>
            <a:pPr lvl="0" algn="just"/>
            <a:r>
              <a:rPr lang="en-US" sz="3600" dirty="0" smtClean="0">
                <a:latin typeface="Times New Roman"/>
                <a:cs typeface="Times New Roman"/>
              </a:rPr>
              <a:t>Seneca</a:t>
            </a:r>
            <a:r>
              <a:rPr lang="en-US" sz="3600" dirty="0">
                <a:latin typeface="Times New Roman"/>
                <a:cs typeface="Times New Roman"/>
              </a:rPr>
              <a:t>,</a:t>
            </a:r>
            <a:r>
              <a:rPr lang="en-US" sz="3600" dirty="0" smtClean="0">
                <a:latin typeface="Times New Roman"/>
                <a:cs typeface="Times New Roman"/>
              </a:rPr>
              <a:t> </a:t>
            </a:r>
            <a:r>
              <a:rPr lang="en-US" sz="3600" i="1" dirty="0" smtClean="0">
                <a:latin typeface="Times New Roman"/>
                <a:cs typeface="Times New Roman"/>
              </a:rPr>
              <a:t>Hercules Oetaeus</a:t>
            </a:r>
            <a:r>
              <a:rPr lang="en-US" sz="3600" dirty="0" smtClean="0">
                <a:latin typeface="Times New Roman"/>
                <a:cs typeface="Times New Roman"/>
              </a:rPr>
              <a:t>, 1707-9, 1725-6, 1940-2</a:t>
            </a:r>
            <a:endParaRPr lang="en-US" sz="3600" dirty="0">
              <a:latin typeface="Times New Roman"/>
              <a:cs typeface="Times New Roman"/>
            </a:endParaRPr>
          </a:p>
          <a:p>
            <a:pPr marL="457200" lvl="0" indent="-457200" algn="just">
              <a:buFont typeface="Arial"/>
              <a:buChar char="•"/>
            </a:pPr>
            <a:r>
              <a:rPr lang="en-US" sz="3600" dirty="0">
                <a:latin typeface="Times New Roman"/>
                <a:cs typeface="Times New Roman"/>
              </a:rPr>
              <a:t>Philoctetes: “Disperse the clouds and unfold the day, so the gazing gods can watch the burning of </a:t>
            </a:r>
            <a:r>
              <a:rPr lang="en-US" sz="3600" dirty="0" smtClean="0">
                <a:latin typeface="Times New Roman"/>
                <a:cs typeface="Times New Roman"/>
              </a:rPr>
              <a:t>Hercules.”</a:t>
            </a:r>
            <a:endParaRPr lang="en-US" sz="3600" dirty="0">
              <a:latin typeface="Times New Roman"/>
              <a:cs typeface="Times New Roman"/>
            </a:endParaRPr>
          </a:p>
          <a:p>
            <a:pPr marL="457200" lvl="0" indent="-457200" algn="just">
              <a:buFont typeface="Arial"/>
              <a:buChar char="•"/>
            </a:pPr>
            <a:r>
              <a:rPr lang="en-US" sz="3600" dirty="0">
                <a:latin typeface="Times New Roman"/>
                <a:cs typeface="Times New Roman"/>
              </a:rPr>
              <a:t>Heracles says and Philoctetes </a:t>
            </a:r>
            <a:r>
              <a:rPr lang="en-US" sz="3600" dirty="0" smtClean="0">
                <a:latin typeface="Times New Roman"/>
                <a:cs typeface="Times New Roman"/>
              </a:rPr>
              <a:t>repeats: </a:t>
            </a:r>
            <a:r>
              <a:rPr lang="en-US" sz="3600" dirty="0">
                <a:latin typeface="Times New Roman"/>
                <a:cs typeface="Times New Roman"/>
              </a:rPr>
              <a:t>“See, my father is summoning me now, and opening heaven.  I come, father!</a:t>
            </a:r>
            <a:r>
              <a:rPr lang="en-US" sz="3600" dirty="0" smtClean="0">
                <a:latin typeface="Times New Roman"/>
                <a:cs typeface="Times New Roman"/>
              </a:rPr>
              <a:t>”</a:t>
            </a:r>
            <a:endParaRPr lang="en-US" sz="3600" dirty="0">
              <a:latin typeface="Times New Roman"/>
              <a:cs typeface="Times New Roman"/>
            </a:endParaRPr>
          </a:p>
          <a:p>
            <a:pPr marL="457200" lvl="0" indent="-457200" algn="just">
              <a:buFont typeface="Arial"/>
              <a:buChar char="•"/>
            </a:pPr>
            <a:r>
              <a:rPr lang="en-US" sz="3600" dirty="0">
                <a:latin typeface="Times New Roman"/>
                <a:cs typeface="Times New Roman"/>
              </a:rPr>
              <a:t>Heracles: “Now I have reached the realms of the starry sky and have finally been granted my place in heaven, why do you force me by your mourning to taste death?</a:t>
            </a:r>
            <a:r>
              <a:rPr lang="en-US" sz="3600" dirty="0" smtClean="0">
                <a:latin typeface="Times New Roman"/>
                <a:cs typeface="Times New Roman"/>
              </a:rPr>
              <a:t>”</a:t>
            </a:r>
            <a:endParaRPr lang="en-US" sz="3600" dirty="0">
              <a:latin typeface="Times New Roman"/>
              <a:cs typeface="Times New Roman"/>
            </a:endParaRPr>
          </a:p>
        </p:txBody>
      </p:sp>
      <p:sp>
        <p:nvSpPr>
          <p:cNvPr id="25" name="TextBox 24"/>
          <p:cNvSpPr txBox="1"/>
          <p:nvPr/>
        </p:nvSpPr>
        <p:spPr>
          <a:xfrm>
            <a:off x="1219200" y="24170341"/>
            <a:ext cx="13335000" cy="7909859"/>
          </a:xfrm>
          <a:prstGeom prst="rect">
            <a:avLst/>
          </a:prstGeom>
          <a:noFill/>
          <a:ln>
            <a:solidFill>
              <a:schemeClr val="tx1"/>
            </a:solidFill>
          </a:ln>
        </p:spPr>
        <p:txBody>
          <a:bodyPr wrap="square" rtlCol="0">
            <a:spAutoFit/>
          </a:bodyPr>
          <a:lstStyle/>
          <a:p>
            <a:pPr algn="ctr"/>
            <a:r>
              <a:rPr lang="en-US" sz="4000" dirty="0">
                <a:latin typeface="Times New Roman"/>
                <a:cs typeface="Times New Roman"/>
              </a:rPr>
              <a:t>References to Cerberus in Literature </a:t>
            </a:r>
            <a:r>
              <a:rPr lang="en-US" sz="4000" dirty="0" smtClean="0">
                <a:latin typeface="Times New Roman"/>
                <a:cs typeface="Times New Roman"/>
              </a:rPr>
              <a:t>about Hercules</a:t>
            </a:r>
            <a:r>
              <a:rPr lang="en-US" sz="4000" dirty="0">
                <a:latin typeface="Times New Roman"/>
                <a:cs typeface="Times New Roman"/>
              </a:rPr>
              <a:t>’ Death </a:t>
            </a:r>
            <a:endParaRPr lang="en-US" sz="4000" i="1" dirty="0" smtClean="0">
              <a:latin typeface="Times New Roman"/>
              <a:cs typeface="Times New Roman"/>
            </a:endParaRPr>
          </a:p>
          <a:p>
            <a:pPr lvl="0" algn="just"/>
            <a:r>
              <a:rPr lang="en-US" sz="3200" dirty="0" smtClean="0">
                <a:latin typeface="Times New Roman"/>
                <a:cs typeface="Times New Roman"/>
              </a:rPr>
              <a:t>	</a:t>
            </a:r>
            <a:r>
              <a:rPr lang="en-US" sz="3600" dirty="0" smtClean="0">
                <a:latin typeface="Times New Roman"/>
                <a:cs typeface="Times New Roman"/>
              </a:rPr>
              <a:t>Seneca</a:t>
            </a:r>
            <a:r>
              <a:rPr lang="en-US" sz="3600" dirty="0">
                <a:latin typeface="Times New Roman"/>
                <a:cs typeface="Times New Roman"/>
              </a:rPr>
              <a:t>,</a:t>
            </a:r>
            <a:r>
              <a:rPr lang="en-US" sz="3600" dirty="0" smtClean="0">
                <a:latin typeface="Times New Roman"/>
                <a:cs typeface="Times New Roman"/>
              </a:rPr>
              <a:t> </a:t>
            </a:r>
            <a:r>
              <a:rPr lang="en-US" sz="3600" i="1" dirty="0" smtClean="0">
                <a:latin typeface="Times New Roman"/>
                <a:cs typeface="Times New Roman"/>
              </a:rPr>
              <a:t>Hercules Oetaeus</a:t>
            </a:r>
            <a:r>
              <a:rPr lang="en-US" sz="3600" dirty="0" smtClean="0">
                <a:latin typeface="Times New Roman"/>
                <a:cs typeface="Times New Roman"/>
              </a:rPr>
              <a:t>, 1917-21</a:t>
            </a:r>
            <a:endParaRPr lang="en-US" sz="3600" dirty="0">
              <a:latin typeface="Times New Roman"/>
              <a:cs typeface="Times New Roman"/>
            </a:endParaRPr>
          </a:p>
          <a:p>
            <a:pPr marL="5159776" lvl="2" indent="-457200" algn="just">
              <a:buFont typeface="Arial"/>
              <a:buChar char="•"/>
            </a:pPr>
            <a:r>
              <a:rPr lang="en-US" sz="3600" dirty="0" smtClean="0">
                <a:latin typeface="Times New Roman"/>
                <a:cs typeface="Times New Roman"/>
              </a:rPr>
              <a:t>Alcmene</a:t>
            </a:r>
            <a:r>
              <a:rPr lang="en-US" sz="3600" dirty="0">
                <a:latin typeface="Times New Roman"/>
                <a:cs typeface="Times New Roman"/>
              </a:rPr>
              <a:t>: “Have you reached Elysium, my son, have you reached the shore to which whole throngs are summoned by Nature?  </a:t>
            </a:r>
            <a:r>
              <a:rPr lang="en-US" sz="3600" b="1" dirty="0">
                <a:latin typeface="Times New Roman"/>
                <a:cs typeface="Times New Roman"/>
              </a:rPr>
              <a:t>Or has the black Styx barred your way since you stole the </a:t>
            </a:r>
            <a:r>
              <a:rPr lang="en-US" sz="3600" b="1" dirty="0" smtClean="0">
                <a:latin typeface="Times New Roman"/>
                <a:cs typeface="Times New Roman"/>
              </a:rPr>
              <a:t>hound</a:t>
            </a:r>
            <a:r>
              <a:rPr lang="en-US" sz="3600" dirty="0" smtClean="0">
                <a:latin typeface="Times New Roman"/>
                <a:cs typeface="Times New Roman"/>
              </a:rPr>
              <a:t>-”</a:t>
            </a:r>
            <a:endParaRPr lang="en-US" sz="3600" dirty="0">
              <a:latin typeface="Times New Roman"/>
              <a:cs typeface="Times New Roman"/>
            </a:endParaRPr>
          </a:p>
          <a:p>
            <a:pPr lvl="0" algn="just"/>
            <a:r>
              <a:rPr lang="en-US" sz="3600" dirty="0" smtClean="0">
                <a:latin typeface="Times New Roman"/>
                <a:cs typeface="Times New Roman"/>
              </a:rPr>
              <a:t>	Ovid, </a:t>
            </a:r>
            <a:r>
              <a:rPr lang="en-US" sz="3600" i="1" dirty="0" smtClean="0">
                <a:latin typeface="Times New Roman"/>
                <a:cs typeface="Times New Roman"/>
              </a:rPr>
              <a:t>Metamorphoses</a:t>
            </a:r>
            <a:r>
              <a:rPr lang="en-US" sz="3600" dirty="0" smtClean="0">
                <a:latin typeface="Times New Roman"/>
                <a:cs typeface="Times New Roman"/>
              </a:rPr>
              <a:t>, 9.276-7</a:t>
            </a:r>
          </a:p>
          <a:p>
            <a:pPr marL="5159776" lvl="2" indent="-457200" algn="just">
              <a:buFont typeface="Arial"/>
              <a:buChar char="•"/>
            </a:pPr>
            <a:r>
              <a:rPr lang="en-US" sz="3600" dirty="0" smtClean="0">
                <a:latin typeface="Times New Roman"/>
                <a:cs typeface="Times New Roman"/>
              </a:rPr>
              <a:t>“…that dog from hell, fierce Cerberus, who had three heads as well.”</a:t>
            </a:r>
          </a:p>
          <a:p>
            <a:pPr lvl="0" algn="just"/>
            <a:r>
              <a:rPr lang="en-US" sz="3600" dirty="0" smtClean="0">
                <a:latin typeface="Times New Roman"/>
                <a:cs typeface="Times New Roman"/>
              </a:rPr>
              <a:t>	Ovid, </a:t>
            </a:r>
            <a:r>
              <a:rPr lang="en-US" sz="3600" i="1" dirty="0" smtClean="0">
                <a:latin typeface="Times New Roman"/>
                <a:cs typeface="Times New Roman"/>
              </a:rPr>
              <a:t>Heroines</a:t>
            </a:r>
            <a:r>
              <a:rPr lang="en-US" sz="3600" dirty="0" smtClean="0">
                <a:latin typeface="Times New Roman"/>
                <a:cs typeface="Times New Roman"/>
              </a:rPr>
              <a:t>, 9.98-9</a:t>
            </a:r>
          </a:p>
          <a:p>
            <a:pPr marL="5159776" lvl="2" indent="-457200" algn="just">
              <a:buFont typeface="Arial"/>
              <a:buChar char="•"/>
            </a:pPr>
            <a:r>
              <a:rPr lang="en-US" sz="3600" dirty="0" smtClean="0">
                <a:latin typeface="Times New Roman"/>
                <a:cs typeface="Times New Roman"/>
              </a:rPr>
              <a:t>“You told of Cerberus, that hellish hound, each of his three heads with vipers crowned.”</a:t>
            </a:r>
            <a:endParaRPr lang="en-US" sz="3600" dirty="0">
              <a:latin typeface="Times New Roman"/>
              <a:cs typeface="Times New Roman"/>
            </a:endParaRPr>
          </a:p>
        </p:txBody>
      </p:sp>
      <p:sp>
        <p:nvSpPr>
          <p:cNvPr id="26" name="TextBox 25"/>
          <p:cNvSpPr txBox="1"/>
          <p:nvPr/>
        </p:nvSpPr>
        <p:spPr>
          <a:xfrm>
            <a:off x="15621000" y="27385147"/>
            <a:ext cx="13258800" cy="9571853"/>
          </a:xfrm>
          <a:prstGeom prst="rect">
            <a:avLst/>
          </a:prstGeom>
          <a:noFill/>
          <a:ln>
            <a:solidFill>
              <a:srgbClr val="000000"/>
            </a:solidFill>
          </a:ln>
        </p:spPr>
        <p:txBody>
          <a:bodyPr wrap="square" rtlCol="0">
            <a:spAutoFit/>
          </a:bodyPr>
          <a:lstStyle/>
          <a:p>
            <a:pPr algn="ctr"/>
            <a:r>
              <a:rPr lang="en-US" sz="4000" dirty="0" smtClean="0">
                <a:latin typeface="Times New Roman"/>
                <a:cs typeface="Times New Roman"/>
              </a:rPr>
              <a:t>References to Hercules being at Peace with Death</a:t>
            </a:r>
          </a:p>
          <a:p>
            <a:pPr lvl="0"/>
            <a:r>
              <a:rPr lang="en-US" sz="3200" dirty="0" smtClean="0">
                <a:latin typeface="Times New Roman"/>
                <a:cs typeface="Times New Roman"/>
              </a:rPr>
              <a:t>	</a:t>
            </a:r>
            <a:r>
              <a:rPr lang="en-US" sz="3600" dirty="0" smtClean="0">
                <a:latin typeface="Times New Roman"/>
                <a:cs typeface="Times New Roman"/>
              </a:rPr>
              <a:t>Seneca</a:t>
            </a:r>
            <a:r>
              <a:rPr lang="en-US" sz="3600" dirty="0">
                <a:latin typeface="Times New Roman"/>
                <a:cs typeface="Times New Roman"/>
              </a:rPr>
              <a:t>,</a:t>
            </a:r>
            <a:r>
              <a:rPr lang="en-US" sz="3600" i="1" dirty="0" smtClean="0">
                <a:latin typeface="Times New Roman"/>
                <a:cs typeface="Times New Roman"/>
              </a:rPr>
              <a:t> </a:t>
            </a:r>
            <a:r>
              <a:rPr lang="en-US" sz="3600" i="1" dirty="0">
                <a:latin typeface="Times New Roman"/>
                <a:cs typeface="Times New Roman"/>
              </a:rPr>
              <a:t>Hercules </a:t>
            </a:r>
            <a:r>
              <a:rPr lang="en-US" sz="3600" i="1" dirty="0" smtClean="0">
                <a:latin typeface="Times New Roman"/>
                <a:cs typeface="Times New Roman"/>
              </a:rPr>
              <a:t>Oetaeus</a:t>
            </a:r>
            <a:r>
              <a:rPr lang="en-US" sz="3600" dirty="0" smtClean="0">
                <a:latin typeface="Times New Roman"/>
                <a:cs typeface="Times New Roman"/>
              </a:rPr>
              <a:t>, 1693-5, 1737-43</a:t>
            </a:r>
            <a:endParaRPr lang="en-US" sz="3600" dirty="0">
              <a:latin typeface="Times New Roman"/>
              <a:cs typeface="Times New Roman"/>
            </a:endParaRPr>
          </a:p>
          <a:p>
            <a:pPr marL="5159776" lvl="2" indent="-457200" algn="just">
              <a:buFont typeface="Arial"/>
              <a:buChar char="•"/>
            </a:pPr>
            <a:r>
              <a:rPr lang="en-US" sz="3600" dirty="0" smtClean="0">
                <a:latin typeface="Times New Roman"/>
                <a:cs typeface="Times New Roman"/>
              </a:rPr>
              <a:t>Philoctetes</a:t>
            </a:r>
            <a:r>
              <a:rPr lang="en-US" sz="3600" dirty="0">
                <a:latin typeface="Times New Roman"/>
                <a:cs typeface="Times New Roman"/>
              </a:rPr>
              <a:t>: “He (Hercules) lay there with no concern for himself.  But </a:t>
            </a:r>
            <a:r>
              <a:rPr lang="en-US" sz="3600" b="1" dirty="0">
                <a:latin typeface="Times New Roman"/>
                <a:cs typeface="Times New Roman"/>
              </a:rPr>
              <a:t>gazing at heaven he scanned to see whether his father was looking down on him from some </a:t>
            </a:r>
            <a:r>
              <a:rPr lang="en-US" sz="3600" b="1" dirty="0" smtClean="0">
                <a:latin typeface="Times New Roman"/>
                <a:cs typeface="Times New Roman"/>
              </a:rPr>
              <a:t>height</a:t>
            </a:r>
            <a:r>
              <a:rPr lang="en-US" sz="3600" dirty="0" smtClean="0">
                <a:latin typeface="Times New Roman"/>
                <a:cs typeface="Times New Roman"/>
              </a:rPr>
              <a:t>.”</a:t>
            </a:r>
          </a:p>
          <a:p>
            <a:pPr marL="5159776" lvl="2" indent="-457200" algn="just">
              <a:buFont typeface="Arial"/>
              <a:buChar char="•"/>
            </a:pPr>
            <a:r>
              <a:rPr lang="en-US" sz="3600" dirty="0" smtClean="0">
                <a:latin typeface="Times New Roman"/>
                <a:cs typeface="Times New Roman"/>
              </a:rPr>
              <a:t>Philoctetes</a:t>
            </a:r>
            <a:r>
              <a:rPr lang="en-US" sz="3600" dirty="0">
                <a:latin typeface="Times New Roman"/>
                <a:cs typeface="Times New Roman"/>
              </a:rPr>
              <a:t>: </a:t>
            </a:r>
            <a:r>
              <a:rPr lang="en-US" sz="3600" dirty="0" smtClean="0">
                <a:latin typeface="Times New Roman"/>
                <a:cs typeface="Times New Roman"/>
              </a:rPr>
              <a:t>“He </a:t>
            </a:r>
            <a:r>
              <a:rPr lang="en-US" sz="3600" dirty="0">
                <a:latin typeface="Times New Roman"/>
                <a:cs typeface="Times New Roman"/>
              </a:rPr>
              <a:t>(Hercules) looked out fearlessly and spoke: </a:t>
            </a:r>
            <a:r>
              <a:rPr lang="en-US" sz="3600" dirty="0" smtClean="0">
                <a:latin typeface="Times New Roman"/>
                <a:cs typeface="Times New Roman"/>
              </a:rPr>
              <a:t>‘</a:t>
            </a:r>
            <a:r>
              <a:rPr lang="en-US" sz="3600" i="1" dirty="0" smtClean="0">
                <a:latin typeface="Times New Roman"/>
                <a:cs typeface="Times New Roman"/>
              </a:rPr>
              <a:t>Now</a:t>
            </a:r>
            <a:r>
              <a:rPr lang="en-US" sz="3600" dirty="0" smtClean="0">
                <a:latin typeface="Times New Roman"/>
                <a:cs typeface="Times New Roman"/>
              </a:rPr>
              <a:t> </a:t>
            </a:r>
            <a:r>
              <a:rPr lang="en-US" sz="3600" dirty="0">
                <a:latin typeface="Times New Roman"/>
                <a:cs typeface="Times New Roman"/>
              </a:rPr>
              <a:t>you are Hercules’ parent: this is how you should stand at my pyre, mother, and how Hercules should be mourned</a:t>
            </a:r>
            <a:r>
              <a:rPr lang="en-US" sz="3600" dirty="0" smtClean="0">
                <a:latin typeface="Times New Roman"/>
                <a:cs typeface="Times New Roman"/>
              </a:rPr>
              <a:t>!’  </a:t>
            </a:r>
            <a:r>
              <a:rPr lang="en-US" sz="3600" dirty="0">
                <a:latin typeface="Times New Roman"/>
                <a:cs typeface="Times New Roman"/>
              </a:rPr>
              <a:t>Enveloped by the heat and the menacing flames, yet unmoved, unshaken, not twisting onto either side with his burning limbs, he gave encouragement and counsel, and remained active, all </a:t>
            </a:r>
            <a:r>
              <a:rPr lang="en-US" sz="3600" dirty="0" smtClean="0">
                <a:latin typeface="Times New Roman"/>
                <a:cs typeface="Times New Roman"/>
              </a:rPr>
              <a:t>ablaze.”</a:t>
            </a:r>
            <a:endParaRPr lang="en-US" sz="3600" dirty="0">
              <a:latin typeface="Times New Roman"/>
              <a:cs typeface="Times New Roman"/>
            </a:endParaRPr>
          </a:p>
        </p:txBody>
      </p:sp>
      <p:sp>
        <p:nvSpPr>
          <p:cNvPr id="27" name="TextBox 26"/>
          <p:cNvSpPr txBox="1"/>
          <p:nvPr/>
        </p:nvSpPr>
        <p:spPr>
          <a:xfrm>
            <a:off x="29794200" y="29032200"/>
            <a:ext cx="12877800" cy="7909859"/>
          </a:xfrm>
          <a:prstGeom prst="rect">
            <a:avLst/>
          </a:prstGeom>
          <a:noFill/>
          <a:ln>
            <a:solidFill>
              <a:srgbClr val="000000"/>
            </a:solidFill>
          </a:ln>
        </p:spPr>
        <p:txBody>
          <a:bodyPr wrap="square" rtlCol="0">
            <a:spAutoFit/>
          </a:bodyPr>
          <a:lstStyle/>
          <a:p>
            <a:pPr marL="0" lvl="1" algn="ctr"/>
            <a:r>
              <a:rPr lang="en-US" sz="4000" dirty="0" smtClean="0">
                <a:latin typeface="Times New Roman"/>
                <a:cs typeface="Times New Roman"/>
              </a:rPr>
              <a:t>References to Hercules’ Anger at Death</a:t>
            </a:r>
          </a:p>
          <a:p>
            <a:pPr marL="0" lvl="1" algn="just"/>
            <a:r>
              <a:rPr lang="en-US" sz="3200" dirty="0" smtClean="0">
                <a:latin typeface="Times New Roman"/>
                <a:cs typeface="Times New Roman"/>
              </a:rPr>
              <a:t>	</a:t>
            </a:r>
            <a:r>
              <a:rPr lang="en-US" sz="3600" dirty="0" smtClean="0">
                <a:latin typeface="Times New Roman"/>
                <a:cs typeface="Times New Roman"/>
              </a:rPr>
              <a:t>Ovid</a:t>
            </a:r>
            <a:r>
              <a:rPr lang="en-US" sz="3600" dirty="0">
                <a:latin typeface="Times New Roman"/>
                <a:cs typeface="Times New Roman"/>
              </a:rPr>
              <a:t>,</a:t>
            </a:r>
            <a:r>
              <a:rPr lang="en-US" sz="3600" dirty="0" smtClean="0">
                <a:latin typeface="Times New Roman"/>
                <a:cs typeface="Times New Roman"/>
              </a:rPr>
              <a:t> </a:t>
            </a:r>
            <a:r>
              <a:rPr lang="en-US" sz="3600" i="1" dirty="0" smtClean="0">
                <a:latin typeface="Times New Roman"/>
                <a:cs typeface="Times New Roman"/>
              </a:rPr>
              <a:t>Metamorphoses</a:t>
            </a:r>
            <a:r>
              <a:rPr lang="en-US" sz="3600" dirty="0" smtClean="0">
                <a:latin typeface="Times New Roman"/>
                <a:cs typeface="Times New Roman"/>
              </a:rPr>
              <a:t>, 9.261-4, 308-13</a:t>
            </a:r>
          </a:p>
          <a:p>
            <a:pPr marL="5159776" lvl="3" indent="-457200" algn="just">
              <a:buFont typeface="Arial"/>
              <a:buChar char="•"/>
            </a:pPr>
            <a:r>
              <a:rPr lang="en-US" sz="3600" dirty="0" smtClean="0">
                <a:latin typeface="Times New Roman"/>
                <a:cs typeface="Times New Roman"/>
              </a:rPr>
              <a:t>“…</a:t>
            </a:r>
            <a:r>
              <a:rPr lang="en-US" sz="3600" b="1" dirty="0" smtClean="0">
                <a:latin typeface="Times New Roman"/>
                <a:cs typeface="Times New Roman"/>
              </a:rPr>
              <a:t>he (Hercules) raised both hands to the heaven and cried out</a:t>
            </a:r>
            <a:r>
              <a:rPr lang="en-US" sz="3600" dirty="0" smtClean="0">
                <a:latin typeface="Times New Roman"/>
                <a:cs typeface="Times New Roman"/>
              </a:rPr>
              <a:t>, ‘Look down from your high seat upon this plague, O cruel Juno - feast your bestial heart on my destruction till your greed is sated!’”</a:t>
            </a:r>
          </a:p>
          <a:p>
            <a:pPr marL="5159776" lvl="3" indent="-457200" algn="just">
              <a:buFont typeface="Arial"/>
              <a:buChar char="•"/>
            </a:pPr>
            <a:r>
              <a:rPr lang="en-US" sz="3600" dirty="0" smtClean="0">
                <a:latin typeface="Times New Roman"/>
                <a:cs typeface="Times New Roman"/>
              </a:rPr>
              <a:t>“</a:t>
            </a:r>
            <a:r>
              <a:rPr lang="en-US" sz="3600" dirty="0">
                <a:latin typeface="Times New Roman"/>
                <a:cs typeface="Times New Roman"/>
              </a:rPr>
              <a:t>You would have seen him there upon the mountain, and heard his groaning and his roars of pain as once again he </a:t>
            </a:r>
            <a:r>
              <a:rPr lang="en-US" sz="3600" b="1" dirty="0">
                <a:latin typeface="Times New Roman"/>
                <a:cs typeface="Times New Roman"/>
              </a:rPr>
              <a:t>struggled to tear off the poisoned tunic</a:t>
            </a:r>
            <a:r>
              <a:rPr lang="en-US" sz="3600" dirty="0">
                <a:latin typeface="Times New Roman"/>
                <a:cs typeface="Times New Roman"/>
              </a:rPr>
              <a:t>, and in agony plucked trees up by the roots and scattered them, and </a:t>
            </a:r>
            <a:r>
              <a:rPr lang="en-US" sz="3600" b="1" dirty="0">
                <a:latin typeface="Times New Roman"/>
                <a:cs typeface="Times New Roman"/>
              </a:rPr>
              <a:t>raised his arms to heaven in </a:t>
            </a:r>
            <a:r>
              <a:rPr lang="en-US" sz="3600" b="1" dirty="0" smtClean="0">
                <a:latin typeface="Times New Roman"/>
                <a:cs typeface="Times New Roman"/>
              </a:rPr>
              <a:t>despair</a:t>
            </a:r>
            <a:r>
              <a:rPr lang="en-US" sz="3600" dirty="0" smtClean="0">
                <a:latin typeface="Times New Roman"/>
                <a:cs typeface="Times New Roman"/>
              </a:rPr>
              <a:t>.”</a:t>
            </a:r>
          </a:p>
        </p:txBody>
      </p:sp>
      <p:sp>
        <p:nvSpPr>
          <p:cNvPr id="28" name="TextBox 27"/>
          <p:cNvSpPr txBox="1"/>
          <p:nvPr/>
        </p:nvSpPr>
        <p:spPr>
          <a:xfrm>
            <a:off x="1219200" y="32309574"/>
            <a:ext cx="13335000" cy="4647426"/>
          </a:xfrm>
          <a:prstGeom prst="rect">
            <a:avLst/>
          </a:prstGeom>
          <a:noFill/>
          <a:ln>
            <a:solidFill>
              <a:srgbClr val="000000"/>
            </a:solidFill>
          </a:ln>
        </p:spPr>
        <p:txBody>
          <a:bodyPr wrap="square" rtlCol="0">
            <a:spAutoFit/>
          </a:bodyPr>
          <a:lstStyle/>
          <a:p>
            <a:r>
              <a:rPr lang="en-US" sz="4000" dirty="0" smtClean="0">
                <a:latin typeface="Times New Roman"/>
                <a:cs typeface="Times New Roman"/>
              </a:rPr>
              <a:t>Works Cited</a:t>
            </a:r>
          </a:p>
          <a:p>
            <a:pPr algn="just"/>
            <a:r>
              <a:rPr lang="en-US" sz="3200" dirty="0">
                <a:latin typeface="Times New Roman"/>
                <a:cs typeface="Times New Roman"/>
              </a:rPr>
              <a:t>Ovid. </a:t>
            </a:r>
            <a:r>
              <a:rPr lang="en-US" sz="3200" i="1" dirty="0">
                <a:latin typeface="Times New Roman"/>
                <a:cs typeface="Times New Roman"/>
              </a:rPr>
              <a:t>Ovid Metamorphoses</a:t>
            </a:r>
            <a:r>
              <a:rPr lang="en-US" sz="3200" dirty="0">
                <a:latin typeface="Times New Roman"/>
                <a:cs typeface="Times New Roman"/>
              </a:rPr>
              <a:t>. Trans. Charles Martin. New York, NY: W. </a:t>
            </a:r>
            <a:r>
              <a:rPr lang="en-US" sz="3200" dirty="0" smtClean="0">
                <a:latin typeface="Times New Roman"/>
                <a:cs typeface="Times New Roman"/>
              </a:rPr>
              <a:t>W.</a:t>
            </a:r>
          </a:p>
          <a:p>
            <a:pPr algn="just"/>
            <a:r>
              <a:rPr lang="en-US" sz="3200" dirty="0">
                <a:latin typeface="Times New Roman"/>
                <a:cs typeface="Times New Roman"/>
              </a:rPr>
              <a:t> </a:t>
            </a:r>
            <a:r>
              <a:rPr lang="en-US" sz="3200" dirty="0" smtClean="0">
                <a:latin typeface="Times New Roman"/>
                <a:cs typeface="Times New Roman"/>
              </a:rPr>
              <a:t>               Norton</a:t>
            </a:r>
            <a:r>
              <a:rPr lang="en-US" sz="3200" dirty="0">
                <a:latin typeface="Times New Roman"/>
                <a:cs typeface="Times New Roman"/>
              </a:rPr>
              <a:t>, 2004. Print.</a:t>
            </a:r>
          </a:p>
          <a:p>
            <a:pPr algn="just"/>
            <a:r>
              <a:rPr lang="en-US" sz="3200" dirty="0">
                <a:latin typeface="Times New Roman"/>
                <a:cs typeface="Times New Roman"/>
              </a:rPr>
              <a:t>Ovid. </a:t>
            </a:r>
            <a:r>
              <a:rPr lang="en-US" sz="3200" i="1" dirty="0">
                <a:latin typeface="Times New Roman"/>
                <a:cs typeface="Times New Roman"/>
              </a:rPr>
              <a:t>Ovid's Heroines</a:t>
            </a:r>
            <a:r>
              <a:rPr lang="en-US" sz="3200" dirty="0">
                <a:latin typeface="Times New Roman"/>
                <a:cs typeface="Times New Roman"/>
              </a:rPr>
              <a:t>. Trans. Daryl Hine. </a:t>
            </a:r>
            <a:r>
              <a:rPr lang="en-US" sz="3200" dirty="0" smtClean="0">
                <a:latin typeface="Times New Roman"/>
                <a:cs typeface="Times New Roman"/>
              </a:rPr>
              <a:t>New </a:t>
            </a:r>
            <a:r>
              <a:rPr lang="en-US" sz="3200" dirty="0">
                <a:latin typeface="Times New Roman"/>
                <a:cs typeface="Times New Roman"/>
              </a:rPr>
              <a:t>Haven: Yale UP, 1991. Print.</a:t>
            </a:r>
          </a:p>
          <a:p>
            <a:pPr algn="just"/>
            <a:r>
              <a:rPr lang="en-US" sz="3200" dirty="0" smtClean="0">
                <a:latin typeface="Times New Roman"/>
                <a:cs typeface="Times New Roman"/>
              </a:rPr>
              <a:t>Seneca</a:t>
            </a:r>
            <a:r>
              <a:rPr lang="en-US" sz="3200" dirty="0">
                <a:latin typeface="Times New Roman"/>
                <a:cs typeface="Times New Roman"/>
              </a:rPr>
              <a:t>, Lucius </a:t>
            </a:r>
            <a:r>
              <a:rPr lang="en-US" sz="3200" dirty="0" err="1">
                <a:latin typeface="Times New Roman"/>
                <a:cs typeface="Times New Roman"/>
              </a:rPr>
              <a:t>Annaeus</a:t>
            </a:r>
            <a:r>
              <a:rPr lang="en-US" sz="3200" dirty="0">
                <a:latin typeface="Times New Roman"/>
                <a:cs typeface="Times New Roman"/>
              </a:rPr>
              <a:t>, and John G. Fitch. "Hercules on Oeta." </a:t>
            </a:r>
            <a:r>
              <a:rPr lang="en-US" sz="3200" i="1" dirty="0">
                <a:latin typeface="Times New Roman"/>
                <a:cs typeface="Times New Roman"/>
              </a:rPr>
              <a:t>Seneca </a:t>
            </a:r>
            <a:r>
              <a:rPr lang="en-US" sz="3200" i="1" dirty="0" smtClean="0">
                <a:latin typeface="Times New Roman"/>
                <a:cs typeface="Times New Roman"/>
              </a:rPr>
              <a:t>IX:</a:t>
            </a:r>
          </a:p>
          <a:p>
            <a:pPr algn="just"/>
            <a:r>
              <a:rPr lang="en-US" sz="3200" i="1" dirty="0">
                <a:latin typeface="Times New Roman"/>
                <a:cs typeface="Times New Roman"/>
              </a:rPr>
              <a:t> </a:t>
            </a:r>
            <a:r>
              <a:rPr lang="en-US" sz="3200" i="1" dirty="0" smtClean="0">
                <a:latin typeface="Times New Roman"/>
                <a:cs typeface="Times New Roman"/>
              </a:rPr>
              <a:t>               Tragedies </a:t>
            </a:r>
            <a:r>
              <a:rPr lang="en-US" sz="3200" i="1" dirty="0">
                <a:latin typeface="Times New Roman"/>
                <a:cs typeface="Times New Roman"/>
              </a:rPr>
              <a:t>II</a:t>
            </a:r>
            <a:r>
              <a:rPr lang="en-US" sz="3200" dirty="0">
                <a:latin typeface="Times New Roman"/>
                <a:cs typeface="Times New Roman"/>
              </a:rPr>
              <a:t>. Cambridge, MA: Harvard UP, 2004. 326-487. Print.</a:t>
            </a:r>
          </a:p>
          <a:p>
            <a:pPr algn="just"/>
            <a:r>
              <a:rPr lang="en-US" sz="3200" dirty="0" smtClean="0">
                <a:latin typeface="Times New Roman"/>
                <a:cs typeface="Times New Roman"/>
              </a:rPr>
              <a:t>Sophocles</a:t>
            </a:r>
            <a:r>
              <a:rPr lang="en-US" sz="3200" dirty="0">
                <a:latin typeface="Times New Roman"/>
                <a:cs typeface="Times New Roman"/>
              </a:rPr>
              <a:t>, Seth L. Schein. </a:t>
            </a:r>
            <a:r>
              <a:rPr lang="en-US" sz="3200" i="1" dirty="0">
                <a:latin typeface="Times New Roman"/>
                <a:cs typeface="Times New Roman"/>
              </a:rPr>
              <a:t>Sophokles, Philoktetes: Translation with Notes</a:t>
            </a:r>
            <a:r>
              <a:rPr lang="en-US" sz="3200" i="1" dirty="0" smtClean="0">
                <a:latin typeface="Times New Roman"/>
                <a:cs typeface="Times New Roman"/>
              </a:rPr>
              <a:t>,</a:t>
            </a:r>
          </a:p>
          <a:p>
            <a:pPr algn="just"/>
            <a:r>
              <a:rPr lang="en-US" sz="3200" i="1" dirty="0">
                <a:latin typeface="Times New Roman"/>
                <a:cs typeface="Times New Roman"/>
              </a:rPr>
              <a:t> </a:t>
            </a:r>
            <a:r>
              <a:rPr lang="en-US" sz="3200" i="1" dirty="0" smtClean="0">
                <a:latin typeface="Times New Roman"/>
                <a:cs typeface="Times New Roman"/>
              </a:rPr>
              <a:t>              Introduction</a:t>
            </a:r>
            <a:r>
              <a:rPr lang="en-US" sz="3200" i="1" dirty="0">
                <a:latin typeface="Times New Roman"/>
                <a:cs typeface="Times New Roman"/>
              </a:rPr>
              <a:t>, and Interpretive Essay</a:t>
            </a:r>
            <a:r>
              <a:rPr lang="en-US" sz="3200" dirty="0">
                <a:latin typeface="Times New Roman"/>
                <a:cs typeface="Times New Roman"/>
              </a:rPr>
              <a:t>. Newburyport, MA: Focus Pub.</a:t>
            </a:r>
            <a:r>
              <a:rPr lang="en-US" sz="3200" dirty="0" smtClean="0">
                <a:latin typeface="Times New Roman"/>
                <a:cs typeface="Times New Roman"/>
              </a:rPr>
              <a:t>,       </a:t>
            </a:r>
          </a:p>
          <a:p>
            <a:pPr algn="just"/>
            <a:r>
              <a:rPr lang="en-US" sz="3200" dirty="0">
                <a:latin typeface="Times New Roman"/>
                <a:cs typeface="Times New Roman"/>
              </a:rPr>
              <a:t> </a:t>
            </a:r>
            <a:r>
              <a:rPr lang="en-US" sz="3200" dirty="0" smtClean="0">
                <a:latin typeface="Times New Roman"/>
                <a:cs typeface="Times New Roman"/>
              </a:rPr>
              <a:t>              R. </a:t>
            </a:r>
            <a:r>
              <a:rPr lang="en-US" sz="3200" dirty="0" err="1" smtClean="0">
                <a:latin typeface="Times New Roman"/>
                <a:cs typeface="Times New Roman"/>
              </a:rPr>
              <a:t>Pullins</a:t>
            </a:r>
            <a:r>
              <a:rPr lang="en-US" sz="3200" dirty="0">
                <a:latin typeface="Times New Roman"/>
                <a:cs typeface="Times New Roman"/>
              </a:rPr>
              <a:t>, 2003. Print</a:t>
            </a:r>
            <a:r>
              <a:rPr lang="en-US" sz="3200" dirty="0" smtClean="0">
                <a:latin typeface="Times New Roman"/>
                <a:cs typeface="Times New Roman"/>
              </a:rPr>
              <a:t>.</a:t>
            </a:r>
            <a:endParaRPr lang="en-US" sz="3200" dirty="0">
              <a:latin typeface="Times New Roman"/>
              <a:cs typeface="Times New Roman"/>
            </a:endParaRPr>
          </a:p>
        </p:txBody>
      </p:sp>
      <p:sp>
        <p:nvSpPr>
          <p:cNvPr id="30" name="TextBox 29"/>
          <p:cNvSpPr txBox="1"/>
          <p:nvPr/>
        </p:nvSpPr>
        <p:spPr>
          <a:xfrm>
            <a:off x="1219200" y="12412682"/>
            <a:ext cx="13335000" cy="3970318"/>
          </a:xfrm>
          <a:prstGeom prst="rect">
            <a:avLst/>
          </a:prstGeom>
          <a:noFill/>
          <a:ln>
            <a:solidFill>
              <a:srgbClr val="000000"/>
            </a:solidFill>
          </a:ln>
        </p:spPr>
        <p:txBody>
          <a:bodyPr wrap="square" rtlCol="0">
            <a:spAutoFit/>
          </a:bodyPr>
          <a:lstStyle/>
          <a:p>
            <a:pPr algn="just"/>
            <a:r>
              <a:rPr lang="en-US" sz="3600" dirty="0">
                <a:latin typeface="Times New Roman"/>
                <a:cs typeface="Times New Roman"/>
              </a:rPr>
              <a:t>There is a tradition within classical literature that Hercules’ soul was split upon his death, with the mortal half being taken to the Underworld while the divine half ascended to Olympus. </a:t>
            </a:r>
            <a:r>
              <a:rPr lang="en-US" sz="3600" dirty="0" smtClean="0">
                <a:latin typeface="Times New Roman"/>
                <a:cs typeface="Times New Roman"/>
              </a:rPr>
              <a:t>Giordano </a:t>
            </a:r>
            <a:r>
              <a:rPr lang="en-US" sz="3600" dirty="0">
                <a:latin typeface="Times New Roman"/>
                <a:cs typeface="Times New Roman"/>
              </a:rPr>
              <a:t>hints at this future with the contrasting depictions of Jupiter over the head of the dying Hercules, and a dog recalling Cerberus, the legendary hound of the Underworld, lurking at Hercules’ feet. </a:t>
            </a:r>
            <a:r>
              <a:rPr lang="en-US" sz="3600" dirty="0" smtClean="0">
                <a:latin typeface="Times New Roman"/>
                <a:cs typeface="Times New Roman"/>
              </a:rPr>
              <a:t>These </a:t>
            </a:r>
            <a:r>
              <a:rPr lang="en-US" sz="3600" dirty="0">
                <a:latin typeface="Times New Roman"/>
                <a:cs typeface="Times New Roman"/>
              </a:rPr>
              <a:t>two elements suggest that </a:t>
            </a:r>
            <a:r>
              <a:rPr lang="en-US" sz="3600" dirty="0" smtClean="0">
                <a:latin typeface="Times New Roman"/>
                <a:cs typeface="Times New Roman"/>
              </a:rPr>
              <a:t>the demigod's </a:t>
            </a:r>
            <a:r>
              <a:rPr lang="en-US" sz="3600" dirty="0">
                <a:latin typeface="Times New Roman"/>
                <a:cs typeface="Times New Roman"/>
              </a:rPr>
              <a:t>soul will travel in two different directions.</a:t>
            </a:r>
          </a:p>
        </p:txBody>
      </p:sp>
      <p:sp>
        <p:nvSpPr>
          <p:cNvPr id="31" name="TextBox 30"/>
          <p:cNvSpPr txBox="1"/>
          <p:nvPr/>
        </p:nvSpPr>
        <p:spPr>
          <a:xfrm>
            <a:off x="15621000" y="15011400"/>
            <a:ext cx="13258800" cy="5078314"/>
          </a:xfrm>
          <a:prstGeom prst="rect">
            <a:avLst/>
          </a:prstGeom>
          <a:noFill/>
          <a:ln>
            <a:solidFill>
              <a:srgbClr val="000000"/>
            </a:solidFill>
          </a:ln>
        </p:spPr>
        <p:txBody>
          <a:bodyPr wrap="square" rtlCol="0">
            <a:spAutoFit/>
          </a:bodyPr>
          <a:lstStyle/>
          <a:p>
            <a:pPr algn="just"/>
            <a:r>
              <a:rPr lang="en-US" sz="3600" dirty="0">
                <a:latin typeface="Times New Roman"/>
                <a:cs typeface="Times New Roman"/>
              </a:rPr>
              <a:t>Among Giordano's three paintings of Hercules on the pyre, </a:t>
            </a:r>
            <a:r>
              <a:rPr lang="en-US" sz="3600" dirty="0" smtClean="0">
                <a:latin typeface="Times New Roman"/>
                <a:cs typeface="Times New Roman"/>
              </a:rPr>
              <a:t>this version </a:t>
            </a:r>
            <a:r>
              <a:rPr lang="en-US" sz="3600" dirty="0">
                <a:latin typeface="Times New Roman"/>
                <a:cs typeface="Times New Roman"/>
              </a:rPr>
              <a:t>is by far the most </a:t>
            </a:r>
            <a:r>
              <a:rPr lang="en-US" sz="3600" dirty="0" smtClean="0">
                <a:latin typeface="Times New Roman"/>
                <a:cs typeface="Times New Roman"/>
              </a:rPr>
              <a:t>straightforward</a:t>
            </a:r>
            <a:r>
              <a:rPr lang="en-US" sz="3600" dirty="0" smtClean="0">
                <a:latin typeface="Times New Roman"/>
                <a:cs typeface="Times New Roman"/>
              </a:rPr>
              <a:t>. </a:t>
            </a:r>
            <a:r>
              <a:rPr lang="en-US" sz="3600" dirty="0">
                <a:latin typeface="Times New Roman"/>
                <a:cs typeface="Times New Roman"/>
              </a:rPr>
              <a:t>Giordano here </a:t>
            </a:r>
            <a:r>
              <a:rPr lang="en-US" sz="3600" dirty="0" smtClean="0">
                <a:latin typeface="Times New Roman"/>
                <a:cs typeface="Times New Roman"/>
              </a:rPr>
              <a:t>chooses </a:t>
            </a:r>
            <a:r>
              <a:rPr lang="en-US" sz="3600" dirty="0">
                <a:latin typeface="Times New Roman"/>
                <a:cs typeface="Times New Roman"/>
              </a:rPr>
              <a:t>a bright color </a:t>
            </a:r>
            <a:r>
              <a:rPr lang="en-US" sz="3600" dirty="0" smtClean="0">
                <a:latin typeface="Times New Roman"/>
                <a:cs typeface="Times New Roman"/>
              </a:rPr>
              <a:t>pallet, </a:t>
            </a:r>
            <a:r>
              <a:rPr lang="en-US" sz="3600" dirty="0">
                <a:latin typeface="Times New Roman"/>
                <a:cs typeface="Times New Roman"/>
              </a:rPr>
              <a:t>which is a </a:t>
            </a:r>
            <a:r>
              <a:rPr lang="en-US" sz="3600" dirty="0" smtClean="0">
                <a:latin typeface="Times New Roman"/>
                <a:cs typeface="Times New Roman"/>
              </a:rPr>
              <a:t>striking </a:t>
            </a:r>
            <a:r>
              <a:rPr lang="en-US" sz="3600" dirty="0">
                <a:latin typeface="Times New Roman"/>
                <a:cs typeface="Times New Roman"/>
              </a:rPr>
              <a:t>divergence from the somber colors in the other two representations</a:t>
            </a:r>
            <a:r>
              <a:rPr lang="en-US" sz="3600" dirty="0" smtClean="0">
                <a:latin typeface="Times New Roman"/>
                <a:cs typeface="Times New Roman"/>
              </a:rPr>
              <a:t>. </a:t>
            </a:r>
            <a:r>
              <a:rPr lang="en-US" sz="3600" dirty="0">
                <a:latin typeface="Times New Roman"/>
                <a:cs typeface="Times New Roman"/>
              </a:rPr>
              <a:t>In addition, this Hercules appears to be almost at peace with his fate as he examines the area around </a:t>
            </a:r>
            <a:r>
              <a:rPr lang="en-US" sz="3600" dirty="0" smtClean="0">
                <a:latin typeface="Times New Roman"/>
                <a:cs typeface="Times New Roman"/>
              </a:rPr>
              <a:t>him.</a:t>
            </a:r>
            <a:r>
              <a:rPr lang="en-US" sz="3600" dirty="0">
                <a:latin typeface="Times New Roman"/>
                <a:cs typeface="Times New Roman"/>
              </a:rPr>
              <a:t> </a:t>
            </a:r>
            <a:r>
              <a:rPr lang="en-US" sz="3600" dirty="0" smtClean="0">
                <a:latin typeface="Times New Roman"/>
                <a:cs typeface="Times New Roman"/>
              </a:rPr>
              <a:t>Finally</a:t>
            </a:r>
            <a:r>
              <a:rPr lang="en-US" sz="3600" dirty="0">
                <a:latin typeface="Times New Roman"/>
                <a:cs typeface="Times New Roman"/>
              </a:rPr>
              <a:t>, the overpowering image of </a:t>
            </a:r>
            <a:r>
              <a:rPr lang="en-US" sz="3600" dirty="0" smtClean="0">
                <a:latin typeface="Times New Roman"/>
                <a:cs typeface="Times New Roman"/>
              </a:rPr>
              <a:t>Jupiter </a:t>
            </a:r>
            <a:r>
              <a:rPr lang="en-US" sz="3600" dirty="0">
                <a:latin typeface="Times New Roman"/>
                <a:cs typeface="Times New Roman"/>
              </a:rPr>
              <a:t>above the head of the moribund Hercules (and the </a:t>
            </a:r>
            <a:r>
              <a:rPr lang="en-US" sz="3600" dirty="0" smtClean="0">
                <a:latin typeface="Times New Roman"/>
                <a:cs typeface="Times New Roman"/>
              </a:rPr>
              <a:t>absence of Cerberus) </a:t>
            </a:r>
            <a:r>
              <a:rPr lang="en-US" sz="3600" dirty="0">
                <a:latin typeface="Times New Roman"/>
                <a:cs typeface="Times New Roman"/>
              </a:rPr>
              <a:t>suggests that </a:t>
            </a:r>
            <a:r>
              <a:rPr lang="en-US" sz="3600" dirty="0" smtClean="0">
                <a:latin typeface="Times New Roman"/>
                <a:cs typeface="Times New Roman"/>
              </a:rPr>
              <a:t>Hercules </a:t>
            </a:r>
            <a:r>
              <a:rPr lang="en-US" sz="3600" dirty="0">
                <a:latin typeface="Times New Roman"/>
                <a:cs typeface="Times New Roman"/>
              </a:rPr>
              <a:t>will ascend to Olympus as a god.  This more uplifting version ignores any tradition that consigned Hercules to the </a:t>
            </a:r>
            <a:r>
              <a:rPr lang="en-US" sz="3600" dirty="0" smtClean="0">
                <a:latin typeface="Times New Roman"/>
                <a:cs typeface="Times New Roman"/>
              </a:rPr>
              <a:t>Underworld.</a:t>
            </a:r>
            <a:endParaRPr lang="en-US" sz="3600" dirty="0">
              <a:latin typeface="Times New Roman"/>
              <a:cs typeface="Times New Roman"/>
            </a:endParaRPr>
          </a:p>
        </p:txBody>
      </p:sp>
      <p:sp>
        <p:nvSpPr>
          <p:cNvPr id="32" name="TextBox 31"/>
          <p:cNvSpPr txBox="1"/>
          <p:nvPr/>
        </p:nvSpPr>
        <p:spPr>
          <a:xfrm>
            <a:off x="29794200" y="17137082"/>
            <a:ext cx="12877800" cy="3970318"/>
          </a:xfrm>
          <a:prstGeom prst="rect">
            <a:avLst/>
          </a:prstGeom>
          <a:noFill/>
          <a:ln>
            <a:solidFill>
              <a:srgbClr val="000000"/>
            </a:solidFill>
          </a:ln>
        </p:spPr>
        <p:txBody>
          <a:bodyPr wrap="square" rtlCol="0">
            <a:spAutoFit/>
          </a:bodyPr>
          <a:lstStyle/>
          <a:p>
            <a:pPr algn="just"/>
            <a:r>
              <a:rPr lang="en-US" sz="3600" dirty="0">
                <a:latin typeface="Times New Roman"/>
                <a:cs typeface="Times New Roman"/>
              </a:rPr>
              <a:t>This version of “Hercules on the Pyre” is distinguished from the others by </a:t>
            </a:r>
            <a:r>
              <a:rPr lang="en-US" sz="3600" dirty="0" smtClean="0">
                <a:latin typeface="Times New Roman"/>
                <a:cs typeface="Times New Roman"/>
              </a:rPr>
              <a:t>its </a:t>
            </a:r>
            <a:r>
              <a:rPr lang="en-US" sz="3600" dirty="0">
                <a:latin typeface="Times New Roman"/>
                <a:cs typeface="Times New Roman"/>
              </a:rPr>
              <a:t>lack of obvious hints addressing what will occur to Hercules following death, as well as its much darker background.  Hercules himself rails against his death, his fist raised towards the empty </a:t>
            </a:r>
            <a:r>
              <a:rPr lang="en-US" sz="3600" dirty="0" smtClean="0">
                <a:latin typeface="Times New Roman"/>
                <a:cs typeface="Times New Roman"/>
              </a:rPr>
              <a:t>heavens, </a:t>
            </a:r>
            <a:r>
              <a:rPr lang="en-US" sz="3600" dirty="0">
                <a:latin typeface="Times New Roman"/>
                <a:cs typeface="Times New Roman"/>
              </a:rPr>
              <a:t>his </a:t>
            </a:r>
            <a:r>
              <a:rPr lang="en-US" sz="3600" dirty="0" smtClean="0">
                <a:latin typeface="Times New Roman"/>
                <a:cs typeface="Times New Roman"/>
              </a:rPr>
              <a:t>head </a:t>
            </a:r>
            <a:r>
              <a:rPr lang="en-US" sz="3600" dirty="0">
                <a:latin typeface="Times New Roman"/>
                <a:cs typeface="Times New Roman"/>
              </a:rPr>
              <a:t>declined with an almost disgusted expression</a:t>
            </a:r>
            <a:r>
              <a:rPr lang="en-US" sz="3600" dirty="0" smtClean="0">
                <a:latin typeface="Times New Roman"/>
                <a:cs typeface="Times New Roman"/>
              </a:rPr>
              <a:t>. </a:t>
            </a:r>
            <a:r>
              <a:rPr lang="en-US" sz="3600" dirty="0">
                <a:latin typeface="Times New Roman"/>
                <a:cs typeface="Times New Roman"/>
              </a:rPr>
              <a:t>Giordano, however, does leave some room </a:t>
            </a:r>
            <a:r>
              <a:rPr lang="en-US" sz="3600" dirty="0" smtClean="0">
                <a:latin typeface="Times New Roman"/>
                <a:cs typeface="Times New Roman"/>
              </a:rPr>
              <a:t>for </a:t>
            </a:r>
            <a:r>
              <a:rPr lang="en-US" sz="3600" dirty="0">
                <a:latin typeface="Times New Roman"/>
                <a:cs typeface="Times New Roman"/>
              </a:rPr>
              <a:t>hope in the form of the lights above Hercules’ head.</a:t>
            </a:r>
          </a:p>
        </p:txBody>
      </p:sp>
      <p:sp>
        <p:nvSpPr>
          <p:cNvPr id="7" name="TextBox 6"/>
          <p:cNvSpPr txBox="1"/>
          <p:nvPr/>
        </p:nvSpPr>
        <p:spPr>
          <a:xfrm>
            <a:off x="15621000" y="3352800"/>
            <a:ext cx="27051000" cy="2585323"/>
          </a:xfrm>
          <a:prstGeom prst="rect">
            <a:avLst/>
          </a:prstGeom>
          <a:solidFill>
            <a:schemeClr val="bg1">
              <a:lumMod val="75000"/>
            </a:schemeClr>
          </a:solidFill>
          <a:ln>
            <a:solidFill>
              <a:schemeClr val="tx1"/>
            </a:solidFill>
          </a:ln>
        </p:spPr>
        <p:txBody>
          <a:bodyPr wrap="square" rtlCol="0">
            <a:spAutoFit/>
          </a:bodyPr>
          <a:lstStyle/>
          <a:p>
            <a:pPr algn="just"/>
            <a:r>
              <a:rPr lang="en-US" sz="5400" dirty="0" smtClean="0">
                <a:latin typeface="Times New Roman"/>
                <a:cs typeface="Times New Roman"/>
              </a:rPr>
              <a:t>Luca Giordano (1634-1705) depicted Hercules’ death three times during his career. This research project examines which literary sources may have influenced Giordano as well as the way in which each version envisions Hercules’ destiny following his death.</a:t>
            </a:r>
            <a:endParaRPr lang="en-US" sz="5400" dirty="0">
              <a:latin typeface="Times New Roman"/>
              <a:cs typeface="Times New Roman"/>
            </a:endParaRPr>
          </a:p>
        </p:txBody>
      </p:sp>
      <p:sp>
        <p:nvSpPr>
          <p:cNvPr id="8" name="TextBox 7"/>
          <p:cNvSpPr txBox="1"/>
          <p:nvPr/>
        </p:nvSpPr>
        <p:spPr>
          <a:xfrm>
            <a:off x="22936200" y="6705600"/>
            <a:ext cx="184666" cy="1523494"/>
          </a:xfrm>
          <a:prstGeom prst="rect">
            <a:avLst/>
          </a:prstGeom>
          <a:noFill/>
        </p:spPr>
        <p:txBody>
          <a:bodyPr wrap="none" rtlCol="0">
            <a:spAutoFit/>
          </a:bodyPr>
          <a:lstStyle/>
          <a:p>
            <a:endParaRPr lang="en-US" dirty="0"/>
          </a:p>
        </p:txBody>
      </p:sp>
      <p:sp>
        <p:nvSpPr>
          <p:cNvPr id="9" name="TextBox 8"/>
          <p:cNvSpPr txBox="1"/>
          <p:nvPr/>
        </p:nvSpPr>
        <p:spPr>
          <a:xfrm>
            <a:off x="21793200" y="10134600"/>
            <a:ext cx="7086600" cy="1447800"/>
          </a:xfrm>
          <a:prstGeom prst="rect">
            <a:avLst/>
          </a:prstGeom>
          <a:solidFill>
            <a:schemeClr val="bg1">
              <a:lumMod val="75000"/>
            </a:schemeClr>
          </a:solidFill>
          <a:ln>
            <a:solidFill>
              <a:srgbClr val="000000"/>
            </a:solidFill>
          </a:ln>
        </p:spPr>
        <p:txBody>
          <a:bodyPr wrap="square" rtlCol="0">
            <a:spAutoFit/>
          </a:bodyPr>
          <a:lstStyle/>
          <a:p>
            <a:pPr marL="571500" indent="-571500" algn="just">
              <a:buFont typeface="Arial"/>
              <a:buChar char="•"/>
            </a:pPr>
            <a:r>
              <a:rPr lang="en-US" sz="4400" dirty="0" smtClean="0">
                <a:latin typeface="Times New Roman"/>
                <a:cs typeface="Times New Roman"/>
              </a:rPr>
              <a:t>Seneca’s </a:t>
            </a:r>
            <a:r>
              <a:rPr lang="en-US" sz="4400" i="1" dirty="0" smtClean="0">
                <a:latin typeface="Times New Roman"/>
                <a:cs typeface="Times New Roman"/>
              </a:rPr>
              <a:t>Hercules Oetaeus</a:t>
            </a:r>
          </a:p>
          <a:p>
            <a:pPr marL="571500" indent="-571500" algn="just">
              <a:buFont typeface="Arial"/>
              <a:buChar char="•"/>
            </a:pPr>
            <a:r>
              <a:rPr lang="en-US" sz="4400" dirty="0" smtClean="0">
                <a:latin typeface="Times New Roman"/>
                <a:cs typeface="Times New Roman"/>
              </a:rPr>
              <a:t>Sophocles’ </a:t>
            </a:r>
            <a:r>
              <a:rPr lang="en-US" sz="4400" i="1" dirty="0" smtClean="0">
                <a:latin typeface="Times New Roman"/>
                <a:cs typeface="Times New Roman"/>
              </a:rPr>
              <a:t>Philoctetes</a:t>
            </a:r>
            <a:endParaRPr lang="en-US" sz="4400" dirty="0" smtClean="0">
              <a:latin typeface="Times New Roman"/>
              <a:cs typeface="Times New Roman"/>
            </a:endParaRPr>
          </a:p>
        </p:txBody>
      </p:sp>
      <p:sp>
        <p:nvSpPr>
          <p:cNvPr id="29" name="TextBox 28"/>
          <p:cNvSpPr txBox="1"/>
          <p:nvPr/>
        </p:nvSpPr>
        <p:spPr>
          <a:xfrm>
            <a:off x="34366200" y="12496800"/>
            <a:ext cx="8305800" cy="1446550"/>
          </a:xfrm>
          <a:prstGeom prst="rect">
            <a:avLst/>
          </a:prstGeom>
          <a:solidFill>
            <a:schemeClr val="bg1">
              <a:lumMod val="75000"/>
            </a:schemeClr>
          </a:solidFill>
          <a:ln>
            <a:solidFill>
              <a:srgbClr val="000000"/>
            </a:solidFill>
          </a:ln>
        </p:spPr>
        <p:txBody>
          <a:bodyPr wrap="square" rtlCol="0">
            <a:spAutoFit/>
          </a:bodyPr>
          <a:lstStyle/>
          <a:p>
            <a:pPr marL="571500" indent="-571500" algn="just">
              <a:buFont typeface="Arial"/>
              <a:buChar char="•"/>
            </a:pPr>
            <a:r>
              <a:rPr lang="en-US" sz="4400" dirty="0" smtClean="0">
                <a:latin typeface="Times New Roman"/>
                <a:cs typeface="Times New Roman"/>
              </a:rPr>
              <a:t>Seneca’s </a:t>
            </a:r>
            <a:r>
              <a:rPr lang="en-US" sz="4400" i="1" dirty="0" smtClean="0">
                <a:latin typeface="Times New Roman"/>
                <a:cs typeface="Times New Roman"/>
              </a:rPr>
              <a:t>Hercules Oetaeus</a:t>
            </a:r>
          </a:p>
          <a:p>
            <a:pPr marL="571500" indent="-571500" algn="just">
              <a:buFont typeface="Arial"/>
              <a:buChar char="•"/>
            </a:pPr>
            <a:r>
              <a:rPr lang="en-US" sz="4400" dirty="0" smtClean="0">
                <a:latin typeface="Times New Roman"/>
                <a:cs typeface="Times New Roman"/>
              </a:rPr>
              <a:t>Ovid’s </a:t>
            </a:r>
            <a:r>
              <a:rPr lang="en-US" sz="4400" i="1" dirty="0" smtClean="0">
                <a:latin typeface="Times New Roman"/>
                <a:cs typeface="Times New Roman"/>
              </a:rPr>
              <a:t>Metamorphoses</a:t>
            </a:r>
            <a:r>
              <a:rPr lang="en-US" sz="4400" dirty="0" smtClean="0">
                <a:latin typeface="Times New Roman"/>
                <a:cs typeface="Times New Roman"/>
              </a:rPr>
              <a:t>: Book IX</a:t>
            </a:r>
          </a:p>
        </p:txBody>
      </p:sp>
      <p:sp>
        <p:nvSpPr>
          <p:cNvPr id="10" name="TextBox 9"/>
          <p:cNvSpPr txBox="1"/>
          <p:nvPr/>
        </p:nvSpPr>
        <p:spPr>
          <a:xfrm>
            <a:off x="1219200" y="10058400"/>
            <a:ext cx="13335000" cy="2123658"/>
          </a:xfrm>
          <a:prstGeom prst="rect">
            <a:avLst/>
          </a:prstGeom>
          <a:solidFill>
            <a:schemeClr val="bg1">
              <a:lumMod val="75000"/>
            </a:schemeClr>
          </a:solidFill>
          <a:ln>
            <a:solidFill>
              <a:srgbClr val="000000"/>
            </a:solidFill>
          </a:ln>
        </p:spPr>
        <p:txBody>
          <a:bodyPr wrap="square" rtlCol="0">
            <a:spAutoFit/>
          </a:bodyPr>
          <a:lstStyle/>
          <a:p>
            <a:pPr marL="571500" indent="-571500" algn="just">
              <a:buFont typeface="Arial"/>
              <a:buChar char="•"/>
            </a:pPr>
            <a:r>
              <a:rPr lang="en-US" sz="4400" dirty="0" smtClean="0">
                <a:latin typeface="Times New Roman"/>
                <a:cs typeface="Times New Roman"/>
              </a:rPr>
              <a:t>Seneca’s </a:t>
            </a:r>
            <a:r>
              <a:rPr lang="en-US" sz="4400" i="1" dirty="0" smtClean="0">
                <a:latin typeface="Times New Roman"/>
                <a:cs typeface="Times New Roman"/>
              </a:rPr>
              <a:t>Hercules Oetaeus</a:t>
            </a:r>
          </a:p>
          <a:p>
            <a:pPr marL="571500" indent="-571500" algn="just">
              <a:buFont typeface="Arial"/>
              <a:buChar char="•"/>
            </a:pPr>
            <a:r>
              <a:rPr lang="en-US" sz="4400" dirty="0" smtClean="0">
                <a:latin typeface="Times New Roman"/>
                <a:cs typeface="Times New Roman"/>
              </a:rPr>
              <a:t>Ovid’s </a:t>
            </a:r>
            <a:r>
              <a:rPr lang="en-US" sz="4400" i="1" dirty="0" smtClean="0">
                <a:latin typeface="Times New Roman"/>
                <a:cs typeface="Times New Roman"/>
              </a:rPr>
              <a:t>Metamorphoses</a:t>
            </a:r>
            <a:r>
              <a:rPr lang="en-US" sz="4400" dirty="0" smtClean="0">
                <a:latin typeface="Times New Roman"/>
                <a:cs typeface="Times New Roman"/>
              </a:rPr>
              <a:t>: Book IX</a:t>
            </a:r>
          </a:p>
          <a:p>
            <a:pPr marL="571500" indent="-571500" algn="just">
              <a:buFont typeface="Arial"/>
              <a:buChar char="•"/>
            </a:pPr>
            <a:r>
              <a:rPr lang="en-US" sz="4400" dirty="0" smtClean="0">
                <a:latin typeface="Times New Roman"/>
                <a:cs typeface="Times New Roman"/>
              </a:rPr>
              <a:t>Ovid’s </a:t>
            </a:r>
            <a:r>
              <a:rPr lang="en-US" sz="4400" i="1" dirty="0" smtClean="0">
                <a:latin typeface="Times New Roman"/>
                <a:cs typeface="Times New Roman"/>
              </a:rPr>
              <a:t>Heroines</a:t>
            </a:r>
            <a:r>
              <a:rPr lang="en-US" sz="4400" dirty="0" smtClean="0">
                <a:latin typeface="Times New Roman"/>
                <a:cs typeface="Times New Roman"/>
              </a:rPr>
              <a:t>: IX: </a:t>
            </a:r>
            <a:r>
              <a:rPr lang="en-US" sz="4400" i="1" dirty="0" smtClean="0">
                <a:latin typeface="Times New Roman"/>
                <a:cs typeface="Times New Roman"/>
              </a:rPr>
              <a:t>Deianira to Hercules</a:t>
            </a:r>
            <a:endParaRPr lang="en-US" sz="4400" dirty="0">
              <a:latin typeface="Times New Roman"/>
              <a:cs typeface="Times New Roman"/>
            </a:endParaRPr>
          </a:p>
        </p:txBody>
      </p:sp>
      <p:pic>
        <p:nvPicPr>
          <p:cNvPr id="14" name="Picture 13" descr="Hercules Escorial.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78200" y="30472273"/>
            <a:ext cx="3886200" cy="4198727"/>
          </a:xfrm>
          <a:prstGeom prst="rect">
            <a:avLst/>
          </a:prstGeom>
        </p:spPr>
      </p:pic>
      <p:pic>
        <p:nvPicPr>
          <p:cNvPr id="23" name="Picture 22" descr="Hercules Prado.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302404" y="31470600"/>
            <a:ext cx="3911396" cy="3704756"/>
          </a:xfrm>
          <a:prstGeom prst="rect">
            <a:avLst/>
          </a:prstGeom>
        </p:spPr>
      </p:pic>
      <p:pic>
        <p:nvPicPr>
          <p:cNvPr id="11" name="Picture 10" descr="Colby Dog.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95400" y="26136600"/>
            <a:ext cx="4590331" cy="4267200"/>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1102</TotalTime>
  <Words>876</Words>
  <Application>Microsoft Macintosh PowerPoint</Application>
  <PresentationFormat>Custom</PresentationFormat>
  <Paragraphs>65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Kathleen Carroll</cp:lastModifiedBy>
  <cp:revision>89</cp:revision>
  <dcterms:created xsi:type="dcterms:W3CDTF">2014-04-08T13:46:32Z</dcterms:created>
  <dcterms:modified xsi:type="dcterms:W3CDTF">2015-04-24T17:09:05Z</dcterms:modified>
</cp:coreProperties>
</file>