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3891200" cy="38404800"/>
  <p:notesSz cx="6858000" cy="9144000"/>
  <p:defaultTextStyle>
    <a:defPPr>
      <a:defRPr lang="en-US"/>
    </a:defPPr>
    <a:lvl1pPr marL="0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1pPr>
    <a:lvl2pPr marL="2351288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2pPr>
    <a:lvl3pPr marL="4702576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3pPr>
    <a:lvl4pPr marL="7053864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4pPr>
    <a:lvl5pPr marL="9405153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5pPr>
    <a:lvl6pPr marL="11756441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6pPr>
    <a:lvl7pPr marL="14107729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7pPr>
    <a:lvl8pPr marL="16459017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8pPr>
    <a:lvl9pPr marL="18810305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4224" y="-80"/>
      </p:cViewPr>
      <p:guideLst>
        <p:guide orient="horz" pos="12096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1930383"/>
            <a:ext cx="37307520" cy="8232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21762720"/>
            <a:ext cx="30723840" cy="9814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5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5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93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6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8614416"/>
            <a:ext cx="47404018" cy="1834984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8614416"/>
            <a:ext cx="141480542" cy="1834984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571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3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4678643"/>
            <a:ext cx="37307520" cy="7627620"/>
          </a:xfrm>
        </p:spPr>
        <p:txBody>
          <a:bodyPr anchor="t"/>
          <a:lstStyle>
            <a:lvl1pPr algn="l">
              <a:defRPr sz="20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6277596"/>
            <a:ext cx="37307520" cy="8401047"/>
          </a:xfrm>
        </p:spPr>
        <p:txBody>
          <a:bodyPr anchor="b"/>
          <a:lstStyle>
            <a:lvl1pPr marL="0" indent="0">
              <a:buNone/>
              <a:defRPr sz="10300">
                <a:solidFill>
                  <a:schemeClr val="tx1">
                    <a:tint val="75000"/>
                  </a:schemeClr>
                </a:solidFill>
              </a:defRPr>
            </a:lvl1pPr>
            <a:lvl2pPr marL="2351288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2pPr>
            <a:lvl3pPr marL="470257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3pPr>
            <a:lvl4pPr marL="7053864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4pPr>
            <a:lvl5pPr marL="9405153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5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50184056"/>
            <a:ext cx="94442280" cy="14192884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50184056"/>
            <a:ext cx="94442280" cy="14192884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71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537973"/>
            <a:ext cx="39502080" cy="640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596633"/>
            <a:ext cx="19392902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2179300"/>
            <a:ext cx="19392902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8596633"/>
            <a:ext cx="19400520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2179300"/>
            <a:ext cx="19400520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2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69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12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529080"/>
            <a:ext cx="14439902" cy="6507480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529083"/>
            <a:ext cx="24536400" cy="32777433"/>
          </a:xfrm>
        </p:spPr>
        <p:txBody>
          <a:bodyPr/>
          <a:lstStyle>
            <a:lvl1pPr>
              <a:defRPr sz="16500"/>
            </a:lvl1pPr>
            <a:lvl2pPr>
              <a:defRPr sz="14400"/>
            </a:lvl2pPr>
            <a:lvl3pPr>
              <a:defRPr sz="12300"/>
            </a:lvl3pPr>
            <a:lvl4pPr>
              <a:defRPr sz="10300"/>
            </a:lvl4pPr>
            <a:lvl5pPr>
              <a:defRPr sz="10300"/>
            </a:lvl5pPr>
            <a:lvl6pPr>
              <a:defRPr sz="10300"/>
            </a:lvl6pPr>
            <a:lvl7pPr>
              <a:defRPr sz="10300"/>
            </a:lvl7pPr>
            <a:lvl8pPr>
              <a:defRPr sz="10300"/>
            </a:lvl8pPr>
            <a:lvl9pPr>
              <a:defRPr sz="10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8036563"/>
            <a:ext cx="14439902" cy="26269953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5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6883360"/>
            <a:ext cx="26334720" cy="3173733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3431540"/>
            <a:ext cx="26334720" cy="23042880"/>
          </a:xfrm>
        </p:spPr>
        <p:txBody>
          <a:bodyPr/>
          <a:lstStyle>
            <a:lvl1pPr marL="0" indent="0">
              <a:buNone/>
              <a:defRPr sz="16500"/>
            </a:lvl1pPr>
            <a:lvl2pPr marL="2351288" indent="0">
              <a:buNone/>
              <a:defRPr sz="14400"/>
            </a:lvl2pPr>
            <a:lvl3pPr marL="4702576" indent="0">
              <a:buNone/>
              <a:defRPr sz="12300"/>
            </a:lvl3pPr>
            <a:lvl4pPr marL="7053864" indent="0">
              <a:buNone/>
              <a:defRPr sz="10300"/>
            </a:lvl4pPr>
            <a:lvl5pPr marL="9405153" indent="0">
              <a:buNone/>
              <a:defRPr sz="10300"/>
            </a:lvl5pPr>
            <a:lvl6pPr marL="11756441" indent="0">
              <a:buNone/>
              <a:defRPr sz="10300"/>
            </a:lvl6pPr>
            <a:lvl7pPr marL="14107729" indent="0">
              <a:buNone/>
              <a:defRPr sz="10300"/>
            </a:lvl7pPr>
            <a:lvl8pPr marL="16459017" indent="0">
              <a:buNone/>
              <a:defRPr sz="10300"/>
            </a:lvl8pPr>
            <a:lvl9pPr marL="18810305" indent="0">
              <a:buNone/>
              <a:defRPr sz="10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30057093"/>
            <a:ext cx="26334720" cy="4507227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5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537973"/>
            <a:ext cx="39502080" cy="6400800"/>
          </a:xfrm>
          <a:prstGeom prst="rect">
            <a:avLst/>
          </a:prstGeom>
        </p:spPr>
        <p:txBody>
          <a:bodyPr vert="horz" lIns="470258" tIns="235129" rIns="470258" bIns="23512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961123"/>
            <a:ext cx="39502080" cy="25345393"/>
          </a:xfrm>
          <a:prstGeom prst="rect">
            <a:avLst/>
          </a:prstGeom>
        </p:spPr>
        <p:txBody>
          <a:bodyPr vert="horz" lIns="470258" tIns="235129" rIns="470258" bIns="23512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l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253B7-7725-45E2-85A7-ECFFAB05BAA7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5595563"/>
            <a:ext cx="138988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ct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CDF07-851C-4DD2-BDF8-692F7B75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3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02576" rtl="0" eaLnBrk="1" latinLnBrk="0" hangingPunct="1">
        <a:spcBef>
          <a:spcPct val="0"/>
        </a:spcBef>
        <a:buNone/>
        <a:defRPr sz="2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3466" indent="-1763466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0843" indent="-1469555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4400" kern="1200">
          <a:solidFill>
            <a:schemeClr val="tx1"/>
          </a:solidFill>
          <a:latin typeface="+mn-lt"/>
          <a:ea typeface="+mn-ea"/>
          <a:cs typeface="+mn-cs"/>
        </a:defRPr>
      </a:lvl2pPr>
      <a:lvl3pPr marL="5878220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23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50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0300" kern="1200">
          <a:solidFill>
            <a:schemeClr val="tx1"/>
          </a:solidFill>
          <a:latin typeface="+mn-lt"/>
          <a:ea typeface="+mn-ea"/>
          <a:cs typeface="+mn-cs"/>
        </a:defRPr>
      </a:lvl4pPr>
      <a:lvl5pPr marL="10580797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»"/>
        <a:defRPr sz="10300" kern="1200">
          <a:solidFill>
            <a:schemeClr val="tx1"/>
          </a:solidFill>
          <a:latin typeface="+mn-lt"/>
          <a:ea typeface="+mn-ea"/>
          <a:cs typeface="+mn-cs"/>
        </a:defRPr>
      </a:lvl5pPr>
      <a:lvl6pPr marL="12932085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3373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7pPr>
      <a:lvl8pPr marL="17634661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8pPr>
      <a:lvl9pPr marL="1998594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1pPr>
      <a:lvl2pPr marL="2351288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4702576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3pPr>
      <a:lvl4pPr marL="7053864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4pPr>
      <a:lvl5pPr marL="9405153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5pPr>
      <a:lvl6pPr marL="11756441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6pPr>
      <a:lvl7pPr marL="14107729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017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0305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jpg"/><Relationship Id="rId8" Type="http://schemas.openxmlformats.org/officeDocument/2006/relationships/image" Target="../media/image7.jpe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65" y="2438400"/>
            <a:ext cx="8305800" cy="4213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43164" y="1290150"/>
            <a:ext cx="27127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Helvetica" pitchFamily="34" charset="0"/>
              </a:rPr>
              <a:t>Exploring Computer Graphics: Photorealistic and Non-photorealistic rendering</a:t>
            </a:r>
            <a:endParaRPr lang="en-US" sz="9600" dirty="0">
              <a:latin typeface="Helvetic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77800" y="4343400"/>
            <a:ext cx="2712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Brittany Chin ‘16</a:t>
            </a:r>
            <a:endParaRPr lang="en-US" sz="7200" dirty="0">
              <a:latin typeface="Helvetic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30200" y="5867400"/>
            <a:ext cx="2712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Computer Science, Colby College, Waterville, ME</a:t>
            </a:r>
            <a:endParaRPr lang="en-US" sz="7200" dirty="0">
              <a:latin typeface="Helvetic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7620000"/>
            <a:ext cx="10972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Photorealism: Ray tracing</a:t>
            </a:r>
          </a:p>
          <a:p>
            <a:pPr algn="ctr"/>
            <a:endParaRPr lang="en-US" sz="3200" dirty="0">
              <a:latin typeface="Helvetic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87400" y="7620000"/>
            <a:ext cx="16916400" cy="612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Non-photorealism: Filters</a:t>
            </a:r>
          </a:p>
          <a:p>
            <a:pPr algn="ctr"/>
            <a:endParaRPr lang="en-US" sz="3200" dirty="0">
              <a:latin typeface="Helvetica" pitchFamily="34" charset="0"/>
            </a:endParaRPr>
          </a:p>
          <a:p>
            <a:r>
              <a:rPr lang="en-US" sz="3200" dirty="0" smtClean="0">
                <a:latin typeface="Helvetica" pitchFamily="34" charset="0"/>
              </a:rPr>
              <a:t>A non-photorealistic rendering system deals with the techniques of making images that mimic artistic styles. Examples of this could be simulating watercolor </a:t>
            </a:r>
            <a:r>
              <a:rPr lang="en-US" sz="3200" dirty="0" smtClean="0">
                <a:latin typeface="Helvetica" pitchFamily="34" charset="0"/>
              </a:rPr>
              <a:t>on paper, the strokes of a brush with paint on it, or applying filters to images to give them different artistic styles.</a:t>
            </a:r>
          </a:p>
          <a:p>
            <a:endParaRPr lang="en-US" sz="3200" dirty="0">
              <a:latin typeface="Helvetica" pitchFamily="34" charset="0"/>
            </a:endParaRPr>
          </a:p>
          <a:p>
            <a:r>
              <a:rPr lang="en-US" sz="3200" dirty="0" smtClean="0">
                <a:latin typeface="Helvetica" pitchFamily="34" charset="0"/>
              </a:rPr>
              <a:t>Here I have implemented a filter which gives the effect of a printed or layering technique. Each RGB value from the original image was mapped to a color in a set palette based on which color it was most closely related to (using a Euclidean distance with each R, G, and B values on a scale from 0 to 255).</a:t>
            </a:r>
            <a:endParaRPr lang="en-US" sz="3200" dirty="0">
              <a:latin typeface="Helvetica" pitchFamily="34" charset="0"/>
            </a:endParaRPr>
          </a:p>
          <a:p>
            <a:endParaRPr lang="en-US" sz="3200" dirty="0">
              <a:latin typeface="Helvetic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46800" y="7543800"/>
            <a:ext cx="109728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Curves and Modeling</a:t>
            </a:r>
          </a:p>
          <a:p>
            <a:pPr algn="ctr"/>
            <a:endParaRPr lang="en-US" sz="3200" dirty="0">
              <a:latin typeface="Helvetica" pitchFamily="34" charset="0"/>
            </a:endParaRPr>
          </a:p>
          <a:p>
            <a:r>
              <a:rPr lang="en-US" sz="3200" dirty="0" smtClean="0">
                <a:latin typeface="Helvetica" pitchFamily="34" charset="0"/>
              </a:rPr>
              <a:t>Curves are an </a:t>
            </a:r>
            <a:r>
              <a:rPr lang="en-US" sz="3200" smtClean="0">
                <a:latin typeface="Helvetica" pitchFamily="34" charset="0"/>
              </a:rPr>
              <a:t>integral component of </a:t>
            </a:r>
            <a:r>
              <a:rPr lang="en-US" sz="3200" dirty="0" smtClean="0">
                <a:latin typeface="Helvetica" pitchFamily="34" charset="0"/>
              </a:rPr>
              <a:t>more complex computer graphics techniques. Different types of curves, such as Bezier curves, can be used to create surfaces which then lead to 3D models.</a:t>
            </a:r>
            <a:endParaRPr lang="en-US" sz="3200" dirty="0">
              <a:latin typeface="Helvetica" pitchFamily="34" charset="0"/>
            </a:endParaRPr>
          </a:p>
        </p:txBody>
      </p:sp>
      <p:pic>
        <p:nvPicPr>
          <p:cNvPr id="3" name="Picture 2" descr="berl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400" y="14715270"/>
            <a:ext cx="8518243" cy="4572000"/>
          </a:xfrm>
          <a:prstGeom prst="rect">
            <a:avLst/>
          </a:prstGeom>
        </p:spPr>
      </p:pic>
      <p:pic>
        <p:nvPicPr>
          <p:cNvPr id="11" name="Picture 10" descr="berlinOU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0" y="14706600"/>
            <a:ext cx="8534399" cy="4580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316200" y="13487400"/>
            <a:ext cx="1325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Helvetica"/>
                <a:cs typeface="Helvetica"/>
              </a:rPr>
              <a:t>Before                                 After</a:t>
            </a:r>
            <a:endParaRPr lang="en-US" sz="6000" dirty="0">
              <a:latin typeface="Helvetica"/>
              <a:cs typeface="Helvetica"/>
            </a:endParaRPr>
          </a:p>
        </p:txBody>
      </p:sp>
      <p:pic>
        <p:nvPicPr>
          <p:cNvPr id="13" name="Picture 12" descr="budapes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19465070"/>
            <a:ext cx="5867400" cy="7823200"/>
          </a:xfrm>
          <a:prstGeom prst="rect">
            <a:avLst/>
          </a:prstGeom>
        </p:spPr>
      </p:pic>
      <p:pic>
        <p:nvPicPr>
          <p:cNvPr id="14" name="Picture 13" descr="budapestOUT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0" y="19465070"/>
            <a:ext cx="5867400" cy="7823200"/>
          </a:xfrm>
          <a:prstGeom prst="rect">
            <a:avLst/>
          </a:prstGeom>
        </p:spPr>
      </p:pic>
      <p:pic>
        <p:nvPicPr>
          <p:cNvPr id="15" name="Picture 14" descr="krakow1OU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0" y="27440670"/>
            <a:ext cx="7475364" cy="8534400"/>
          </a:xfrm>
          <a:prstGeom prst="rect">
            <a:avLst/>
          </a:prstGeom>
        </p:spPr>
      </p:pic>
      <p:pic>
        <p:nvPicPr>
          <p:cNvPr id="16" name="Picture 15" descr="krakow1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27434574"/>
            <a:ext cx="7480704" cy="85404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00200" y="27355800"/>
            <a:ext cx="10972800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" pitchFamily="34" charset="0"/>
              </a:rPr>
              <a:t>Photorealistic rendering is the process of developing synthetic images that look real, based on geometry, perspective, and lighting.</a:t>
            </a:r>
          </a:p>
          <a:p>
            <a:endParaRPr lang="en-US" sz="3200" dirty="0">
              <a:latin typeface="Helvetica" pitchFamily="34" charset="0"/>
            </a:endParaRPr>
          </a:p>
          <a:p>
            <a:r>
              <a:rPr lang="en-US" sz="3200" dirty="0" smtClean="0">
                <a:latin typeface="Helvetica" pitchFamily="34" charset="0"/>
              </a:rPr>
              <a:t>I chose to implement a ray-tracer, which renders the image by shooting rays of light into the scene, and tracing along those rays to see if and where objects intersect the rays.</a:t>
            </a:r>
          </a:p>
          <a:p>
            <a:endParaRPr lang="en-US" sz="3200" dirty="0">
              <a:latin typeface="Helvetica" pitchFamily="34" charset="0"/>
            </a:endParaRPr>
          </a:p>
          <a:p>
            <a:r>
              <a:rPr lang="en-US" sz="3200" dirty="0" smtClean="0">
                <a:latin typeface="Helvetica" pitchFamily="34" charset="0"/>
              </a:rPr>
              <a:t>When the rays of light do not reach the ground because they are blocked by an object, shadows are drawn dependent on where the light source is coming from.</a:t>
            </a:r>
            <a:endParaRPr lang="en-US" sz="3200" dirty="0">
              <a:latin typeface="Helvetica" pitchFamily="34" charset="0"/>
            </a:endParaRPr>
          </a:p>
          <a:p>
            <a:endParaRPr lang="en-US" sz="3200" dirty="0">
              <a:latin typeface="Helvetica" pitchFamily="34" charset="0"/>
            </a:endParaRPr>
          </a:p>
        </p:txBody>
      </p:sp>
      <p:pic>
        <p:nvPicPr>
          <p:cNvPr id="19" name="Picture 18" descr="Ray_Trac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9220200"/>
            <a:ext cx="8534400" cy="8505665"/>
          </a:xfrm>
          <a:prstGeom prst="rect">
            <a:avLst/>
          </a:prstGeom>
        </p:spPr>
      </p:pic>
      <p:pic>
        <p:nvPicPr>
          <p:cNvPr id="20" name="Picture 19" descr="Ray_Tracer_and_main_cpp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8059400"/>
            <a:ext cx="8581754" cy="8610600"/>
          </a:xfrm>
          <a:prstGeom prst="rect">
            <a:avLst/>
          </a:prstGeom>
        </p:spPr>
      </p:pic>
      <p:pic>
        <p:nvPicPr>
          <p:cNvPr id="21" name="Picture 20" descr="Curve_Editor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0" y="11530642"/>
            <a:ext cx="10972800" cy="828135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1546800" y="20116800"/>
            <a:ext cx="1097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Surfaces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699200" y="29413200"/>
            <a:ext cx="10972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Helvetica" pitchFamily="34" charset="0"/>
              </a:rPr>
              <a:t>Computer Graphics Applications</a:t>
            </a:r>
            <a:endParaRPr lang="en-US" sz="7200" dirty="0" smtClean="0">
              <a:latin typeface="Helvetica" pitchFamily="34" charset="0"/>
            </a:endParaRPr>
          </a:p>
        </p:txBody>
      </p:sp>
      <p:pic>
        <p:nvPicPr>
          <p:cNvPr id="2" name="Picture 1" descr="CS_351__Assignment__7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0" y="21336000"/>
            <a:ext cx="10972800" cy="729663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1546800" y="31851600"/>
            <a:ext cx="10972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n-US" sz="5000" dirty="0" smtClean="0"/>
              <a:t>Video games</a:t>
            </a:r>
          </a:p>
          <a:p>
            <a:pPr marL="1143000" indent="-1143000">
              <a:buFont typeface="Arial"/>
              <a:buChar char="•"/>
            </a:pPr>
            <a:r>
              <a:rPr lang="en-US" sz="5000" dirty="0" smtClean="0"/>
              <a:t>Animation</a:t>
            </a:r>
          </a:p>
          <a:p>
            <a:pPr marL="1143000" indent="-1143000">
              <a:buFont typeface="Arial"/>
              <a:buChar char="•"/>
            </a:pPr>
            <a:r>
              <a:rPr lang="en-US" sz="5000" dirty="0" smtClean="0"/>
              <a:t>CAD Modeling</a:t>
            </a:r>
          </a:p>
          <a:p>
            <a:pPr marL="1143000" indent="-1143000">
              <a:buFont typeface="Arial"/>
              <a:buChar char="•"/>
            </a:pPr>
            <a:r>
              <a:rPr lang="en-US" sz="5000" dirty="0" smtClean="0"/>
              <a:t>Movie special effects</a:t>
            </a:r>
          </a:p>
          <a:p>
            <a:pPr marL="1143000" indent="-1143000">
              <a:buFont typeface="Arial"/>
              <a:buChar char="•"/>
            </a:pPr>
            <a:r>
              <a:rPr lang="en-US" sz="5000" dirty="0" smtClean="0"/>
              <a:t>Virtual reality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709600" y="28727400"/>
            <a:ext cx="3810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00" i="1" dirty="0" smtClean="0"/>
              <a:t>Bruce Maxwell, 2014</a:t>
            </a:r>
            <a:endParaRPr lang="en-US" sz="2500" i="1" dirty="0"/>
          </a:p>
        </p:txBody>
      </p:sp>
    </p:spTree>
    <p:extLst>
      <p:ext uri="{BB962C8B-B14F-4D97-AF65-F5344CB8AC3E}">
        <p14:creationId xmlns:p14="http://schemas.microsoft.com/office/powerpoint/2010/main" val="19253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296</Words>
  <Application>Microsoft Macintosh PowerPoint</Application>
  <PresentationFormat>Custom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Colby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Gimond</dc:creator>
  <cp:lastModifiedBy>Brittany Chin</cp:lastModifiedBy>
  <cp:revision>18</cp:revision>
  <dcterms:created xsi:type="dcterms:W3CDTF">2014-04-08T13:46:32Z</dcterms:created>
  <dcterms:modified xsi:type="dcterms:W3CDTF">2015-04-28T23:56:41Z</dcterms:modified>
</cp:coreProperties>
</file>