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000000"/>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3" d="100"/>
          <a:sy n="33" d="100"/>
        </p:scale>
        <p:origin x="-2994" y="-84"/>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5C7289-B900-429D-8289-2B1CDE1DE0DE}"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429024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5C7289-B900-429D-8289-2B1CDE1DE0DE}"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3232136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5C7289-B900-429D-8289-2B1CDE1DE0DE}"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2185568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5C7289-B900-429D-8289-2B1CDE1DE0DE}"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1451117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5C7289-B900-429D-8289-2B1CDE1DE0DE}"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49788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5C7289-B900-429D-8289-2B1CDE1DE0DE}"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13416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5C7289-B900-429D-8289-2B1CDE1DE0DE}" type="datetimeFigureOut">
              <a:rPr lang="en-US" smtClean="0"/>
              <a:t>4/24/2014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2372213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5C7289-B900-429D-8289-2B1CDE1DE0DE}" type="datetimeFigureOut">
              <a:rPr lang="en-US" smtClean="0"/>
              <a:t>4/24/2014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885780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5C7289-B900-429D-8289-2B1CDE1DE0DE}" type="datetimeFigureOut">
              <a:rPr lang="en-US" smtClean="0"/>
              <a:t>4/24/2014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3054591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5C7289-B900-429D-8289-2B1CDE1DE0DE}"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2845285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5C7289-B900-429D-8289-2B1CDE1DE0DE}"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B8E825-871C-441B-A3BC-AA054B4C8BB8}" type="slidenum">
              <a:rPr lang="en-US" smtClean="0"/>
              <a:t>‹#›</a:t>
            </a:fld>
            <a:endParaRPr lang="en-US"/>
          </a:p>
        </p:txBody>
      </p:sp>
    </p:spTree>
    <p:extLst>
      <p:ext uri="{BB962C8B-B14F-4D97-AF65-F5344CB8AC3E}">
        <p14:creationId xmlns:p14="http://schemas.microsoft.com/office/powerpoint/2010/main" val="182565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A05C7289-B900-429D-8289-2B1CDE1DE0DE}" type="datetimeFigureOut">
              <a:rPr lang="en-US" smtClean="0"/>
              <a:t>4/24/2014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D1B8E825-871C-441B-A3BC-AA054B4C8BB8}" type="slidenum">
              <a:rPr lang="en-US" smtClean="0"/>
              <a:t>‹#›</a:t>
            </a:fld>
            <a:endParaRPr lang="en-US"/>
          </a:p>
        </p:txBody>
      </p:sp>
    </p:spTree>
    <p:extLst>
      <p:ext uri="{BB962C8B-B14F-4D97-AF65-F5344CB8AC3E}">
        <p14:creationId xmlns:p14="http://schemas.microsoft.com/office/powerpoint/2010/main" val="21950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23645" t="11541" r="16839" b="24644"/>
          <a:stretch/>
        </p:blipFill>
        <p:spPr>
          <a:xfrm>
            <a:off x="13661819" y="13106073"/>
            <a:ext cx="9121981" cy="12657632"/>
          </a:xfrm>
          <a:prstGeom prst="rect">
            <a:avLst/>
          </a:prstGeom>
        </p:spPr>
      </p:pic>
      <p:pic>
        <p:nvPicPr>
          <p:cNvPr id="13" name="Picture 12"/>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4121" t="19819" r="7652" b="29955"/>
          <a:stretch/>
        </p:blipFill>
        <p:spPr>
          <a:xfrm>
            <a:off x="14173200" y="21612179"/>
            <a:ext cx="8863050" cy="6563035"/>
          </a:xfrm>
          <a:prstGeom prst="rect">
            <a:avLst/>
          </a:prstGeom>
        </p:spPr>
      </p:pic>
      <p:sp>
        <p:nvSpPr>
          <p:cNvPr id="14" name="TextBox 13"/>
          <p:cNvSpPr txBox="1"/>
          <p:nvPr/>
        </p:nvSpPr>
        <p:spPr>
          <a:xfrm>
            <a:off x="298938" y="228600"/>
            <a:ext cx="43211262" cy="2446824"/>
          </a:xfrm>
          <a:prstGeom prst="rect">
            <a:avLst/>
          </a:prstGeom>
          <a:solidFill>
            <a:srgbClr val="008080">
              <a:alpha val="25098"/>
            </a:srgbClr>
          </a:solidFill>
        </p:spPr>
        <p:txBody>
          <a:bodyPr wrap="square" rtlCol="0">
            <a:spAutoFit/>
          </a:bodyPr>
          <a:lstStyle/>
          <a:p>
            <a:r>
              <a:rPr lang="en-US" dirty="0" smtClean="0"/>
              <a:t>Maine’s Eelgrass Habitat Loss Between 1997 and 2010</a:t>
            </a:r>
          </a:p>
          <a:p>
            <a:r>
              <a:rPr lang="en-US" sz="6000" dirty="0" smtClean="0"/>
              <a:t>Mary Parks ‘16</a:t>
            </a:r>
            <a:endParaRPr lang="en-US" sz="6000" dirty="0"/>
          </a:p>
        </p:txBody>
      </p:sp>
      <p:sp>
        <p:nvSpPr>
          <p:cNvPr id="16" name="TextBox 15"/>
          <p:cNvSpPr txBox="1"/>
          <p:nvPr/>
        </p:nvSpPr>
        <p:spPr>
          <a:xfrm>
            <a:off x="298938" y="13231974"/>
            <a:ext cx="12481880" cy="15751233"/>
          </a:xfrm>
          <a:prstGeom prst="rect">
            <a:avLst/>
          </a:prstGeom>
          <a:solidFill>
            <a:srgbClr val="BFBFBF">
              <a:alpha val="10196"/>
            </a:srgbClr>
          </a:solidFill>
        </p:spPr>
        <p:txBody>
          <a:bodyPr wrap="square" rtlCol="0">
            <a:spAutoFit/>
          </a:bodyPr>
          <a:lstStyle/>
          <a:p>
            <a:r>
              <a:rPr lang="en-US" sz="5500" dirty="0" smtClean="0">
                <a:cs typeface="Arial" panose="020B0604020202020204" pitchFamily="34" charset="0"/>
              </a:rPr>
              <a:t>Introduction </a:t>
            </a:r>
          </a:p>
          <a:p>
            <a:r>
              <a:rPr lang="en-US" sz="3500" dirty="0" smtClean="0">
                <a:cs typeface="Arial" panose="020B0604020202020204" pitchFamily="34" charset="0"/>
              </a:rPr>
              <a:t>       </a:t>
            </a:r>
            <a:endParaRPr lang="en-US" sz="3200" dirty="0" smtClean="0">
              <a:cs typeface="Arial" panose="020B0604020202020204" pitchFamily="34" charset="0"/>
            </a:endParaRPr>
          </a:p>
          <a:p>
            <a:r>
              <a:rPr lang="en-US" sz="3200" dirty="0">
                <a:cs typeface="Arial" panose="020B0604020202020204" pitchFamily="34" charset="0"/>
              </a:rPr>
              <a:t> </a:t>
            </a:r>
            <a:r>
              <a:rPr lang="en-US" sz="3200" dirty="0" smtClean="0">
                <a:cs typeface="Arial" panose="020B0604020202020204" pitchFamily="34" charset="0"/>
              </a:rPr>
              <a:t>       Eelgrass beds have the unique ability to settle and trap particulates, sequester nutrients, buffer waves, control erosion, and also promote biodiversity. The underwater habitat provides protection to juvenile fish and many marine invertebrates in their benthic, larval stages and is a food source to a wide variety of marine organisms. Despite being a vital component of Maine’s coastal ecosystems, there have been limited efforts towards preserving Maine’s coastal eelgrass meadows thus far. However, the significant decline in eelgrass density over the past quarter century is a source of great environmental and economic concern in Maine.</a:t>
            </a:r>
          </a:p>
          <a:p>
            <a:r>
              <a:rPr lang="en-US" sz="3200" dirty="0" smtClean="0">
                <a:cs typeface="Arial" panose="020B0604020202020204" pitchFamily="34" charset="0"/>
              </a:rPr>
              <a:t>        Eelgrass beds are essential for reproduction and development of the American Lobster (</a:t>
            </a:r>
            <a:r>
              <a:rPr lang="en-US" sz="3200" i="1" dirty="0" err="1" smtClean="0">
                <a:cs typeface="Arial" panose="020B0604020202020204" pitchFamily="34" charset="0"/>
              </a:rPr>
              <a:t>Homarus</a:t>
            </a:r>
            <a:r>
              <a:rPr lang="en-US" sz="3200" i="1" dirty="0" smtClean="0">
                <a:cs typeface="Arial" panose="020B0604020202020204" pitchFamily="34" charset="0"/>
              </a:rPr>
              <a:t> </a:t>
            </a:r>
            <a:r>
              <a:rPr lang="en-US" sz="3200" i="1" dirty="0" err="1" smtClean="0">
                <a:cs typeface="Arial" panose="020B0604020202020204" pitchFamily="34" charset="0"/>
              </a:rPr>
              <a:t>americanus</a:t>
            </a:r>
            <a:r>
              <a:rPr lang="en-US" sz="3200" dirty="0" smtClean="0">
                <a:cs typeface="Arial" panose="020B0604020202020204" pitchFamily="34" charset="0"/>
              </a:rPr>
              <a:t>). With an industry that employs approximately six thousand lobsterman and was valued at $364.5 million in 2013, protecting the ever shrinking eelgrass meadows is of concern to many lobsterman and biologists. Unfortunately industrialized fishing is partially to blame for decreasing eelgrass density. In some areas, commercial harvest of blue mussels is estimated to be the source of up to 10% of eelgrass cover loss and disturbance due to the disruptive dragging of the nets along the marine floor. Eelgrass cover loss is also attributed to industrial activities such as channel dredging, boat mooring, and shoreline development as well as general boat traffic.</a:t>
            </a:r>
          </a:p>
          <a:p>
            <a:r>
              <a:rPr lang="en-US" sz="3200" dirty="0">
                <a:cs typeface="Arial" panose="020B0604020202020204" pitchFamily="34" charset="0"/>
              </a:rPr>
              <a:t> </a:t>
            </a:r>
            <a:r>
              <a:rPr lang="en-US" sz="3200" dirty="0" smtClean="0">
                <a:cs typeface="Arial" panose="020B0604020202020204" pitchFamily="34" charset="0"/>
              </a:rPr>
              <a:t>       In this study, GIS was used to investigate sites with concentrated boating and industrial activity along the Maine Coast. The analysis suggests a significant decrease in eelgrass density for almost all sites. Focus sites included marine areas surrounding Portland Harbor, Bath Harbor, Boothbay Harbor, Rockland Harbor, Camden Harbor, Belfast Harbor, </a:t>
            </a:r>
            <a:r>
              <a:rPr lang="en-US" sz="3200" dirty="0" err="1" smtClean="0">
                <a:cs typeface="Arial" panose="020B0604020202020204" pitchFamily="34" charset="0"/>
              </a:rPr>
              <a:t>Castine</a:t>
            </a:r>
            <a:r>
              <a:rPr lang="en-US" sz="3200" dirty="0" smtClean="0">
                <a:cs typeface="Arial" panose="020B0604020202020204" pitchFamily="34" charset="0"/>
              </a:rPr>
              <a:t> Harbor, and Bar Harbor. Trends in decreasing eelgrass density according to the 1997 and 2010 density maps indicate problem areas of future concern. </a:t>
            </a:r>
            <a:endParaRPr lang="en-US" sz="3200" dirty="0">
              <a:cs typeface="Arial" panose="020B0604020202020204" pitchFamily="34" charset="0"/>
            </a:endParaRPr>
          </a:p>
        </p:txBody>
      </p:sp>
      <p:sp>
        <p:nvSpPr>
          <p:cNvPr id="17" name="TextBox 16"/>
          <p:cNvSpPr txBox="1"/>
          <p:nvPr/>
        </p:nvSpPr>
        <p:spPr>
          <a:xfrm>
            <a:off x="13661819" y="3001240"/>
            <a:ext cx="16374744" cy="9310241"/>
          </a:xfrm>
          <a:prstGeom prst="rect">
            <a:avLst/>
          </a:prstGeom>
          <a:solidFill>
            <a:srgbClr val="BFBFBF">
              <a:alpha val="10196"/>
            </a:srgbClr>
          </a:solidFill>
        </p:spPr>
        <p:txBody>
          <a:bodyPr wrap="square" rtlCol="0">
            <a:spAutoFit/>
          </a:bodyPr>
          <a:lstStyle/>
          <a:p>
            <a:r>
              <a:rPr lang="en-US" sz="5500" dirty="0" smtClean="0"/>
              <a:t>Methods</a:t>
            </a:r>
          </a:p>
          <a:p>
            <a:endParaRPr lang="en-US" sz="3200" dirty="0"/>
          </a:p>
          <a:p>
            <a:r>
              <a:rPr lang="en-US" sz="3200" dirty="0" smtClean="0"/>
              <a:t>        GIS data collected from the Maine Office of GIS Data Catalog included polygon </a:t>
            </a:r>
            <a:r>
              <a:rPr lang="en-US" sz="3200" dirty="0" err="1" smtClean="0"/>
              <a:t>shapefiles</a:t>
            </a:r>
            <a:r>
              <a:rPr lang="en-US" sz="3200" dirty="0" smtClean="0"/>
              <a:t> of 1997 and 2010 </a:t>
            </a:r>
            <a:r>
              <a:rPr lang="en-US" sz="3200" dirty="0" smtClean="0"/>
              <a:t>eelgrass </a:t>
            </a:r>
            <a:r>
              <a:rPr lang="en-US" sz="3200" dirty="0" smtClean="0"/>
              <a:t>coverage </a:t>
            </a:r>
            <a:r>
              <a:rPr lang="en-US" sz="3200" dirty="0" smtClean="0"/>
              <a:t>for </a:t>
            </a:r>
            <a:r>
              <a:rPr lang="en-US" sz="3200" dirty="0" smtClean="0"/>
              <a:t>the </a:t>
            </a:r>
            <a:r>
              <a:rPr lang="en-US" sz="3200" dirty="0" smtClean="0"/>
              <a:t>Maine Coast. ArcGIS software by ESRI was used to conduct a spatial analysis of eelgrass distribution. Eelgrass density for each focus site was calculated separately for the 1997 and 2010 time period. A cost distance approach was used to delineate harbor zones defined by a 20 km boating distance coverage. The advantage in using this approach (e.g. over that of a 20 km Euclidean distance) is the ability to define real navigation distances which are impeded by islands and fragmented shorelines. </a:t>
            </a:r>
          </a:p>
          <a:p>
            <a:r>
              <a:rPr lang="en-US" sz="3200" dirty="0" smtClean="0"/>
              <a:t>        The harbor zones were used in both the 1997 and 2010 analyses to maintain a consistent area of study for both time periods. After converting the eelgrass polygons to a raster format for each year, a series of map algebra expressions were used to identify the eelgrass densities within each harbor zone. Eelgrass pixels within each zone were then summed and multiplied by the pixel area of 10,000 to tabulate total eelgrass area per zone. </a:t>
            </a:r>
          </a:p>
          <a:p>
            <a:r>
              <a:rPr lang="en-US" sz="3200" dirty="0" smtClean="0"/>
              <a:t>        In addition to calculating the change in eelgrass area per zone, a Kernel Density tool was used to map eelgrass density along the entire coast to facilitate a visual comparison between the years. This required that eelgrass polygons be converted to a weighted (by area) point layer. Zone specific density shift and overall density shift were then evaluated. </a:t>
            </a:r>
            <a:endParaRPr lang="en-US" sz="3200" dirty="0"/>
          </a:p>
        </p:txBody>
      </p:sp>
      <p:sp>
        <p:nvSpPr>
          <p:cNvPr id="21" name="Rectangle 20"/>
          <p:cNvSpPr/>
          <p:nvPr/>
        </p:nvSpPr>
        <p:spPr>
          <a:xfrm>
            <a:off x="298938" y="3080038"/>
            <a:ext cx="12481880" cy="9310241"/>
          </a:xfrm>
          <a:prstGeom prst="rect">
            <a:avLst/>
          </a:prstGeom>
          <a:solidFill>
            <a:srgbClr val="BFBFBF">
              <a:alpha val="10196"/>
            </a:srgbClr>
          </a:solidFill>
        </p:spPr>
        <p:txBody>
          <a:bodyPr wrap="square">
            <a:spAutoFit/>
          </a:bodyPr>
          <a:lstStyle/>
          <a:p>
            <a:r>
              <a:rPr lang="en-US" sz="5500" dirty="0" smtClean="0"/>
              <a:t>Abstract</a:t>
            </a:r>
          </a:p>
          <a:p>
            <a:endParaRPr lang="en-US" sz="3200" dirty="0" smtClean="0"/>
          </a:p>
          <a:p>
            <a:r>
              <a:rPr lang="en-US" sz="3200" dirty="0" smtClean="0"/>
              <a:t>        Maine’s eelgrass meadows serve as an important habitat for many marine organisms.  The sea grass, </a:t>
            </a:r>
            <a:r>
              <a:rPr lang="en-US" sz="3200" i="1" dirty="0" err="1" smtClean="0"/>
              <a:t>Zostera</a:t>
            </a:r>
            <a:r>
              <a:rPr lang="en-US" sz="3200" i="1" dirty="0" smtClean="0"/>
              <a:t> marina </a:t>
            </a:r>
            <a:r>
              <a:rPr lang="en-US" sz="3200" dirty="0" smtClean="0"/>
              <a:t>grows in beds anchored to the marine floor and reaches lengths of up to five feet. The unique structure of the beds provides protection to a large span of marine invertebrates and juvenile fish, prevents erosion by stabilizing sediment layers, and improves water quality by filtering nutrients and sediments. It is also consumed by various marine invertebrate species as a primary food source. However, eelgrass meadows have been subject to significant environmental degradation over the past century due to boat traffic, mooring, docking, and industrial practices. In this study, Geospatial analysis was used to map eelgrass bed area between the years 1997 and 2010 in eight Maine harbors with high levels of boat traffic and industrial activity. The results indicated a significant decrease in eelgrass bed area between the years 1997 and 2010. The disappearance of such a pivotal marine habitat serves as a subject of concern for environmentalists and economic concern to the Maine fishing industry.</a:t>
            </a:r>
            <a:endParaRPr lang="en-US" sz="3200" dirty="0"/>
          </a:p>
        </p:txBody>
      </p:sp>
      <p:sp>
        <p:nvSpPr>
          <p:cNvPr id="22" name="TextBox 21"/>
          <p:cNvSpPr txBox="1"/>
          <p:nvPr/>
        </p:nvSpPr>
        <p:spPr>
          <a:xfrm>
            <a:off x="30923625" y="3001240"/>
            <a:ext cx="12601815" cy="16671769"/>
          </a:xfrm>
          <a:prstGeom prst="rect">
            <a:avLst/>
          </a:prstGeom>
          <a:solidFill>
            <a:srgbClr val="BFBFBF">
              <a:alpha val="10196"/>
            </a:srgbClr>
          </a:solidFill>
        </p:spPr>
        <p:txBody>
          <a:bodyPr wrap="square" rtlCol="0">
            <a:spAutoFit/>
          </a:bodyPr>
          <a:lstStyle/>
          <a:p>
            <a:r>
              <a:rPr lang="en-US" sz="5500" dirty="0" smtClean="0"/>
              <a:t>Discussion</a:t>
            </a:r>
          </a:p>
          <a:p>
            <a:endParaRPr lang="en-US" sz="3200" dirty="0" smtClean="0"/>
          </a:p>
          <a:p>
            <a:r>
              <a:rPr lang="en-US" sz="3200" dirty="0" smtClean="0"/>
              <a:t>        With the exception of the Portland Harbor area, GIS analysis indicates a significant decrease in </a:t>
            </a:r>
            <a:r>
              <a:rPr lang="en-US" sz="3200" dirty="0" smtClean="0"/>
              <a:t>eelgrass </a:t>
            </a:r>
            <a:r>
              <a:rPr lang="en-US" sz="3200" dirty="0"/>
              <a:t>d</a:t>
            </a:r>
            <a:r>
              <a:rPr lang="en-US" sz="3200" dirty="0" smtClean="0"/>
              <a:t>ensity </a:t>
            </a:r>
            <a:r>
              <a:rPr lang="en-US" sz="3200" dirty="0" smtClean="0"/>
              <a:t>between the years 1997 and 2010 in Maine’s major harbors. Areas of significant eelgrass loss (over 30%) include the Bath, Boothbay Camden, Belfast, </a:t>
            </a:r>
            <a:r>
              <a:rPr lang="en-US" sz="3200" dirty="0" err="1" smtClean="0"/>
              <a:t>Castine</a:t>
            </a:r>
            <a:r>
              <a:rPr lang="en-US" sz="3200" dirty="0" smtClean="0"/>
              <a:t>, and Bar Harbor delineated zones. Over the past decade Maine’s coast has continued to serve as a source of prominent economic activity due to tourism, fishing, industrial processes, and transportation. Studies indicate </a:t>
            </a:r>
            <a:r>
              <a:rPr lang="en-US" sz="3200" dirty="0" smtClean="0"/>
              <a:t>these </a:t>
            </a:r>
            <a:r>
              <a:rPr lang="en-US" sz="3200" dirty="0" smtClean="0"/>
              <a:t>economic resources to be the main source of </a:t>
            </a:r>
            <a:r>
              <a:rPr lang="en-US" sz="3200" dirty="0" smtClean="0"/>
              <a:t>eelgrass </a:t>
            </a:r>
            <a:r>
              <a:rPr lang="en-US" sz="3200" dirty="0" smtClean="0"/>
              <a:t>habitat disruption. Despite concentrated activity, other zones such as Rockland Harbor </a:t>
            </a:r>
            <a:r>
              <a:rPr lang="en-US" sz="3200" dirty="0" smtClean="0"/>
              <a:t>saw a </a:t>
            </a:r>
            <a:r>
              <a:rPr lang="en-US" sz="3200" dirty="0" smtClean="0"/>
              <a:t>minimal eelgrass density loss </a:t>
            </a:r>
            <a:r>
              <a:rPr lang="en-US" sz="3200" dirty="0" smtClean="0"/>
              <a:t>of 6.25% </a:t>
            </a:r>
            <a:r>
              <a:rPr lang="en-US" sz="3200" dirty="0" smtClean="0"/>
              <a:t>and Portland Harbor which saw a 2.01% density increase.</a:t>
            </a:r>
          </a:p>
          <a:p>
            <a:r>
              <a:rPr lang="en-US" sz="3200" dirty="0" smtClean="0"/>
              <a:t>       It is important to consider surveying methods in drawing conclusions on the severity of </a:t>
            </a:r>
            <a:r>
              <a:rPr lang="en-US" sz="3200" dirty="0" smtClean="0"/>
              <a:t>eelgrass </a:t>
            </a:r>
            <a:r>
              <a:rPr lang="en-US" sz="3200" dirty="0" smtClean="0"/>
              <a:t>area loss. Data for 1997 was collected by flying over and photographing eelgrass beds using Kodak 2445 film and data for 2010 was collected over the course of multiple years using Kodak 2448 and 2427 film. Photography depended on visibility during low tide, leaving room for some error and </a:t>
            </a:r>
            <a:r>
              <a:rPr lang="en-US" sz="3200" dirty="0" err="1" smtClean="0"/>
              <a:t>unsurveyed</a:t>
            </a:r>
            <a:r>
              <a:rPr lang="en-US" sz="3200" dirty="0" smtClean="0"/>
              <a:t> beds. Despite </a:t>
            </a:r>
            <a:r>
              <a:rPr lang="en-US" sz="3200" dirty="0" smtClean="0"/>
              <a:t>longer </a:t>
            </a:r>
            <a:r>
              <a:rPr lang="en-US" sz="3200" dirty="0" smtClean="0"/>
              <a:t>surveying time for the 2010 </a:t>
            </a:r>
            <a:r>
              <a:rPr lang="en-US" sz="3200" dirty="0" smtClean="0"/>
              <a:t>data</a:t>
            </a:r>
            <a:r>
              <a:rPr lang="en-US" sz="3200" dirty="0" smtClean="0"/>
              <a:t>, surveying technique was fairly consistent between the two time periods. The magnitude of eelgrass density is likely not significantly influenced by variations in surveying technique and the results should be considered significant and of great concern. </a:t>
            </a:r>
          </a:p>
          <a:p>
            <a:r>
              <a:rPr lang="en-US" sz="3200" dirty="0" smtClean="0"/>
              <a:t>        Eelgrass provides unique protection and a nutrient rich environment for large spans of marine organisms, especially juvenile fish and benthic marine invertebrates. Loss of the important habitat along the Maine Coast will result in </a:t>
            </a:r>
            <a:r>
              <a:rPr lang="en-US" sz="3200" dirty="0" smtClean="0"/>
              <a:t>lower </a:t>
            </a:r>
            <a:r>
              <a:rPr lang="en-US" sz="3200" dirty="0" smtClean="0"/>
              <a:t>biodiversity and likely have a dramatic impact on the Maine fishing industry, especially the already unstable </a:t>
            </a:r>
            <a:r>
              <a:rPr lang="en-US" sz="3200" dirty="0" err="1" smtClean="0"/>
              <a:t>lobstering</a:t>
            </a:r>
            <a:r>
              <a:rPr lang="en-US" sz="3200" dirty="0" smtClean="0"/>
              <a:t> industry. </a:t>
            </a:r>
            <a:r>
              <a:rPr lang="en-US" sz="3200" dirty="0"/>
              <a:t>E</a:t>
            </a:r>
            <a:r>
              <a:rPr lang="en-US" sz="3200" dirty="0" smtClean="0"/>
              <a:t>elgrass </a:t>
            </a:r>
            <a:r>
              <a:rPr lang="en-US" sz="3200" dirty="0" smtClean="0"/>
              <a:t>also provides a large span of ecosystem </a:t>
            </a:r>
            <a:r>
              <a:rPr lang="en-US" sz="3200" dirty="0" smtClean="0"/>
              <a:t>benefits: </a:t>
            </a:r>
            <a:r>
              <a:rPr lang="en-US" sz="3200" dirty="0" smtClean="0"/>
              <a:t>improving water quality, stabilizing sediments, and buffering wave action. With available data it is difficult to determine the full non market and market value of eelgrass along the Maine Coast, yet further studies on valuation would be extremely beneficial in pushing towards a necessary protective policy. </a:t>
            </a:r>
            <a:endParaRPr lang="en-US" sz="3200" dirty="0"/>
          </a:p>
        </p:txBody>
      </p:sp>
      <p:sp>
        <p:nvSpPr>
          <p:cNvPr id="23" name="TextBox 22"/>
          <p:cNvSpPr txBox="1"/>
          <p:nvPr/>
        </p:nvSpPr>
        <p:spPr>
          <a:xfrm>
            <a:off x="22707197" y="12939587"/>
            <a:ext cx="7604918" cy="584775"/>
          </a:xfrm>
          <a:prstGeom prst="rect">
            <a:avLst/>
          </a:prstGeom>
          <a:noFill/>
        </p:spPr>
        <p:txBody>
          <a:bodyPr wrap="square" rtlCol="0">
            <a:spAutoFit/>
          </a:bodyPr>
          <a:lstStyle/>
          <a:p>
            <a:r>
              <a:rPr lang="en-US" sz="3200" dirty="0" smtClean="0"/>
              <a:t>Figure 1.  Eelgrass </a:t>
            </a:r>
            <a:r>
              <a:rPr lang="en-US" sz="3200" dirty="0" smtClean="0"/>
              <a:t>Density: 1997 and 2010</a:t>
            </a:r>
            <a:endParaRPr lang="en-US" sz="3200" dirty="0"/>
          </a:p>
        </p:txBody>
      </p:sp>
      <p:sp>
        <p:nvSpPr>
          <p:cNvPr id="24" name="TextBox 23"/>
          <p:cNvSpPr txBox="1"/>
          <p:nvPr/>
        </p:nvSpPr>
        <p:spPr>
          <a:xfrm>
            <a:off x="30923625" y="20227007"/>
            <a:ext cx="12677457" cy="6848029"/>
          </a:xfrm>
          <a:prstGeom prst="rect">
            <a:avLst/>
          </a:prstGeom>
          <a:solidFill>
            <a:srgbClr val="BFBFBF">
              <a:alpha val="10196"/>
            </a:srgbClr>
          </a:solidFill>
        </p:spPr>
        <p:txBody>
          <a:bodyPr wrap="square" rtlCol="0">
            <a:spAutoFit/>
          </a:bodyPr>
          <a:lstStyle/>
          <a:p>
            <a:r>
              <a:rPr lang="en-US" sz="5500" dirty="0" smtClean="0"/>
              <a:t>Conclusion</a:t>
            </a:r>
          </a:p>
          <a:p>
            <a:endParaRPr lang="en-US" sz="3200" dirty="0" smtClean="0"/>
          </a:p>
          <a:p>
            <a:r>
              <a:rPr lang="en-US" sz="3200" dirty="0" smtClean="0"/>
              <a:t>        GIS analysis indicates a dramatic decrease in </a:t>
            </a:r>
            <a:r>
              <a:rPr lang="en-US" sz="3200" dirty="0" smtClean="0"/>
              <a:t>eelgrass </a:t>
            </a:r>
            <a:r>
              <a:rPr lang="en-US" sz="3200" dirty="0" smtClean="0"/>
              <a:t>area between 1997 and 2010. This dramatic shift in association with areas of high boating, industrial, tourist, and fishing activity should be cause of urgent concern. Loss in eelgrass habitat will have </a:t>
            </a:r>
            <a:r>
              <a:rPr lang="en-US" sz="3200" dirty="0" smtClean="0"/>
              <a:t>significant negative </a:t>
            </a:r>
            <a:r>
              <a:rPr lang="en-US" sz="3200" dirty="0" smtClean="0"/>
              <a:t>economic and environmental consequences soon if action is not taken towards its conservation. Limited data exists on the non market and market </a:t>
            </a:r>
            <a:r>
              <a:rPr lang="en-US" sz="3200" dirty="0" smtClean="0"/>
              <a:t>value </a:t>
            </a:r>
            <a:r>
              <a:rPr lang="en-US" sz="3200" dirty="0" smtClean="0"/>
              <a:t>of eelgrass beds. Future studies on the environmental and economic value of eelgrass habitat and updated area polygons are recommended for necessary policy implementation. However, regardless of available </a:t>
            </a:r>
            <a:r>
              <a:rPr lang="en-US" sz="3200" dirty="0" smtClean="0"/>
              <a:t>information, </a:t>
            </a:r>
            <a:r>
              <a:rPr lang="en-US" sz="3200" dirty="0" smtClean="0"/>
              <a:t>the dramatic decrease in eelgrass area is </a:t>
            </a:r>
            <a:r>
              <a:rPr lang="en-US" sz="3200" dirty="0" smtClean="0"/>
              <a:t>cause for </a:t>
            </a:r>
            <a:r>
              <a:rPr lang="en-US" sz="3200" dirty="0" smtClean="0"/>
              <a:t>alarm and </a:t>
            </a:r>
            <a:r>
              <a:rPr lang="en-US" sz="3200" dirty="0" smtClean="0"/>
              <a:t>immediate push </a:t>
            </a:r>
            <a:r>
              <a:rPr lang="en-US" sz="3200" dirty="0" smtClean="0"/>
              <a:t>towards conservation. </a:t>
            </a:r>
            <a:endParaRPr lang="en-US" sz="3200" dirty="0"/>
          </a:p>
        </p:txBody>
      </p:sp>
      <p:pic>
        <p:nvPicPr>
          <p:cNvPr id="1034" name="Picture 10" descr="C:\Users\mcparks\Desktop\Eelgrass_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23625" y="27889200"/>
            <a:ext cx="6300907" cy="510540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mcparks\Desktop\grass11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87437" y="27889201"/>
            <a:ext cx="6013645" cy="5105400"/>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30832743" y="33127890"/>
            <a:ext cx="13965237" cy="400110"/>
          </a:xfrm>
          <a:prstGeom prst="rect">
            <a:avLst/>
          </a:prstGeom>
          <a:noFill/>
        </p:spPr>
        <p:txBody>
          <a:bodyPr wrap="square" rtlCol="0">
            <a:spAutoFit/>
          </a:bodyPr>
          <a:lstStyle/>
          <a:p>
            <a:r>
              <a:rPr lang="en-US" sz="2000" i="1" dirty="0" smtClean="0"/>
              <a:t>Source: New England Boating &amp; USGS</a:t>
            </a:r>
            <a:endParaRPr lang="en-US" sz="2000" i="1" dirty="0"/>
          </a:p>
        </p:txBody>
      </p:sp>
      <p:sp>
        <p:nvSpPr>
          <p:cNvPr id="27" name="TextBox 26"/>
          <p:cNvSpPr txBox="1"/>
          <p:nvPr/>
        </p:nvSpPr>
        <p:spPr>
          <a:xfrm>
            <a:off x="30923625" y="34316658"/>
            <a:ext cx="12677457" cy="2908489"/>
          </a:xfrm>
          <a:prstGeom prst="rect">
            <a:avLst/>
          </a:prstGeom>
          <a:solidFill>
            <a:srgbClr val="BFBFBF">
              <a:alpha val="10196"/>
            </a:srgbClr>
          </a:solidFill>
        </p:spPr>
        <p:txBody>
          <a:bodyPr wrap="square" rtlCol="0">
            <a:spAutoFit/>
          </a:bodyPr>
          <a:lstStyle/>
          <a:p>
            <a:r>
              <a:rPr lang="en-US" sz="5500" dirty="0" smtClean="0"/>
              <a:t>Acknowledgements</a:t>
            </a:r>
          </a:p>
          <a:p>
            <a:endParaRPr lang="en-US" sz="3200" dirty="0" smtClean="0"/>
          </a:p>
          <a:p>
            <a:r>
              <a:rPr lang="en-US" sz="3200" dirty="0" smtClean="0"/>
              <a:t>I would like to thank Professor Manny </a:t>
            </a:r>
            <a:r>
              <a:rPr lang="en-US" sz="3200" dirty="0" err="1" smtClean="0"/>
              <a:t>Gimond</a:t>
            </a:r>
            <a:r>
              <a:rPr lang="en-US" sz="3200" dirty="0" smtClean="0"/>
              <a:t> for his time in helping me with the project’s GIS workflow, especially in creating the zonal cost distance </a:t>
            </a:r>
            <a:r>
              <a:rPr lang="en-US" sz="3200" dirty="0" err="1" smtClean="0"/>
              <a:t>rasters</a:t>
            </a:r>
            <a:r>
              <a:rPr lang="en-US" sz="3200" dirty="0" smtClean="0"/>
              <a:t>. I deeply appreciate your help and guidance. </a:t>
            </a:r>
            <a:endParaRPr lang="en-US" sz="3200" dirty="0"/>
          </a:p>
        </p:txBody>
      </p:sp>
      <p:sp>
        <p:nvSpPr>
          <p:cNvPr id="28" name="TextBox 27"/>
          <p:cNvSpPr txBox="1"/>
          <p:nvPr/>
        </p:nvSpPr>
        <p:spPr>
          <a:xfrm>
            <a:off x="298938" y="29794200"/>
            <a:ext cx="12481880" cy="7894469"/>
          </a:xfrm>
          <a:prstGeom prst="rect">
            <a:avLst/>
          </a:prstGeom>
          <a:solidFill>
            <a:srgbClr val="BFBFBF">
              <a:alpha val="10196"/>
            </a:srgbClr>
          </a:solidFill>
        </p:spPr>
        <p:txBody>
          <a:bodyPr wrap="square" rtlCol="0">
            <a:spAutoFit/>
          </a:bodyPr>
          <a:lstStyle/>
          <a:p>
            <a:r>
              <a:rPr lang="en-US" sz="3500" dirty="0" smtClean="0"/>
              <a:t>Sources</a:t>
            </a:r>
          </a:p>
          <a:p>
            <a:endParaRPr lang="en-US" sz="3500" dirty="0" smtClean="0"/>
          </a:p>
          <a:p>
            <a:r>
              <a:rPr lang="en-US" sz="2300" dirty="0" smtClean="0"/>
              <a:t>"Eelgrass Beds 2010." Maine.gov. </a:t>
            </a:r>
            <a:r>
              <a:rPr lang="en-US" sz="2300" dirty="0" err="1" smtClean="0"/>
              <a:t>N.p</a:t>
            </a:r>
            <a:r>
              <a:rPr lang="en-US" sz="2300" dirty="0" smtClean="0"/>
              <a:t>., </a:t>
            </a:r>
            <a:r>
              <a:rPr lang="en-US" sz="2300" dirty="0" err="1" smtClean="0"/>
              <a:t>n.d.</a:t>
            </a:r>
            <a:r>
              <a:rPr lang="en-US" sz="2300" dirty="0" smtClean="0"/>
              <a:t> Web. 04 Mar. 2014.</a:t>
            </a:r>
          </a:p>
          <a:p>
            <a:r>
              <a:rPr lang="en-US" sz="2300" dirty="0" smtClean="0"/>
              <a:t> </a:t>
            </a:r>
          </a:p>
          <a:p>
            <a:r>
              <a:rPr lang="en-US" sz="2300" dirty="0" smtClean="0"/>
              <a:t> "Eelgrass97." Maine.gov. </a:t>
            </a:r>
            <a:r>
              <a:rPr lang="en-US" sz="2300" dirty="0" err="1" smtClean="0"/>
              <a:t>N.p</a:t>
            </a:r>
            <a:r>
              <a:rPr lang="en-US" sz="2300" dirty="0" smtClean="0"/>
              <a:t>., </a:t>
            </a:r>
            <a:r>
              <a:rPr lang="en-US" sz="2300" dirty="0" err="1" smtClean="0"/>
              <a:t>n.d.</a:t>
            </a:r>
            <a:r>
              <a:rPr lang="en-US" sz="2300" dirty="0" smtClean="0"/>
              <a:t> Web. 04 Mar. 2014.</a:t>
            </a:r>
          </a:p>
          <a:p>
            <a:endParaRPr lang="en-US" sz="2300" dirty="0" smtClean="0"/>
          </a:p>
          <a:p>
            <a:r>
              <a:rPr lang="en-US" sz="2300" dirty="0" smtClean="0"/>
              <a:t>“Eelgrass Restoration." - MDI Biological Laboratory. </a:t>
            </a:r>
            <a:r>
              <a:rPr lang="en-US" sz="2300" dirty="0" err="1" smtClean="0"/>
              <a:t>N.p</a:t>
            </a:r>
            <a:r>
              <a:rPr lang="en-US" sz="2300" dirty="0" smtClean="0"/>
              <a:t>., </a:t>
            </a:r>
            <a:r>
              <a:rPr lang="en-US" sz="2300" dirty="0" err="1" smtClean="0"/>
              <a:t>n.d.</a:t>
            </a:r>
            <a:r>
              <a:rPr lang="en-US" sz="2300" dirty="0" smtClean="0"/>
              <a:t> Web. 04 Mar. 2014.</a:t>
            </a:r>
          </a:p>
          <a:p>
            <a:endParaRPr lang="en-US" sz="2300" dirty="0" smtClean="0"/>
          </a:p>
          <a:p>
            <a:r>
              <a:rPr lang="en-US" sz="2300" dirty="0" smtClean="0"/>
              <a:t>"Lobster Use of Eelgrass Habitat in the </a:t>
            </a:r>
            <a:r>
              <a:rPr lang="en-US" sz="2300" dirty="0" err="1" smtClean="0"/>
              <a:t>Piscataqua</a:t>
            </a:r>
            <a:r>
              <a:rPr lang="en-US" sz="2300" dirty="0" smtClean="0"/>
              <a:t> River on the New Hampshire/Maine Border, USA - Springer." Lobster Use of Eelgrass Habitat in the </a:t>
            </a:r>
            <a:r>
              <a:rPr lang="en-US" sz="2300" dirty="0" err="1" smtClean="0"/>
              <a:t>Piscataqua</a:t>
            </a:r>
            <a:r>
              <a:rPr lang="en-US" sz="2300" dirty="0" smtClean="0"/>
              <a:t> River on the New Hampshire/Maine Border, USA - Springer. </a:t>
            </a:r>
            <a:r>
              <a:rPr lang="en-US" sz="2300" dirty="0" err="1" smtClean="0"/>
              <a:t>N.p</a:t>
            </a:r>
            <a:r>
              <a:rPr lang="en-US" sz="2300" dirty="0" smtClean="0"/>
              <a:t>., 01 Apr. 2001. Web. 04 Mar. 2014.</a:t>
            </a:r>
          </a:p>
          <a:p>
            <a:endParaRPr lang="en-US" sz="2300" dirty="0" smtClean="0"/>
          </a:p>
          <a:p>
            <a:r>
              <a:rPr lang="en-US" sz="2300" dirty="0" err="1" smtClean="0"/>
              <a:t>Neckles</a:t>
            </a:r>
            <a:r>
              <a:rPr lang="en-US" sz="2300" dirty="0" smtClean="0"/>
              <a:t>, Hilary A., Frederick T. Short, Seth Barker, and Blaine S. Kopp. "Disturbance of Eelgrass </a:t>
            </a:r>
            <a:r>
              <a:rPr lang="en-US" sz="2300" dirty="0" err="1" smtClean="0"/>
              <a:t>Zostera</a:t>
            </a:r>
            <a:r>
              <a:rPr lang="en-US" sz="2300" dirty="0" smtClean="0"/>
              <a:t> Marina by Commercial Mussel </a:t>
            </a:r>
            <a:r>
              <a:rPr lang="en-US" sz="2300" dirty="0" err="1" smtClean="0"/>
              <a:t>Mytilus</a:t>
            </a:r>
            <a:r>
              <a:rPr lang="en-US" sz="2300" dirty="0" smtClean="0"/>
              <a:t> </a:t>
            </a:r>
            <a:r>
              <a:rPr lang="en-US" sz="2300" dirty="0" err="1" smtClean="0"/>
              <a:t>Edulis</a:t>
            </a:r>
            <a:r>
              <a:rPr lang="en-US" sz="2300" dirty="0" smtClean="0"/>
              <a:t> Harvesting in Maine: Dragging Impacts and Habitat Recovery." MARINE ECOLOGY PROGRESS SERIES 285 (2005): 57-73. Http://www.edc.uri.edu/. Web. 2 Mar. 2014. &lt;http://www.edc.uri.edu/nrs/classes/NRS555/assets/readings_06/Neckles-et-al2005m285p057.pdf&gt;.</a:t>
            </a:r>
          </a:p>
          <a:p>
            <a:endParaRPr lang="en-US" sz="2300" dirty="0"/>
          </a:p>
          <a:p>
            <a:r>
              <a:rPr lang="en-US" sz="2300" dirty="0" smtClean="0"/>
              <a:t>"</a:t>
            </a:r>
            <a:r>
              <a:rPr lang="en-US" sz="2300" dirty="0" err="1" smtClean="0"/>
              <a:t>Subtidal</a:t>
            </a:r>
            <a:r>
              <a:rPr lang="en-US" sz="2300" dirty="0" smtClean="0"/>
              <a:t> Eelgrass Declines in the Great Bay Estuary, New Hampshire and Maine, USA - Springer." </a:t>
            </a:r>
            <a:r>
              <a:rPr lang="en-US" sz="2300" dirty="0" err="1" smtClean="0"/>
              <a:t>Subtidal</a:t>
            </a:r>
            <a:r>
              <a:rPr lang="en-US" sz="2300" dirty="0" smtClean="0"/>
              <a:t> Eelgrass Declines in the Great Bay Estuary, New Hampshire and Maine, USA - Springer. </a:t>
            </a:r>
            <a:r>
              <a:rPr lang="en-US" sz="2300" dirty="0" err="1" smtClean="0"/>
              <a:t>N.p</a:t>
            </a:r>
            <a:r>
              <a:rPr lang="en-US" sz="2300" dirty="0" smtClean="0"/>
              <a:t>., 01 Jan. 2009. Web. 04 Mar. 2014.</a:t>
            </a:r>
            <a:endParaRPr lang="en-US" sz="2300" dirty="0"/>
          </a:p>
        </p:txBody>
      </p:sp>
      <p:pic>
        <p:nvPicPr>
          <p:cNvPr id="1269" name="Picture 2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82600" y="28842363"/>
            <a:ext cx="17129515" cy="8846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64" name="Group 249"/>
          <p:cNvGrpSpPr>
            <a:grpSpLocks noChangeAspect="1"/>
          </p:cNvGrpSpPr>
          <p:nvPr/>
        </p:nvGrpSpPr>
        <p:grpSpPr bwMode="auto">
          <a:xfrm>
            <a:off x="27544868" y="13952465"/>
            <a:ext cx="3454169" cy="4772024"/>
            <a:chOff x="15549" y="12392"/>
            <a:chExt cx="1992" cy="2752"/>
          </a:xfrm>
        </p:grpSpPr>
        <p:sp>
          <p:nvSpPr>
            <p:cNvPr id="1265" name="AutoShape 248"/>
            <p:cNvSpPr>
              <a:spLocks noChangeAspect="1" noChangeArrowheads="1" noTextEdit="1"/>
            </p:cNvSpPr>
            <p:nvPr/>
          </p:nvSpPr>
          <p:spPr bwMode="auto">
            <a:xfrm>
              <a:off x="15549" y="12392"/>
              <a:ext cx="1992" cy="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6" name="Rectangle 250"/>
            <p:cNvSpPr>
              <a:spLocks noChangeArrowheads="1"/>
            </p:cNvSpPr>
            <p:nvPr/>
          </p:nvSpPr>
          <p:spPr bwMode="auto">
            <a:xfrm>
              <a:off x="15549" y="12397"/>
              <a:ext cx="130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smtClean="0">
                  <a:ln>
                    <a:noFill/>
                  </a:ln>
                  <a:solidFill>
                    <a:srgbClr val="000000"/>
                  </a:solidFill>
                  <a:effectLst/>
                  <a:latin typeface="Arial" pitchFamily="34" charset="0"/>
                  <a:cs typeface="Arial" pitchFamily="34" charset="0"/>
                </a:rPr>
                <a:t>Eelgrass Density</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68" name="Rectangle 252"/>
            <p:cNvSpPr>
              <a:spLocks noChangeArrowheads="1"/>
            </p:cNvSpPr>
            <p:nvPr/>
          </p:nvSpPr>
          <p:spPr bwMode="auto">
            <a:xfrm>
              <a:off x="15549" y="12864"/>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1" name="Rectangle 253"/>
            <p:cNvSpPr>
              <a:spLocks noChangeArrowheads="1"/>
            </p:cNvSpPr>
            <p:nvPr/>
          </p:nvSpPr>
          <p:spPr bwMode="auto">
            <a:xfrm>
              <a:off x="15955" y="12885"/>
              <a:ext cx="13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2" name="Rectangle 254"/>
            <p:cNvSpPr>
              <a:spLocks noChangeArrowheads="1"/>
            </p:cNvSpPr>
            <p:nvPr/>
          </p:nvSpPr>
          <p:spPr bwMode="auto">
            <a:xfrm>
              <a:off x="15549" y="13097"/>
              <a:ext cx="345" cy="173"/>
            </a:xfrm>
            <a:prstGeom prst="rect">
              <a:avLst/>
            </a:prstGeom>
            <a:solidFill>
              <a:srgbClr val="BFDED8"/>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3" name="Rectangle 255"/>
            <p:cNvSpPr>
              <a:spLocks noChangeArrowheads="1"/>
            </p:cNvSpPr>
            <p:nvPr/>
          </p:nvSpPr>
          <p:spPr bwMode="auto">
            <a:xfrm>
              <a:off x="15549" y="13097"/>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4" name="Rectangle 256"/>
            <p:cNvSpPr>
              <a:spLocks noChangeArrowheads="1"/>
            </p:cNvSpPr>
            <p:nvPr/>
          </p:nvSpPr>
          <p:spPr bwMode="auto">
            <a:xfrm>
              <a:off x="15955" y="13118"/>
              <a:ext cx="396"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0 – 0.3</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5" name="Rectangle 257"/>
            <p:cNvSpPr>
              <a:spLocks noChangeArrowheads="1"/>
            </p:cNvSpPr>
            <p:nvPr/>
          </p:nvSpPr>
          <p:spPr bwMode="auto">
            <a:xfrm>
              <a:off x="15549" y="13332"/>
              <a:ext cx="345" cy="173"/>
            </a:xfrm>
            <a:prstGeom prst="rect">
              <a:avLst/>
            </a:prstGeom>
            <a:solidFill>
              <a:srgbClr val="A5C9C3"/>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6" name="Rectangle 258"/>
            <p:cNvSpPr>
              <a:spLocks noChangeArrowheads="1"/>
            </p:cNvSpPr>
            <p:nvPr/>
          </p:nvSpPr>
          <p:spPr bwMode="auto">
            <a:xfrm>
              <a:off x="15549" y="13332"/>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7" name="Rectangle 259"/>
            <p:cNvSpPr>
              <a:spLocks noChangeArrowheads="1"/>
            </p:cNvSpPr>
            <p:nvPr/>
          </p:nvSpPr>
          <p:spPr bwMode="auto">
            <a:xfrm>
              <a:off x="15955" y="13353"/>
              <a:ext cx="43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0.3- 0.7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8" name="Rectangle 260"/>
            <p:cNvSpPr>
              <a:spLocks noChangeArrowheads="1"/>
            </p:cNvSpPr>
            <p:nvPr/>
          </p:nvSpPr>
          <p:spPr bwMode="auto">
            <a:xfrm>
              <a:off x="15549" y="13565"/>
              <a:ext cx="345" cy="173"/>
            </a:xfrm>
            <a:prstGeom prst="rect">
              <a:avLst/>
            </a:prstGeom>
            <a:solidFill>
              <a:srgbClr val="8DB5AF"/>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9" name="Rectangle 261"/>
            <p:cNvSpPr>
              <a:spLocks noChangeArrowheads="1"/>
            </p:cNvSpPr>
            <p:nvPr/>
          </p:nvSpPr>
          <p:spPr bwMode="auto">
            <a:xfrm>
              <a:off x="15549" y="13565"/>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0" name="Rectangle 262"/>
            <p:cNvSpPr>
              <a:spLocks noChangeArrowheads="1"/>
            </p:cNvSpPr>
            <p:nvPr/>
          </p:nvSpPr>
          <p:spPr bwMode="auto">
            <a:xfrm>
              <a:off x="15955" y="13586"/>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0.7- 1.0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1" name="Rectangle 263"/>
            <p:cNvSpPr>
              <a:spLocks noChangeArrowheads="1"/>
            </p:cNvSpPr>
            <p:nvPr/>
          </p:nvSpPr>
          <p:spPr bwMode="auto">
            <a:xfrm>
              <a:off x="15549" y="13800"/>
              <a:ext cx="345" cy="171"/>
            </a:xfrm>
            <a:prstGeom prst="rect">
              <a:avLst/>
            </a:prstGeom>
            <a:solidFill>
              <a:srgbClr val="75A19B"/>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2" name="Rectangle 264"/>
            <p:cNvSpPr>
              <a:spLocks noChangeArrowheads="1"/>
            </p:cNvSpPr>
            <p:nvPr/>
          </p:nvSpPr>
          <p:spPr bwMode="auto">
            <a:xfrm>
              <a:off x="15549" y="13800"/>
              <a:ext cx="345" cy="171"/>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3" name="Rectangle 265"/>
            <p:cNvSpPr>
              <a:spLocks noChangeArrowheads="1"/>
            </p:cNvSpPr>
            <p:nvPr/>
          </p:nvSpPr>
          <p:spPr bwMode="auto">
            <a:xfrm>
              <a:off x="15955" y="13821"/>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1.0- 1.4</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4" name="Rectangle 266"/>
            <p:cNvSpPr>
              <a:spLocks noChangeArrowheads="1"/>
            </p:cNvSpPr>
            <p:nvPr/>
          </p:nvSpPr>
          <p:spPr bwMode="auto">
            <a:xfrm>
              <a:off x="15549" y="14033"/>
              <a:ext cx="345" cy="173"/>
            </a:xfrm>
            <a:prstGeom prst="rect">
              <a:avLst/>
            </a:prstGeom>
            <a:solidFill>
              <a:srgbClr val="618F89"/>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5" name="Rectangle 267"/>
            <p:cNvSpPr>
              <a:spLocks noChangeArrowheads="1"/>
            </p:cNvSpPr>
            <p:nvPr/>
          </p:nvSpPr>
          <p:spPr bwMode="auto">
            <a:xfrm>
              <a:off x="15549" y="14033"/>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6" name="Rectangle 268"/>
            <p:cNvSpPr>
              <a:spLocks noChangeArrowheads="1"/>
            </p:cNvSpPr>
            <p:nvPr/>
          </p:nvSpPr>
          <p:spPr bwMode="auto">
            <a:xfrm>
              <a:off x="15955" y="14054"/>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1.4- 1.7</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7" name="Rectangle 269"/>
            <p:cNvSpPr>
              <a:spLocks noChangeArrowheads="1"/>
            </p:cNvSpPr>
            <p:nvPr/>
          </p:nvSpPr>
          <p:spPr bwMode="auto">
            <a:xfrm>
              <a:off x="15549" y="14266"/>
              <a:ext cx="345" cy="173"/>
            </a:xfrm>
            <a:prstGeom prst="rect">
              <a:avLst/>
            </a:prstGeom>
            <a:solidFill>
              <a:srgbClr val="4C7D77"/>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8" name="Rectangle 270"/>
            <p:cNvSpPr>
              <a:spLocks noChangeArrowheads="1"/>
            </p:cNvSpPr>
            <p:nvPr/>
          </p:nvSpPr>
          <p:spPr bwMode="auto">
            <a:xfrm>
              <a:off x="15549" y="14266"/>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9" name="Rectangle 271"/>
            <p:cNvSpPr>
              <a:spLocks noChangeArrowheads="1"/>
            </p:cNvSpPr>
            <p:nvPr/>
          </p:nvSpPr>
          <p:spPr bwMode="auto">
            <a:xfrm>
              <a:off x="15955" y="14287"/>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1.7- 2.1</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90" name="Rectangle 272"/>
            <p:cNvSpPr>
              <a:spLocks noChangeArrowheads="1"/>
            </p:cNvSpPr>
            <p:nvPr/>
          </p:nvSpPr>
          <p:spPr bwMode="auto">
            <a:xfrm>
              <a:off x="15549" y="14501"/>
              <a:ext cx="345" cy="172"/>
            </a:xfrm>
            <a:prstGeom prst="rect">
              <a:avLst/>
            </a:prstGeom>
            <a:solidFill>
              <a:srgbClr val="3A6E68"/>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1" name="Rectangle 273"/>
            <p:cNvSpPr>
              <a:spLocks noChangeArrowheads="1"/>
            </p:cNvSpPr>
            <p:nvPr/>
          </p:nvSpPr>
          <p:spPr bwMode="auto">
            <a:xfrm>
              <a:off x="15549" y="14501"/>
              <a:ext cx="345" cy="172"/>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2" name="Rectangle 274"/>
            <p:cNvSpPr>
              <a:spLocks noChangeArrowheads="1"/>
            </p:cNvSpPr>
            <p:nvPr/>
          </p:nvSpPr>
          <p:spPr bwMode="auto">
            <a:xfrm>
              <a:off x="15955" y="14522"/>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2.1- 2.5</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93" name="Rectangle 275"/>
            <p:cNvSpPr>
              <a:spLocks noChangeArrowheads="1"/>
            </p:cNvSpPr>
            <p:nvPr/>
          </p:nvSpPr>
          <p:spPr bwMode="auto">
            <a:xfrm>
              <a:off x="15549" y="14734"/>
              <a:ext cx="345" cy="173"/>
            </a:xfrm>
            <a:prstGeom prst="rect">
              <a:avLst/>
            </a:prstGeom>
            <a:solidFill>
              <a:srgbClr val="285E59"/>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4" name="Rectangle 276"/>
            <p:cNvSpPr>
              <a:spLocks noChangeArrowheads="1"/>
            </p:cNvSpPr>
            <p:nvPr/>
          </p:nvSpPr>
          <p:spPr bwMode="auto">
            <a:xfrm>
              <a:off x="15549" y="14734"/>
              <a:ext cx="345" cy="173"/>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5" name="Rectangle 277"/>
            <p:cNvSpPr>
              <a:spLocks noChangeArrowheads="1"/>
            </p:cNvSpPr>
            <p:nvPr/>
          </p:nvSpPr>
          <p:spPr bwMode="auto">
            <a:xfrm>
              <a:off x="15955" y="14755"/>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2.5- 2.8</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96" name="Rectangle 278"/>
            <p:cNvSpPr>
              <a:spLocks noChangeArrowheads="1"/>
            </p:cNvSpPr>
            <p:nvPr/>
          </p:nvSpPr>
          <p:spPr bwMode="auto">
            <a:xfrm>
              <a:off x="15549" y="14969"/>
              <a:ext cx="345" cy="172"/>
            </a:xfrm>
            <a:prstGeom prst="rect">
              <a:avLst/>
            </a:prstGeom>
            <a:solidFill>
              <a:srgbClr val="154F4A"/>
            </a:solidFill>
            <a:ln w="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7" name="Rectangle 279"/>
            <p:cNvSpPr>
              <a:spLocks noChangeArrowheads="1"/>
            </p:cNvSpPr>
            <p:nvPr/>
          </p:nvSpPr>
          <p:spPr bwMode="auto">
            <a:xfrm>
              <a:off x="15549" y="14969"/>
              <a:ext cx="345" cy="172"/>
            </a:xfrm>
            <a:prstGeom prst="rect">
              <a:avLst/>
            </a:prstGeom>
            <a:noFill/>
            <a:ln w="17463">
              <a:solidFill>
                <a:srgbClr val="6E6E6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8" name="Rectangle 280"/>
            <p:cNvSpPr>
              <a:spLocks noChangeArrowheads="1"/>
            </p:cNvSpPr>
            <p:nvPr/>
          </p:nvSpPr>
          <p:spPr bwMode="auto">
            <a:xfrm>
              <a:off x="15955" y="14989"/>
              <a:ext cx="439"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marL="457200" fontAlgn="base">
                <a:spcBef>
                  <a:spcPct val="0"/>
                </a:spcBef>
                <a:spcAft>
                  <a:spcPct val="0"/>
                </a:spcAft>
                <a:defRPr>
                  <a:solidFill>
                    <a:schemeClr val="tx1"/>
                  </a:solidFill>
                  <a:latin typeface="Arial" pitchFamily="34" charset="0"/>
                  <a:cs typeface="Arial" pitchFamily="34" charset="0"/>
                </a:defRPr>
              </a:lvl2pPr>
              <a:lvl3pPr marL="914400" fontAlgn="base">
                <a:spcBef>
                  <a:spcPct val="0"/>
                </a:spcBef>
                <a:spcAft>
                  <a:spcPct val="0"/>
                </a:spcAft>
                <a:defRPr>
                  <a:solidFill>
                    <a:schemeClr val="tx1"/>
                  </a:solidFill>
                  <a:latin typeface="Arial" pitchFamily="34" charset="0"/>
                  <a:cs typeface="Arial" pitchFamily="34" charset="0"/>
                </a:defRPr>
              </a:lvl3pPr>
              <a:lvl4pPr marL="1371600" fontAlgn="base">
                <a:spcBef>
                  <a:spcPct val="0"/>
                </a:spcBef>
                <a:spcAft>
                  <a:spcPct val="0"/>
                </a:spcAft>
                <a:defRPr>
                  <a:solidFill>
                    <a:schemeClr val="tx1"/>
                  </a:solidFill>
                  <a:latin typeface="Arial" pitchFamily="34" charset="0"/>
                  <a:cs typeface="Arial" pitchFamily="34" charset="0"/>
                </a:defRPr>
              </a:lvl4pPr>
              <a:lvl5pPr marL="1828800" fontAlgn="base">
                <a:spcBef>
                  <a:spcPct val="0"/>
                </a:spcBef>
                <a:spcAft>
                  <a:spcPct val="0"/>
                </a:spcAft>
                <a:defRPr>
                  <a:solidFill>
                    <a:schemeClr val="tx1"/>
                  </a:solidFill>
                  <a:latin typeface="Arial" pitchFamily="34" charset="0"/>
                  <a:cs typeface="Arial" pitchFamily="34" charset="0"/>
                </a:defRPr>
              </a:lvl5pPr>
              <a:lvl6pPr marL="2286000" fontAlgn="base">
                <a:spcBef>
                  <a:spcPct val="0"/>
                </a:spcBef>
                <a:spcAft>
                  <a:spcPct val="0"/>
                </a:spcAft>
                <a:defRPr>
                  <a:solidFill>
                    <a:schemeClr val="tx1"/>
                  </a:solidFill>
                  <a:latin typeface="Arial" pitchFamily="34" charset="0"/>
                  <a:cs typeface="Arial" pitchFamily="34" charset="0"/>
                </a:defRPr>
              </a:lvl6pPr>
              <a:lvl7pPr marL="2743200" fontAlgn="base">
                <a:spcBef>
                  <a:spcPct val="0"/>
                </a:spcBef>
                <a:spcAft>
                  <a:spcPct val="0"/>
                </a:spcAft>
                <a:defRPr>
                  <a:solidFill>
                    <a:schemeClr val="tx1"/>
                  </a:solidFill>
                  <a:latin typeface="Arial" pitchFamily="34" charset="0"/>
                  <a:cs typeface="Arial" pitchFamily="34" charset="0"/>
                </a:defRPr>
              </a:lvl7pPr>
              <a:lvl8pPr marL="3200400" fontAlgn="base">
                <a:spcBef>
                  <a:spcPct val="0"/>
                </a:spcBef>
                <a:spcAft>
                  <a:spcPct val="0"/>
                </a:spcAft>
                <a:defRPr>
                  <a:solidFill>
                    <a:schemeClr val="tx1"/>
                  </a:solidFill>
                  <a:latin typeface="Arial" pitchFamily="34" charset="0"/>
                  <a:cs typeface="Arial" pitchFamily="34" charset="0"/>
                </a:defRPr>
              </a:lvl8pPr>
              <a:lvl9pPr marL="3657600"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Arial" pitchFamily="34" charset="0"/>
                  <a:cs typeface="Arial" pitchFamily="34" charset="0"/>
                </a:rPr>
                <a:t>2.8- 3.2</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 name="TextBox 1"/>
          <p:cNvSpPr txBox="1"/>
          <p:nvPr/>
        </p:nvSpPr>
        <p:spPr>
          <a:xfrm>
            <a:off x="23234073" y="19673009"/>
            <a:ext cx="1195350" cy="553998"/>
          </a:xfrm>
          <a:prstGeom prst="rect">
            <a:avLst/>
          </a:prstGeom>
          <a:noFill/>
          <a:ln>
            <a:solidFill>
              <a:schemeClr val="accent5">
                <a:lumMod val="40000"/>
                <a:lumOff val="60000"/>
              </a:schemeClr>
            </a:solidFill>
          </a:ln>
        </p:spPr>
        <p:txBody>
          <a:bodyPr wrap="square" rtlCol="0">
            <a:spAutoFit/>
          </a:bodyPr>
          <a:lstStyle/>
          <a:p>
            <a:r>
              <a:rPr lang="en-US" sz="3000" dirty="0" smtClean="0"/>
              <a:t>1997</a:t>
            </a:r>
            <a:endParaRPr lang="en-US" sz="3000" dirty="0"/>
          </a:p>
        </p:txBody>
      </p:sp>
      <p:sp>
        <p:nvSpPr>
          <p:cNvPr id="58" name="TextBox 57"/>
          <p:cNvSpPr txBox="1"/>
          <p:nvPr/>
        </p:nvSpPr>
        <p:spPr>
          <a:xfrm>
            <a:off x="23241000" y="22250400"/>
            <a:ext cx="1188423" cy="553998"/>
          </a:xfrm>
          <a:prstGeom prst="rect">
            <a:avLst/>
          </a:prstGeom>
          <a:noFill/>
          <a:ln>
            <a:solidFill>
              <a:schemeClr val="accent5">
                <a:lumMod val="40000"/>
                <a:lumOff val="60000"/>
              </a:schemeClr>
            </a:solidFill>
          </a:ln>
        </p:spPr>
        <p:txBody>
          <a:bodyPr wrap="square" rtlCol="0">
            <a:spAutoFit/>
          </a:bodyPr>
          <a:lstStyle/>
          <a:p>
            <a:r>
              <a:rPr lang="en-US" sz="3000" dirty="0" smtClean="0"/>
              <a:t>2010</a:t>
            </a:r>
            <a:endParaRPr lang="en-US" sz="3000" dirty="0"/>
          </a:p>
        </p:txBody>
      </p:sp>
      <p:sp>
        <p:nvSpPr>
          <p:cNvPr id="59" name="TextBox 58"/>
          <p:cNvSpPr txBox="1"/>
          <p:nvPr/>
        </p:nvSpPr>
        <p:spPr>
          <a:xfrm>
            <a:off x="23234073" y="28364738"/>
            <a:ext cx="7067667" cy="584775"/>
          </a:xfrm>
          <a:prstGeom prst="rect">
            <a:avLst/>
          </a:prstGeom>
          <a:noFill/>
        </p:spPr>
        <p:txBody>
          <a:bodyPr wrap="square" rtlCol="0">
            <a:spAutoFit/>
          </a:bodyPr>
          <a:lstStyle/>
          <a:p>
            <a:r>
              <a:rPr lang="en-US" sz="3200" dirty="0" smtClean="0"/>
              <a:t>Table 1.  Eelgrass </a:t>
            </a:r>
            <a:r>
              <a:rPr lang="en-US" sz="3200" dirty="0" smtClean="0"/>
              <a:t>Density: 1997 and 2010</a:t>
            </a:r>
            <a:endParaRPr lang="en-US" sz="3200" dirty="0"/>
          </a:p>
        </p:txBody>
      </p:sp>
      <p:sp>
        <p:nvSpPr>
          <p:cNvPr id="3" name="Oval 2"/>
          <p:cNvSpPr/>
          <p:nvPr/>
        </p:nvSpPr>
        <p:spPr>
          <a:xfrm>
            <a:off x="15582900" y="23317200"/>
            <a:ext cx="114300" cy="10250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0" y="22573457"/>
            <a:ext cx="139700" cy="12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V="1">
            <a:off x="17983200" y="21344357"/>
            <a:ext cx="147410" cy="13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373600" y="21287660"/>
            <a:ext cx="75701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Belfast</a:t>
            </a:r>
            <a:endParaRPr lang="en-US" sz="1400" dirty="0">
              <a:effectLst>
                <a:outerShdw blurRad="38100" dist="38100" dir="2700000" algn="tl">
                  <a:srgbClr val="000000">
                    <a:alpha val="43137"/>
                  </a:srgbClr>
                </a:outerShdw>
              </a:effectLst>
            </a:endParaRPr>
          </a:p>
        </p:txBody>
      </p:sp>
      <p:sp>
        <p:nvSpPr>
          <p:cNvPr id="64" name="TextBox 63"/>
          <p:cNvSpPr txBox="1"/>
          <p:nvPr/>
        </p:nvSpPr>
        <p:spPr>
          <a:xfrm>
            <a:off x="14859000" y="23060675"/>
            <a:ext cx="110490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Portland</a:t>
            </a:r>
            <a:endParaRPr lang="en-US" sz="1400" dirty="0">
              <a:effectLst>
                <a:outerShdw blurRad="38100" dist="38100" dir="2700000" algn="tl">
                  <a:srgbClr val="000000">
                    <a:alpha val="43137"/>
                  </a:srgbClr>
                </a:outerShdw>
              </a:effectLst>
            </a:endParaRPr>
          </a:p>
        </p:txBody>
      </p:sp>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917205" y="21945600"/>
            <a:ext cx="139700" cy="12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 name="TextBox 65"/>
          <p:cNvSpPr txBox="1"/>
          <p:nvPr/>
        </p:nvSpPr>
        <p:spPr>
          <a:xfrm>
            <a:off x="17161505" y="21856005"/>
            <a:ext cx="968207"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Camden</a:t>
            </a:r>
            <a:endParaRPr lang="en-US" sz="1400" dirty="0">
              <a:effectLst>
                <a:outerShdw blurRad="38100" dist="38100" dir="2700000" algn="tl">
                  <a:srgbClr val="000000">
                    <a:alpha val="43137"/>
                  </a:srgbClr>
                </a:outerShdw>
              </a:effectLst>
            </a:endParaRPr>
          </a:p>
        </p:txBody>
      </p:sp>
      <p:pic>
        <p:nvPicPr>
          <p:cNvPr id="5"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847355" y="22250400"/>
            <a:ext cx="139700" cy="12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TextBox 67"/>
          <p:cNvSpPr txBox="1"/>
          <p:nvPr/>
        </p:nvSpPr>
        <p:spPr>
          <a:xfrm>
            <a:off x="17057441" y="22135723"/>
            <a:ext cx="955787"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Rockland</a:t>
            </a:r>
            <a:endParaRPr lang="en-US" sz="1400" dirty="0">
              <a:effectLst>
                <a:outerShdw blurRad="38100" dist="38100" dir="2700000" algn="tl">
                  <a:srgbClr val="000000">
                    <a:alpha val="43137"/>
                  </a:srgbClr>
                </a:outerShdw>
              </a:effectLst>
            </a:endParaRPr>
          </a:p>
        </p:txBody>
      </p:sp>
      <p:sp>
        <p:nvSpPr>
          <p:cNvPr id="69" name="TextBox 68"/>
          <p:cNvSpPr txBox="1"/>
          <p:nvPr/>
        </p:nvSpPr>
        <p:spPr>
          <a:xfrm>
            <a:off x="16360170" y="22354571"/>
            <a:ext cx="543530"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Bath</a:t>
            </a:r>
            <a:endParaRPr lang="en-US" sz="1400" dirty="0">
              <a:effectLst>
                <a:outerShdw blurRad="38100" dist="38100" dir="2700000" algn="tl">
                  <a:srgbClr val="000000">
                    <a:alpha val="43137"/>
                  </a:srgbClr>
                </a:outerShdw>
              </a:effectLst>
            </a:endParaRPr>
          </a:p>
        </p:txBody>
      </p:sp>
      <p:pic>
        <p:nvPicPr>
          <p:cNvPr id="6"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83400" y="21377256"/>
            <a:ext cx="139700" cy="12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TextBox 70"/>
          <p:cNvSpPr txBox="1"/>
          <p:nvPr/>
        </p:nvSpPr>
        <p:spPr>
          <a:xfrm>
            <a:off x="18739759" y="21106971"/>
            <a:ext cx="1092872"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Bar Harbor</a:t>
            </a:r>
            <a:endParaRPr lang="en-US" sz="1400" dirty="0">
              <a:effectLst>
                <a:outerShdw blurRad="38100" dist="38100" dir="2700000" algn="tl">
                  <a:srgbClr val="000000">
                    <a:alpha val="43137"/>
                  </a:srgbClr>
                </a:outerShdw>
              </a:effectLst>
            </a:endParaRPr>
          </a:p>
        </p:txBody>
      </p:sp>
      <p:pic>
        <p:nvPicPr>
          <p:cNvPr id="7"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534875" y="21347905"/>
            <a:ext cx="139700" cy="12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TextBox 72"/>
          <p:cNvSpPr txBox="1"/>
          <p:nvPr/>
        </p:nvSpPr>
        <p:spPr>
          <a:xfrm>
            <a:off x="18013229" y="21119811"/>
            <a:ext cx="757010" cy="307777"/>
          </a:xfrm>
          <a:prstGeom prst="rect">
            <a:avLst/>
          </a:prstGeom>
          <a:noFill/>
        </p:spPr>
        <p:txBody>
          <a:bodyPr wrap="square" rtlCol="0">
            <a:spAutoFit/>
          </a:bodyPr>
          <a:lstStyle/>
          <a:p>
            <a:r>
              <a:rPr lang="en-US" sz="1400" dirty="0" err="1" smtClean="0">
                <a:effectLst>
                  <a:outerShdw blurRad="38100" dist="38100" dir="2700000" algn="tl">
                    <a:srgbClr val="000000">
                      <a:alpha val="43137"/>
                    </a:srgbClr>
                  </a:outerShdw>
                </a:effectLst>
              </a:rPr>
              <a:t>Castine</a:t>
            </a:r>
            <a:endParaRPr lang="en-US" sz="1400" dirty="0">
              <a:effectLst>
                <a:outerShdw blurRad="38100" dist="38100" dir="2700000" algn="tl">
                  <a:srgbClr val="000000">
                    <a:alpha val="43137"/>
                  </a:srgbClr>
                </a:outerShdw>
              </a:effectLst>
            </a:endParaRPr>
          </a:p>
        </p:txBody>
      </p:sp>
      <p:pic>
        <p:nvPicPr>
          <p:cNvPr id="8"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021805" y="22804398"/>
            <a:ext cx="139700" cy="12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TextBox 74"/>
          <p:cNvSpPr txBox="1"/>
          <p:nvPr/>
        </p:nvSpPr>
        <p:spPr>
          <a:xfrm>
            <a:off x="16189433" y="22714802"/>
            <a:ext cx="939799" cy="307777"/>
          </a:xfrm>
          <a:prstGeom prst="rect">
            <a:avLst/>
          </a:prstGeom>
          <a:noFill/>
        </p:spPr>
        <p:txBody>
          <a:bodyPr wrap="square" rtlCol="0">
            <a:spAutoFit/>
          </a:bodyPr>
          <a:lstStyle/>
          <a:p>
            <a:r>
              <a:rPr lang="en-US" sz="1400" dirty="0" smtClean="0">
                <a:effectLst>
                  <a:outerShdw blurRad="38100" dist="38100" dir="2700000" algn="tl">
                    <a:srgbClr val="000000">
                      <a:alpha val="43137"/>
                    </a:srgbClr>
                  </a:outerShdw>
                </a:effectLst>
              </a:rPr>
              <a:t>Boothbay</a:t>
            </a:r>
            <a:endParaRPr lang="en-US" sz="1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771150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7117</TotalTime>
  <Words>1600</Words>
  <Application>Microsoft Office PowerPoint</Application>
  <PresentationFormat>Custom</PresentationFormat>
  <Paragraphs>63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Colby College</cp:lastModifiedBy>
  <cp:revision>28</cp:revision>
  <dcterms:created xsi:type="dcterms:W3CDTF">2014-04-17T18:06:09Z</dcterms:created>
  <dcterms:modified xsi:type="dcterms:W3CDTF">2014-04-24T19:14:50Z</dcterms:modified>
</cp:coreProperties>
</file>