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43891200" cy="32918400"/>
  <p:notesSz cx="6858000" cy="9144000"/>
  <p:defaultTextStyle>
    <a:lvl1pPr>
      <a:defRPr sz="8600">
        <a:latin typeface="Arial"/>
        <a:ea typeface="Arial"/>
        <a:cs typeface="Arial"/>
        <a:sym typeface="Arial"/>
      </a:defRPr>
    </a:lvl1pPr>
    <a:lvl2pPr indent="457200">
      <a:defRPr sz="8600">
        <a:latin typeface="Arial"/>
        <a:ea typeface="Arial"/>
        <a:cs typeface="Arial"/>
        <a:sym typeface="Arial"/>
      </a:defRPr>
    </a:lvl2pPr>
    <a:lvl3pPr indent="914400">
      <a:defRPr sz="8600">
        <a:latin typeface="Arial"/>
        <a:ea typeface="Arial"/>
        <a:cs typeface="Arial"/>
        <a:sym typeface="Arial"/>
      </a:defRPr>
    </a:lvl3pPr>
    <a:lvl4pPr indent="1371600">
      <a:defRPr sz="8600">
        <a:latin typeface="Arial"/>
        <a:ea typeface="Arial"/>
        <a:cs typeface="Arial"/>
        <a:sym typeface="Arial"/>
      </a:defRPr>
    </a:lvl4pPr>
    <a:lvl5pPr indent="1828800">
      <a:defRPr sz="8600">
        <a:latin typeface="Arial"/>
        <a:ea typeface="Arial"/>
        <a:cs typeface="Arial"/>
        <a:sym typeface="Arial"/>
      </a:defRPr>
    </a:lvl5pPr>
    <a:lvl6pPr>
      <a:defRPr sz="8600">
        <a:latin typeface="Arial"/>
        <a:ea typeface="Arial"/>
        <a:cs typeface="Arial"/>
        <a:sym typeface="Arial"/>
      </a:defRPr>
    </a:lvl6pPr>
    <a:lvl7pPr>
      <a:defRPr sz="8600">
        <a:latin typeface="Arial"/>
        <a:ea typeface="Arial"/>
        <a:cs typeface="Arial"/>
        <a:sym typeface="Arial"/>
      </a:defRPr>
    </a:lvl7pPr>
    <a:lvl8pPr>
      <a:defRPr sz="8600">
        <a:latin typeface="Arial"/>
        <a:ea typeface="Arial"/>
        <a:cs typeface="Arial"/>
        <a:sym typeface="Arial"/>
      </a:defRPr>
    </a:lvl8pPr>
    <a:lvl9pPr>
      <a:defRPr sz="8600">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a:tcStyle>
        <a:tcBdr/>
        <a:fill>
          <a:solidFill>
            <a:srgbClr val="F3F9FA"/>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C7B018BB-80A7-4F77-B60F-C8B233D01FF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A"/>
          </a:solidFill>
        </a:fill>
      </a:tcStyle>
    </a:wholeTbl>
    <a:band2H>
      <a:tcTxStyle/>
      <a:tcStyle>
        <a:tcBdr/>
        <a:fill>
          <a:solidFill>
            <a:srgbClr val="E7E7ED"/>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Row>
  </a:tblStyle>
  <a:tblStyle styleId="{CF821DB8-F4EB-4A41-A1BA-3FCAFE7338EE}" styleName="">
    <a:tblBg/>
    <a:wholeTbl>
      <a:tcTxStyle b="on" i="on">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BE0E3"/>
          </a:solidFill>
        </a:fill>
      </a:tcStyle>
    </a:firstCol>
    <a:lastRow>
      <a:tcTxStyle b="on" i="on">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BBE0E3"/>
          </a:solidFill>
        </a:fill>
      </a:tcStyle>
    </a:firstRow>
  </a:tblStyle>
  <a:tblStyle styleId="{33BA23B1-9221-436E-865A-0063620EA4FD}"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37" d="100"/>
          <a:sy n="37" d="100"/>
        </p:scale>
        <p:origin x="-1048" y="-120"/>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title>
      <c:tx>
        <c:rich>
          <a:bodyPr rot="0"/>
          <a:lstStyle/>
          <a:p>
            <a:pPr lvl="0">
              <a:defRPr sz="3763" b="0" i="0" u="none" strike="noStrike">
                <a:solidFill>
                  <a:srgbClr val="000000"/>
                </a:solidFill>
                <a:effectLst/>
                <a:latin typeface="Helvetica"/>
              </a:defRPr>
            </a:pPr>
            <a:r>
              <a:rPr lang="en-US" sz="3763" b="0" i="0" u="none" strike="noStrike">
                <a:solidFill>
                  <a:srgbClr val="000000"/>
                </a:solidFill>
                <a:effectLst/>
                <a:latin typeface="Helvetica"/>
              </a:rPr>
              <a:t>Sea Level rise according to buoy 1</a:t>
            </a:r>
          </a:p>
        </c:rich>
      </c:tx>
      <c:layout>
        <c:manualLayout>
          <c:xMode val="edge"/>
          <c:yMode val="edge"/>
          <c:x val="0.142851"/>
          <c:y val="0.005"/>
          <c:w val="0.714299"/>
          <c:h val="0.169968"/>
        </c:manualLayout>
      </c:layout>
      <c:overlay val="1"/>
      <c:spPr>
        <a:noFill/>
        <a:effectLst/>
      </c:spPr>
    </c:title>
    <c:autoTitleDeleted val="0"/>
    <c:plotArea>
      <c:layout>
        <c:manualLayout>
          <c:layoutTarget val="inner"/>
          <c:xMode val="edge"/>
          <c:yMode val="edge"/>
          <c:x val="0.126366"/>
          <c:y val="0.169968"/>
          <c:w val="0.859907"/>
          <c:h val="0.633965"/>
        </c:manualLayout>
      </c:layout>
      <c:scatterChart>
        <c:scatterStyle val="lineMarker"/>
        <c:varyColors val="0"/>
        <c:ser>
          <c:idx val="0"/>
          <c:order val="0"/>
          <c:tx>
            <c:strRef>
              <c:f>Sheet1!$A$2</c:f>
              <c:strCache>
                <c:ptCount val="1"/>
                <c:pt idx="0">
                  <c:v>Series1</c:v>
                </c:pt>
              </c:strCache>
            </c:strRef>
          </c:tx>
          <c:spPr>
            <a:ln w="38100" cap="flat">
              <a:solidFill>
                <a:srgbClr val="666699"/>
              </a:solidFill>
              <a:prstDash val="solid"/>
              <a:bevel/>
            </a:ln>
            <a:effectLst>
              <a:outerShdw blurRad="12700" dist="38100" dir="2700000" algn="tl">
                <a:srgbClr val="000000">
                  <a:alpha val="100000"/>
                </a:srgbClr>
              </a:outerShdw>
            </a:effectLst>
          </c:spPr>
          <c:marker>
            <c:symbol val="diamond"/>
            <c:size val="5"/>
            <c:spPr>
              <a:solidFill>
                <a:srgbClr val="3366FF"/>
              </a:solidFill>
              <a:ln w="25400" cap="flat">
                <a:solidFill>
                  <a:srgbClr val="666699"/>
                </a:solidFill>
                <a:prstDash val="solid"/>
                <a:bevel/>
              </a:ln>
              <a:effectLst/>
            </c:spPr>
          </c:marker>
          <c:xVal>
            <c:numRef>
              <c:f>Sheet1!$B$2:$T$2</c:f>
              <c:numCache>
                <c:formatCode>General</c:formatCode>
                <c:ptCount val="19"/>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numCache>
            </c:numRef>
          </c:xVal>
          <c:yVal>
            <c:numRef>
              <c:f>Sheet1!$B$3:$T$3</c:f>
              <c:numCache>
                <c:formatCode>General</c:formatCode>
                <c:ptCount val="19"/>
                <c:pt idx="0">
                  <c:v>5939.0</c:v>
                </c:pt>
                <c:pt idx="1">
                  <c:v>5968.0</c:v>
                </c:pt>
                <c:pt idx="2">
                  <c:v>5904.0</c:v>
                </c:pt>
                <c:pt idx="3">
                  <c:v>5913.0</c:v>
                </c:pt>
                <c:pt idx="4">
                  <c:v>5986.0</c:v>
                </c:pt>
                <c:pt idx="5">
                  <c:v>5971.0</c:v>
                </c:pt>
                <c:pt idx="6">
                  <c:v>5933.0</c:v>
                </c:pt>
                <c:pt idx="7">
                  <c:v>5950.0</c:v>
                </c:pt>
                <c:pt idx="8">
                  <c:v>5927.0</c:v>
                </c:pt>
                <c:pt idx="9">
                  <c:v>5930.0</c:v>
                </c:pt>
                <c:pt idx="10">
                  <c:v>5979.0</c:v>
                </c:pt>
                <c:pt idx="11">
                  <c:v>5947.0</c:v>
                </c:pt>
                <c:pt idx="12">
                  <c:v>5991.0</c:v>
                </c:pt>
                <c:pt idx="13">
                  <c:v>5978.0</c:v>
                </c:pt>
                <c:pt idx="14">
                  <c:v>5975.0</c:v>
                </c:pt>
                <c:pt idx="15">
                  <c:v>5967.0</c:v>
                </c:pt>
                <c:pt idx="16">
                  <c:v>5959.0</c:v>
                </c:pt>
                <c:pt idx="17">
                  <c:v>6017.0</c:v>
                </c:pt>
                <c:pt idx="18">
                  <c:v>6021.0</c:v>
                </c:pt>
              </c:numCache>
            </c:numRef>
          </c:yVal>
          <c:smooth val="0"/>
        </c:ser>
        <c:dLbls>
          <c:showLegendKey val="0"/>
          <c:showVal val="0"/>
          <c:showCatName val="0"/>
          <c:showSerName val="0"/>
          <c:showPercent val="0"/>
          <c:showBubbleSize val="0"/>
        </c:dLbls>
        <c:axId val="2074601864"/>
        <c:axId val="2074607784"/>
      </c:scatterChart>
      <c:valAx>
        <c:axId val="2074601864"/>
        <c:scaling>
          <c:orientation val="minMax"/>
        </c:scaling>
        <c:delete val="0"/>
        <c:axPos val="b"/>
        <c:title>
          <c:tx>
            <c:rich>
              <a:bodyPr rot="0"/>
              <a:lstStyle/>
              <a:p>
                <a:pPr lvl="0">
                  <a:defRPr sz="2090" b="0" i="0" u="none" strike="noStrike">
                    <a:solidFill>
                      <a:srgbClr val="000000"/>
                    </a:solidFill>
                    <a:effectLst/>
                    <a:latin typeface="Verdana Bold"/>
                  </a:defRPr>
                </a:pPr>
                <a:r>
                  <a:rPr lang="en-US" sz="2090" b="0" i="0" u="none" strike="noStrike">
                    <a:solidFill>
                      <a:srgbClr val="000000"/>
                    </a:solidFill>
                    <a:effectLst/>
                    <a:latin typeface="Verdana Bold"/>
                  </a:rPr>
                  <a:t>Time (Years)</a:t>
                </a:r>
              </a:p>
            </c:rich>
          </c:tx>
          <c:layout/>
          <c:overlay val="1"/>
        </c:title>
        <c:numFmt formatCode="0" sourceLinked="0"/>
        <c:majorTickMark val="out"/>
        <c:minorTickMark val="none"/>
        <c:tickLblPos val="nextTo"/>
        <c:spPr>
          <a:ln w="12700" cap="flat">
            <a:solidFill>
              <a:srgbClr val="000000"/>
            </a:solidFill>
            <a:prstDash val="solid"/>
            <a:miter lim="400000"/>
          </a:ln>
        </c:spPr>
        <c:txPr>
          <a:bodyPr rot="0"/>
          <a:lstStyle/>
          <a:p>
            <a:pPr lvl="0">
              <a:defRPr sz="2090" b="0" i="0" u="none" strike="noStrike">
                <a:solidFill>
                  <a:srgbClr val="000000"/>
                </a:solidFill>
                <a:effectLst/>
                <a:latin typeface="Calibri"/>
              </a:defRPr>
            </a:pPr>
            <a:endParaRPr lang="en-US"/>
          </a:p>
        </c:txPr>
        <c:crossAx val="2074607784"/>
        <c:crosses val="autoZero"/>
        <c:crossBetween val="between"/>
        <c:majorUnit val="5.0"/>
        <c:minorUnit val="2.5"/>
      </c:valAx>
      <c:valAx>
        <c:axId val="2074607784"/>
        <c:scaling>
          <c:orientation val="minMax"/>
        </c:scaling>
        <c:delete val="0"/>
        <c:axPos val="l"/>
        <c:majorGridlines>
          <c:spPr>
            <a:ln w="12700" cap="flat">
              <a:solidFill>
                <a:srgbClr val="808080"/>
              </a:solidFill>
              <a:prstDash val="solid"/>
              <a:bevel/>
            </a:ln>
          </c:spPr>
        </c:majorGridlines>
        <c:title>
          <c:tx>
            <c:rich>
              <a:bodyPr rot="-5400000"/>
              <a:lstStyle/>
              <a:p>
                <a:pPr lvl="0">
                  <a:defRPr sz="2090" b="0" i="0" u="none" strike="noStrike">
                    <a:solidFill>
                      <a:srgbClr val="000000"/>
                    </a:solidFill>
                    <a:effectLst/>
                    <a:latin typeface="Verdana Bold"/>
                  </a:defRPr>
                </a:pPr>
                <a:r>
                  <a:rPr lang="en-US" sz="2090" b="0" i="0" u="none" strike="noStrike">
                    <a:solidFill>
                      <a:srgbClr val="000000"/>
                    </a:solidFill>
                    <a:effectLst/>
                    <a:latin typeface="Verdana Bold"/>
                  </a:rPr>
                  <a:t>Sea Level </a:t>
                </a:r>
              </a:p>
            </c:rich>
          </c:tx>
          <c:layout/>
          <c:overlay val="1"/>
        </c:title>
        <c:numFmt formatCode="0" sourceLinked="0"/>
        <c:majorTickMark val="out"/>
        <c:minorTickMark val="none"/>
        <c:tickLblPos val="nextTo"/>
        <c:spPr>
          <a:ln w="12700" cap="flat">
            <a:solidFill>
              <a:srgbClr val="000000"/>
            </a:solidFill>
            <a:prstDash val="solid"/>
            <a:miter lim="400000"/>
          </a:ln>
        </c:spPr>
        <c:txPr>
          <a:bodyPr rot="0"/>
          <a:lstStyle/>
          <a:p>
            <a:pPr lvl="0">
              <a:defRPr sz="2090" b="0" i="0" u="none" strike="noStrike">
                <a:solidFill>
                  <a:srgbClr val="000000"/>
                </a:solidFill>
                <a:effectLst/>
                <a:latin typeface="Calibri"/>
              </a:defRPr>
            </a:pPr>
            <a:endParaRPr lang="en-US"/>
          </a:p>
        </c:txPr>
        <c:crossAx val="2074601864"/>
        <c:crosses val="autoZero"/>
        <c:crossBetween val="between"/>
        <c:majorUnit val="50.0"/>
        <c:minorUnit val="25.0"/>
      </c:valAx>
      <c:spPr>
        <a:solidFill>
          <a:srgbClr val="FFFFFF"/>
        </a:solidFill>
        <a:ln w="12700" cap="flat">
          <a:noFill/>
          <a:miter lim="400000"/>
        </a:ln>
        <a:effectLst/>
      </c:spPr>
    </c:plotArea>
    <c:plotVisOnly val="1"/>
    <c:dispBlanksAs val="gap"/>
    <c:showDLblsOverMax val="1"/>
  </c:chart>
  <c:spPr>
    <a:solidFill>
      <a:srgbClr val="FFFFFF"/>
    </a:solidFill>
    <a:ln w="3175" cap="flat">
      <a:solidFill>
        <a:srgbClr val="808080"/>
      </a:solidFill>
      <a:prstDash val="solid"/>
      <a:beve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roundedCorners val="0"/>
  <c:style val="18"/>
  <c:chart>
    <c:title>
      <c:tx>
        <c:rich>
          <a:bodyPr rot="0"/>
          <a:lstStyle/>
          <a:p>
            <a:pPr lvl="0">
              <a:defRPr sz="3763" b="1" i="0" u="none" strike="noStrike">
                <a:solidFill>
                  <a:srgbClr val="000000"/>
                </a:solidFill>
                <a:effectLst/>
                <a:latin typeface="Helvetica"/>
              </a:defRPr>
            </a:pPr>
            <a:r>
              <a:rPr lang="en-US" sz="3500" b="0" i="0" u="none" strike="noStrike" dirty="0">
                <a:solidFill>
                  <a:srgbClr val="000000"/>
                </a:solidFill>
                <a:effectLst/>
                <a:latin typeface="Helvetica"/>
              </a:rPr>
              <a:t>Sea level rise according to buoy 2</a:t>
            </a:r>
          </a:p>
        </c:rich>
      </c:tx>
      <c:layout>
        <c:manualLayout>
          <c:xMode val="edge"/>
          <c:yMode val="edge"/>
          <c:x val="0.163468547853532"/>
          <c:y val="0.0334617754993417"/>
          <c:w val="0.828843"/>
          <c:h val="0.128078"/>
        </c:manualLayout>
      </c:layout>
      <c:overlay val="1"/>
      <c:spPr>
        <a:noFill/>
        <a:effectLst/>
      </c:spPr>
    </c:title>
    <c:autoTitleDeleted val="0"/>
    <c:plotArea>
      <c:layout>
        <c:manualLayout>
          <c:layoutTarget val="inner"/>
          <c:xMode val="edge"/>
          <c:yMode val="edge"/>
          <c:x val="0.139584"/>
          <c:y val="0.128078"/>
          <c:w val="0.845252"/>
          <c:h val="0.721096"/>
        </c:manualLayout>
      </c:layout>
      <c:scatterChart>
        <c:scatterStyle val="lineMarker"/>
        <c:varyColors val="0"/>
        <c:ser>
          <c:idx val="0"/>
          <c:order val="0"/>
          <c:tx>
            <c:strRef>
              <c:f>Sheet1!$A$2</c:f>
              <c:strCache>
                <c:ptCount val="1"/>
                <c:pt idx="0">
                  <c:v>Series1</c:v>
                </c:pt>
              </c:strCache>
            </c:strRef>
          </c:tx>
          <c:spPr>
            <a:ln w="38100" cap="flat">
              <a:solidFill>
                <a:srgbClr val="666699"/>
              </a:solidFill>
              <a:prstDash val="solid"/>
              <a:bevel/>
            </a:ln>
            <a:effectLst>
              <a:outerShdw blurRad="12700" dist="38100" dir="2700000" algn="tl">
                <a:srgbClr val="000000">
                  <a:alpha val="100000"/>
                </a:srgbClr>
              </a:outerShdw>
            </a:effectLst>
          </c:spPr>
          <c:marker>
            <c:symbol val="diamond"/>
            <c:size val="5"/>
            <c:spPr>
              <a:solidFill>
                <a:srgbClr val="3366FF"/>
              </a:solidFill>
              <a:ln w="25400" cap="flat">
                <a:solidFill>
                  <a:srgbClr val="666699"/>
                </a:solidFill>
                <a:prstDash val="solid"/>
                <a:bevel/>
              </a:ln>
              <a:effectLst/>
            </c:spPr>
          </c:marker>
          <c:xVal>
            <c:numRef>
              <c:f>Sheet1!$B$2:$AT$2</c:f>
              <c:numCache>
                <c:formatCode>General</c:formatCode>
                <c:ptCount val="45"/>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14.0</c:v>
                </c:pt>
                <c:pt idx="14">
                  <c:v>15.0</c:v>
                </c:pt>
                <c:pt idx="15">
                  <c:v>16.0</c:v>
                </c:pt>
                <c:pt idx="16">
                  <c:v>17.0</c:v>
                </c:pt>
                <c:pt idx="17">
                  <c:v>18.0</c:v>
                </c:pt>
                <c:pt idx="18">
                  <c:v>19.0</c:v>
                </c:pt>
                <c:pt idx="19">
                  <c:v>20.0</c:v>
                </c:pt>
                <c:pt idx="20">
                  <c:v>21.0</c:v>
                </c:pt>
                <c:pt idx="21">
                  <c:v>22.0</c:v>
                </c:pt>
                <c:pt idx="22">
                  <c:v>23.0</c:v>
                </c:pt>
                <c:pt idx="23">
                  <c:v>24.0</c:v>
                </c:pt>
                <c:pt idx="24">
                  <c:v>25.0</c:v>
                </c:pt>
                <c:pt idx="25">
                  <c:v>26.0</c:v>
                </c:pt>
                <c:pt idx="26">
                  <c:v>27.0</c:v>
                </c:pt>
                <c:pt idx="27">
                  <c:v>28.0</c:v>
                </c:pt>
                <c:pt idx="28">
                  <c:v>29.0</c:v>
                </c:pt>
                <c:pt idx="29">
                  <c:v>30.0</c:v>
                </c:pt>
                <c:pt idx="30">
                  <c:v>31.0</c:v>
                </c:pt>
                <c:pt idx="31">
                  <c:v>32.0</c:v>
                </c:pt>
                <c:pt idx="32">
                  <c:v>33.0</c:v>
                </c:pt>
                <c:pt idx="33">
                  <c:v>34.0</c:v>
                </c:pt>
                <c:pt idx="34">
                  <c:v>35.0</c:v>
                </c:pt>
                <c:pt idx="35">
                  <c:v>36.0</c:v>
                </c:pt>
                <c:pt idx="36">
                  <c:v>37.0</c:v>
                </c:pt>
                <c:pt idx="37">
                  <c:v>38.0</c:v>
                </c:pt>
                <c:pt idx="38">
                  <c:v>39.0</c:v>
                </c:pt>
                <c:pt idx="39">
                  <c:v>40.0</c:v>
                </c:pt>
                <c:pt idx="40">
                  <c:v>41.0</c:v>
                </c:pt>
                <c:pt idx="41">
                  <c:v>42.0</c:v>
                </c:pt>
                <c:pt idx="42">
                  <c:v>43.0</c:v>
                </c:pt>
                <c:pt idx="43">
                  <c:v>44.0</c:v>
                </c:pt>
                <c:pt idx="44">
                  <c:v>45.0</c:v>
                </c:pt>
              </c:numCache>
            </c:numRef>
          </c:xVal>
          <c:yVal>
            <c:numRef>
              <c:f>Sheet1!$B$3:$AT$3</c:f>
              <c:numCache>
                <c:formatCode>General</c:formatCode>
                <c:ptCount val="45"/>
                <c:pt idx="0">
                  <c:v>6933.0</c:v>
                </c:pt>
                <c:pt idx="1">
                  <c:v>6966.0</c:v>
                </c:pt>
                <c:pt idx="2">
                  <c:v>6928.0</c:v>
                </c:pt>
                <c:pt idx="3">
                  <c:v>6962.0</c:v>
                </c:pt>
                <c:pt idx="4">
                  <c:v>6979.0</c:v>
                </c:pt>
                <c:pt idx="5">
                  <c:v>6983.0</c:v>
                </c:pt>
                <c:pt idx="6">
                  <c:v>6960.0</c:v>
                </c:pt>
                <c:pt idx="7">
                  <c:v>6972.0</c:v>
                </c:pt>
                <c:pt idx="8">
                  <c:v>6970.0</c:v>
                </c:pt>
                <c:pt idx="9">
                  <c:v>6974.0</c:v>
                </c:pt>
                <c:pt idx="10">
                  <c:v>6990.0</c:v>
                </c:pt>
                <c:pt idx="11">
                  <c:v>6997.0</c:v>
                </c:pt>
                <c:pt idx="12">
                  <c:v>6998.0</c:v>
                </c:pt>
                <c:pt idx="13">
                  <c:v>6971.0</c:v>
                </c:pt>
                <c:pt idx="14">
                  <c:v>7016.0</c:v>
                </c:pt>
                <c:pt idx="15">
                  <c:v>7052.0</c:v>
                </c:pt>
                <c:pt idx="16">
                  <c:v>7088.0</c:v>
                </c:pt>
                <c:pt idx="17">
                  <c:v>7007.0</c:v>
                </c:pt>
                <c:pt idx="18">
                  <c:v>6997.0</c:v>
                </c:pt>
                <c:pt idx="19">
                  <c:v>7016.0</c:v>
                </c:pt>
                <c:pt idx="20">
                  <c:v>7005.0</c:v>
                </c:pt>
                <c:pt idx="21">
                  <c:v>6998.0</c:v>
                </c:pt>
                <c:pt idx="22">
                  <c:v>7034.0</c:v>
                </c:pt>
                <c:pt idx="23">
                  <c:v>6998.0</c:v>
                </c:pt>
                <c:pt idx="24">
                  <c:v>7017.0</c:v>
                </c:pt>
                <c:pt idx="25">
                  <c:v>7055.0</c:v>
                </c:pt>
                <c:pt idx="26">
                  <c:v>7025.0</c:v>
                </c:pt>
                <c:pt idx="27">
                  <c:v>7054.0</c:v>
                </c:pt>
                <c:pt idx="28">
                  <c:v>7025.0</c:v>
                </c:pt>
                <c:pt idx="29">
                  <c:v>7022.0</c:v>
                </c:pt>
                <c:pt idx="30">
                  <c:v>7031.0</c:v>
                </c:pt>
                <c:pt idx="31">
                  <c:v>7039.0</c:v>
                </c:pt>
                <c:pt idx="32">
                  <c:v>7046.0</c:v>
                </c:pt>
                <c:pt idx="33">
                  <c:v>7035.0</c:v>
                </c:pt>
                <c:pt idx="34">
                  <c:v>7077.0</c:v>
                </c:pt>
                <c:pt idx="35">
                  <c:v>7046.0</c:v>
                </c:pt>
                <c:pt idx="36">
                  <c:v>7045.0</c:v>
                </c:pt>
                <c:pt idx="37">
                  <c:v>7070.0</c:v>
                </c:pt>
                <c:pt idx="38">
                  <c:v>7102.0</c:v>
                </c:pt>
                <c:pt idx="39">
                  <c:v>7047.0</c:v>
                </c:pt>
                <c:pt idx="40">
                  <c:v>7097.0</c:v>
                </c:pt>
                <c:pt idx="41">
                  <c:v>7033.0</c:v>
                </c:pt>
                <c:pt idx="42">
                  <c:v>7037.0</c:v>
                </c:pt>
                <c:pt idx="43">
                  <c:v>7033.0</c:v>
                </c:pt>
                <c:pt idx="44">
                  <c:v>7067.0</c:v>
                </c:pt>
              </c:numCache>
            </c:numRef>
          </c:yVal>
          <c:smooth val="0"/>
        </c:ser>
        <c:dLbls>
          <c:showLegendKey val="0"/>
          <c:showVal val="0"/>
          <c:showCatName val="0"/>
          <c:showSerName val="0"/>
          <c:showPercent val="0"/>
          <c:showBubbleSize val="0"/>
        </c:dLbls>
        <c:axId val="2073275448"/>
        <c:axId val="2073269528"/>
      </c:scatterChart>
      <c:valAx>
        <c:axId val="2073275448"/>
        <c:scaling>
          <c:orientation val="minMax"/>
        </c:scaling>
        <c:delete val="0"/>
        <c:axPos val="b"/>
        <c:title>
          <c:tx>
            <c:rich>
              <a:bodyPr rot="0"/>
              <a:lstStyle/>
              <a:p>
                <a:pPr lvl="0">
                  <a:defRPr sz="2090" b="0" i="0" u="none" strike="noStrike">
                    <a:solidFill>
                      <a:srgbClr val="000000"/>
                    </a:solidFill>
                    <a:effectLst/>
                    <a:latin typeface="Verdana Bold"/>
                  </a:defRPr>
                </a:pPr>
                <a:r>
                  <a:rPr lang="en-US" sz="2090" b="0" i="0" u="none" strike="noStrike">
                    <a:solidFill>
                      <a:srgbClr val="000000"/>
                    </a:solidFill>
                    <a:effectLst/>
                    <a:latin typeface="Verdana Bold"/>
                  </a:rPr>
                  <a:t>Time (years)</a:t>
                </a:r>
              </a:p>
            </c:rich>
          </c:tx>
          <c:layout/>
          <c:overlay val="1"/>
        </c:title>
        <c:numFmt formatCode="0" sourceLinked="0"/>
        <c:majorTickMark val="out"/>
        <c:minorTickMark val="none"/>
        <c:tickLblPos val="nextTo"/>
        <c:spPr>
          <a:ln w="12700" cap="flat">
            <a:solidFill>
              <a:srgbClr val="000000"/>
            </a:solidFill>
            <a:prstDash val="solid"/>
            <a:miter lim="400000"/>
          </a:ln>
        </c:spPr>
        <c:txPr>
          <a:bodyPr rot="0"/>
          <a:lstStyle/>
          <a:p>
            <a:pPr lvl="0">
              <a:defRPr sz="2090" b="0" i="0" u="none" strike="noStrike">
                <a:solidFill>
                  <a:srgbClr val="000000"/>
                </a:solidFill>
                <a:effectLst/>
                <a:latin typeface="Calibri"/>
              </a:defRPr>
            </a:pPr>
            <a:endParaRPr lang="en-US"/>
          </a:p>
        </c:txPr>
        <c:crossAx val="2073269528"/>
        <c:crosses val="autoZero"/>
        <c:crossBetween val="between"/>
        <c:majorUnit val="12.5"/>
        <c:minorUnit val="6.25"/>
      </c:valAx>
      <c:valAx>
        <c:axId val="2073269528"/>
        <c:scaling>
          <c:orientation val="minMax"/>
        </c:scaling>
        <c:delete val="0"/>
        <c:axPos val="l"/>
        <c:majorGridlines>
          <c:spPr>
            <a:ln w="12700" cap="flat">
              <a:solidFill>
                <a:srgbClr val="808080"/>
              </a:solidFill>
              <a:prstDash val="solid"/>
              <a:bevel/>
            </a:ln>
          </c:spPr>
        </c:majorGridlines>
        <c:title>
          <c:tx>
            <c:rich>
              <a:bodyPr rot="-5400000"/>
              <a:lstStyle/>
              <a:p>
                <a:pPr lvl="0">
                  <a:defRPr sz="2090" b="0" i="0" u="none" strike="noStrike">
                    <a:solidFill>
                      <a:srgbClr val="000000"/>
                    </a:solidFill>
                    <a:effectLst/>
                    <a:latin typeface="Verdana Bold"/>
                  </a:defRPr>
                </a:pPr>
                <a:r>
                  <a:rPr lang="en-US" sz="2090" b="0" i="0" u="none" strike="noStrike">
                    <a:solidFill>
                      <a:srgbClr val="000000"/>
                    </a:solidFill>
                    <a:effectLst/>
                    <a:latin typeface="Verdana Bold"/>
                  </a:rPr>
                  <a:t>Sea Level</a:t>
                </a:r>
              </a:p>
            </c:rich>
          </c:tx>
          <c:layout/>
          <c:overlay val="1"/>
        </c:title>
        <c:numFmt formatCode="0" sourceLinked="0"/>
        <c:majorTickMark val="out"/>
        <c:minorTickMark val="none"/>
        <c:tickLblPos val="nextTo"/>
        <c:spPr>
          <a:ln w="12700" cap="flat">
            <a:solidFill>
              <a:srgbClr val="000000"/>
            </a:solidFill>
            <a:prstDash val="solid"/>
            <a:miter lim="400000"/>
          </a:ln>
        </c:spPr>
        <c:txPr>
          <a:bodyPr rot="0"/>
          <a:lstStyle/>
          <a:p>
            <a:pPr lvl="0">
              <a:defRPr sz="2090" b="0" i="0" u="none" strike="noStrike">
                <a:solidFill>
                  <a:srgbClr val="000000"/>
                </a:solidFill>
                <a:effectLst/>
                <a:latin typeface="Calibri"/>
              </a:defRPr>
            </a:pPr>
            <a:endParaRPr lang="en-US"/>
          </a:p>
        </c:txPr>
        <c:crossAx val="2073275448"/>
        <c:crosses val="autoZero"/>
        <c:crossBetween val="between"/>
        <c:majorUnit val="75.0"/>
        <c:minorUnit val="37.5"/>
      </c:valAx>
      <c:spPr>
        <a:solidFill>
          <a:srgbClr val="FFFFFF"/>
        </a:solidFill>
        <a:ln w="12700" cap="flat">
          <a:noFill/>
          <a:miter lim="400000"/>
        </a:ln>
        <a:effectLst/>
      </c:spPr>
    </c:plotArea>
    <c:plotVisOnly val="1"/>
    <c:dispBlanksAs val="gap"/>
    <c:showDLblsOverMax val="1"/>
  </c:chart>
  <c:spPr>
    <a:solidFill>
      <a:srgbClr val="FFFFFF"/>
    </a:solidFill>
    <a:ln w="3175" cap="flat">
      <a:solidFill>
        <a:srgbClr val="808080"/>
      </a:solidFill>
      <a:prstDash val="solid"/>
      <a:beve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hape 5"/>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6" name="Shape 6"/>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1448673150"/>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 name="Shape 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31454725" y="29976762"/>
            <a:ext cx="10242550" cy="1388976"/>
          </a:xfrm>
          <a:prstGeom prst="rect">
            <a:avLst/>
          </a:prstGeom>
          <a:ln w="12700">
            <a:miter lim="400000"/>
          </a:ln>
        </p:spPr>
        <p:txBody>
          <a:bodyPr lIns="219456" tIns="219456" rIns="219456" bIns="219456">
            <a:spAutoFit/>
          </a:bodyPr>
          <a:lstStyle>
            <a:lvl1pPr algn="r" defTabSz="4389437">
              <a:defRPr sz="6700"/>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Lst>
  <p:transition xmlns:p14="http://schemas.microsoft.com/office/powerpoint/2010/main" spd="med"/>
  <p:txStyles>
    <p:titleStyle>
      <a:lvl1pPr algn="ctr" defTabSz="4389437">
        <a:defRPr sz="21100">
          <a:latin typeface="Arial"/>
          <a:ea typeface="Arial"/>
          <a:cs typeface="Arial"/>
          <a:sym typeface="Arial"/>
        </a:defRPr>
      </a:lvl1pPr>
      <a:lvl2pPr algn="ctr" defTabSz="4389437">
        <a:defRPr sz="21100">
          <a:latin typeface="Arial"/>
          <a:ea typeface="Arial"/>
          <a:cs typeface="Arial"/>
          <a:sym typeface="Arial"/>
        </a:defRPr>
      </a:lvl2pPr>
      <a:lvl3pPr algn="ctr" defTabSz="4389437">
        <a:defRPr sz="21100">
          <a:latin typeface="Arial"/>
          <a:ea typeface="Arial"/>
          <a:cs typeface="Arial"/>
          <a:sym typeface="Arial"/>
        </a:defRPr>
      </a:lvl3pPr>
      <a:lvl4pPr algn="ctr" defTabSz="4389437">
        <a:defRPr sz="21100">
          <a:latin typeface="Arial"/>
          <a:ea typeface="Arial"/>
          <a:cs typeface="Arial"/>
          <a:sym typeface="Arial"/>
        </a:defRPr>
      </a:lvl4pPr>
      <a:lvl5pPr algn="ctr" defTabSz="4389437">
        <a:defRPr sz="21100">
          <a:latin typeface="Arial"/>
          <a:ea typeface="Arial"/>
          <a:cs typeface="Arial"/>
          <a:sym typeface="Arial"/>
        </a:defRPr>
      </a:lvl5pPr>
      <a:lvl6pPr indent="457200" algn="ctr" defTabSz="4389437">
        <a:defRPr sz="21100">
          <a:latin typeface="Arial"/>
          <a:ea typeface="Arial"/>
          <a:cs typeface="Arial"/>
          <a:sym typeface="Arial"/>
        </a:defRPr>
      </a:lvl6pPr>
      <a:lvl7pPr indent="914400" algn="ctr" defTabSz="4389437">
        <a:defRPr sz="21100">
          <a:latin typeface="Arial"/>
          <a:ea typeface="Arial"/>
          <a:cs typeface="Arial"/>
          <a:sym typeface="Arial"/>
        </a:defRPr>
      </a:lvl7pPr>
      <a:lvl8pPr indent="1371600" algn="ctr" defTabSz="4389437">
        <a:defRPr sz="21100">
          <a:latin typeface="Arial"/>
          <a:ea typeface="Arial"/>
          <a:cs typeface="Arial"/>
          <a:sym typeface="Arial"/>
        </a:defRPr>
      </a:lvl8pPr>
      <a:lvl9pPr indent="1828800" algn="ctr" defTabSz="4389437">
        <a:defRPr sz="21100">
          <a:latin typeface="Arial"/>
          <a:ea typeface="Arial"/>
          <a:cs typeface="Arial"/>
          <a:sym typeface="Arial"/>
        </a:defRPr>
      </a:lvl9pPr>
    </p:titleStyle>
    <p:bodyStyle>
      <a:lvl1pPr marL="1646237" indent="-1646237" defTabSz="4389437">
        <a:spcBef>
          <a:spcPts val="3600"/>
        </a:spcBef>
        <a:buSzPct val="100000"/>
        <a:buChar char="»"/>
        <a:defRPr sz="15400">
          <a:latin typeface="Arial"/>
          <a:ea typeface="Arial"/>
          <a:cs typeface="Arial"/>
          <a:sym typeface="Arial"/>
        </a:defRPr>
      </a:lvl1pPr>
      <a:lvl2pPr marL="3770241" indent="-1576316" defTabSz="4389437">
        <a:spcBef>
          <a:spcPts val="3600"/>
        </a:spcBef>
        <a:buSzPct val="100000"/>
        <a:buChar char="–"/>
        <a:defRPr sz="15400">
          <a:latin typeface="Arial"/>
          <a:ea typeface="Arial"/>
          <a:cs typeface="Arial"/>
          <a:sym typeface="Arial"/>
        </a:defRPr>
      </a:lvl2pPr>
      <a:lvl3pPr marL="5858413" indent="-1468975" defTabSz="4389437">
        <a:spcBef>
          <a:spcPts val="3600"/>
        </a:spcBef>
        <a:buSzPct val="100000"/>
        <a:buChar char="•"/>
        <a:defRPr sz="15400">
          <a:latin typeface="Arial"/>
          <a:ea typeface="Arial"/>
          <a:cs typeface="Arial"/>
          <a:sym typeface="Arial"/>
        </a:defRPr>
      </a:lvl3pPr>
      <a:lvl4pPr marL="8343072" indent="-1759710" defTabSz="4389437">
        <a:spcBef>
          <a:spcPts val="3600"/>
        </a:spcBef>
        <a:buSzPct val="100000"/>
        <a:buChar char="–"/>
        <a:defRPr sz="15400">
          <a:latin typeface="Arial"/>
          <a:ea typeface="Arial"/>
          <a:cs typeface="Arial"/>
          <a:sym typeface="Arial"/>
        </a:defRPr>
      </a:lvl4pPr>
      <a:lvl5pPr marL="18163998" indent="-9385123" defTabSz="4389437">
        <a:spcBef>
          <a:spcPts val="3600"/>
        </a:spcBef>
        <a:buSzPct val="100000"/>
        <a:buChar char="»"/>
        <a:defRPr sz="15400">
          <a:latin typeface="Arial"/>
          <a:ea typeface="Arial"/>
          <a:cs typeface="Arial"/>
          <a:sym typeface="Arial"/>
        </a:defRPr>
      </a:lvl5pPr>
      <a:lvl6pPr marL="18621198" indent="-9385123" defTabSz="4389437">
        <a:spcBef>
          <a:spcPts val="3600"/>
        </a:spcBef>
        <a:buSzPct val="100000"/>
        <a:buChar char="•"/>
        <a:defRPr sz="15400">
          <a:latin typeface="Arial"/>
          <a:ea typeface="Arial"/>
          <a:cs typeface="Arial"/>
          <a:sym typeface="Arial"/>
        </a:defRPr>
      </a:lvl6pPr>
      <a:lvl7pPr marL="19078398" indent="-9385123" defTabSz="4389437">
        <a:spcBef>
          <a:spcPts val="3600"/>
        </a:spcBef>
        <a:buSzPct val="100000"/>
        <a:buChar char="•"/>
        <a:defRPr sz="15400">
          <a:latin typeface="Arial"/>
          <a:ea typeface="Arial"/>
          <a:cs typeface="Arial"/>
          <a:sym typeface="Arial"/>
        </a:defRPr>
      </a:lvl7pPr>
      <a:lvl8pPr marL="19535598" indent="-9385123" defTabSz="4389437">
        <a:spcBef>
          <a:spcPts val="3600"/>
        </a:spcBef>
        <a:buSzPct val="100000"/>
        <a:buChar char="•"/>
        <a:defRPr sz="15400">
          <a:latin typeface="Arial"/>
          <a:ea typeface="Arial"/>
          <a:cs typeface="Arial"/>
          <a:sym typeface="Arial"/>
        </a:defRPr>
      </a:lvl8pPr>
      <a:lvl9pPr marL="19992798" indent="-9385123" defTabSz="4389437">
        <a:spcBef>
          <a:spcPts val="3600"/>
        </a:spcBef>
        <a:buSzPct val="100000"/>
        <a:buChar char="•"/>
        <a:defRPr sz="15400">
          <a:latin typeface="Arial"/>
          <a:ea typeface="Arial"/>
          <a:cs typeface="Arial"/>
          <a:sym typeface="Arial"/>
        </a:defRPr>
      </a:lvl9pPr>
    </p:bodyStyle>
    <p:otherStyle>
      <a:lvl1pPr algn="r" defTabSz="4389437">
        <a:defRPr sz="6700">
          <a:solidFill>
            <a:schemeClr val="tx1"/>
          </a:solidFill>
          <a:latin typeface="+mn-lt"/>
          <a:ea typeface="+mn-ea"/>
          <a:cs typeface="+mn-cs"/>
          <a:sym typeface="Arial"/>
        </a:defRPr>
      </a:lvl1pPr>
      <a:lvl2pPr indent="457200" algn="r" defTabSz="4389437">
        <a:defRPr sz="6700">
          <a:solidFill>
            <a:schemeClr val="tx1"/>
          </a:solidFill>
          <a:latin typeface="+mn-lt"/>
          <a:ea typeface="+mn-ea"/>
          <a:cs typeface="+mn-cs"/>
          <a:sym typeface="Arial"/>
        </a:defRPr>
      </a:lvl2pPr>
      <a:lvl3pPr indent="914400" algn="r" defTabSz="4389437">
        <a:defRPr sz="6700">
          <a:solidFill>
            <a:schemeClr val="tx1"/>
          </a:solidFill>
          <a:latin typeface="+mn-lt"/>
          <a:ea typeface="+mn-ea"/>
          <a:cs typeface="+mn-cs"/>
          <a:sym typeface="Arial"/>
        </a:defRPr>
      </a:lvl3pPr>
      <a:lvl4pPr indent="1371600" algn="r" defTabSz="4389437">
        <a:defRPr sz="6700">
          <a:solidFill>
            <a:schemeClr val="tx1"/>
          </a:solidFill>
          <a:latin typeface="+mn-lt"/>
          <a:ea typeface="+mn-ea"/>
          <a:cs typeface="+mn-cs"/>
          <a:sym typeface="Arial"/>
        </a:defRPr>
      </a:lvl4pPr>
      <a:lvl5pPr indent="1828800" algn="r" defTabSz="4389437">
        <a:defRPr sz="6700">
          <a:solidFill>
            <a:schemeClr val="tx1"/>
          </a:solidFill>
          <a:latin typeface="+mn-lt"/>
          <a:ea typeface="+mn-ea"/>
          <a:cs typeface="+mn-cs"/>
          <a:sym typeface="Arial"/>
        </a:defRPr>
      </a:lvl5pPr>
      <a:lvl6pPr algn="r" defTabSz="4389437">
        <a:defRPr sz="6700">
          <a:solidFill>
            <a:schemeClr val="tx1"/>
          </a:solidFill>
          <a:latin typeface="+mn-lt"/>
          <a:ea typeface="+mn-ea"/>
          <a:cs typeface="+mn-cs"/>
          <a:sym typeface="Arial"/>
        </a:defRPr>
      </a:lvl6pPr>
      <a:lvl7pPr algn="r" defTabSz="4389437">
        <a:defRPr sz="6700">
          <a:solidFill>
            <a:schemeClr val="tx1"/>
          </a:solidFill>
          <a:latin typeface="+mn-lt"/>
          <a:ea typeface="+mn-ea"/>
          <a:cs typeface="+mn-cs"/>
          <a:sym typeface="Arial"/>
        </a:defRPr>
      </a:lvl7pPr>
      <a:lvl8pPr algn="r" defTabSz="4389437">
        <a:defRPr sz="6700">
          <a:solidFill>
            <a:schemeClr val="tx1"/>
          </a:solidFill>
          <a:latin typeface="+mn-lt"/>
          <a:ea typeface="+mn-ea"/>
          <a:cs typeface="+mn-cs"/>
          <a:sym typeface="Arial"/>
        </a:defRPr>
      </a:lvl8pPr>
      <a:lvl9pPr algn="r" defTabSz="4389437">
        <a:defRPr sz="6700">
          <a:solidFill>
            <a:schemeClr val="tx1"/>
          </a:solidFill>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chart" Target="../charts/chart1.xml"/><Relationship Id="rId5" Type="http://schemas.openxmlformats.org/officeDocument/2006/relationships/chart" Target="../charts/chart2.xml"/><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8"/>
          <p:cNvSpPr/>
          <p:nvPr/>
        </p:nvSpPr>
        <p:spPr>
          <a:xfrm>
            <a:off x="0" y="0"/>
            <a:ext cx="43891200" cy="32766000"/>
          </a:xfrm>
          <a:prstGeom prst="rect">
            <a:avLst/>
          </a:prstGeom>
          <a:ln w="127000">
            <a:solidFill/>
            <a:round/>
          </a:ln>
        </p:spPr>
        <p:txBody>
          <a:bodyPr lIns="0" tIns="0" rIns="0" bIns="0" anchor="ctr"/>
          <a:lstStyle/>
          <a:p>
            <a:pPr lvl="0" defTabSz="457200">
              <a:defRPr sz="1800"/>
            </a:pPr>
            <a:endParaRPr/>
          </a:p>
        </p:txBody>
      </p:sp>
      <p:sp>
        <p:nvSpPr>
          <p:cNvPr id="9" name="Shape 9"/>
          <p:cNvSpPr/>
          <p:nvPr/>
        </p:nvSpPr>
        <p:spPr>
          <a:xfrm>
            <a:off x="10972800" y="914400"/>
            <a:ext cx="22021800" cy="3543137"/>
          </a:xfrm>
          <a:prstGeom prst="rect">
            <a:avLst/>
          </a:prstGeom>
          <a:solidFill>
            <a:srgbClr val="6666B3"/>
          </a:solidFill>
          <a:ln>
            <a:solidFill>
              <a:srgbClr val="D3E7E8"/>
            </a:solidFill>
          </a:ln>
          <a:effectLst>
            <a:outerShdw blurRad="38100" dist="23000" dir="5400000" rotWithShape="0">
              <a:srgbClr val="000000">
                <a:alpha val="35000"/>
              </a:srgbClr>
            </a:outerShdw>
          </a:effectLst>
          <a:extLst>
            <a:ext uri="{C572A759-6A51-4108-AA02-DFA0A04FC94B}">
              <ma14:wrappingTextBoxFlag xmlns:ma14="http://schemas.microsoft.com/office/mac/drawingml/2011/main" val="1"/>
            </a:ext>
          </a:extLst>
        </p:spPr>
        <p:txBody>
          <a:bodyPr lIns="0" tIns="0" rIns="0" bIns="0">
            <a:spAutoFit/>
          </a:bodyPr>
          <a:lstStyle/>
          <a:p>
            <a:pPr lvl="0" algn="ctr">
              <a:defRPr sz="1800"/>
            </a:pPr>
            <a:r>
              <a:rPr sz="8800">
                <a:solidFill>
                  <a:srgbClr val="FFFFFF"/>
                </a:solidFill>
              </a:rPr>
              <a:t>The Effects of the Melting Arctic Ice Cap on 	Florida's Coast	</a:t>
            </a:r>
          </a:p>
          <a:p>
            <a:pPr lvl="0" algn="ctr">
              <a:defRPr sz="1800"/>
            </a:pPr>
            <a:r>
              <a:rPr sz="6000">
                <a:solidFill>
                  <a:srgbClr val="FFFFFF"/>
                </a:solidFill>
              </a:rPr>
              <a:t>Tony Atkinson , Nick Joseph, Louw Scheepers</a:t>
            </a:r>
          </a:p>
        </p:txBody>
      </p:sp>
      <p:pic>
        <p:nvPicPr>
          <p:cNvPr id="10" name="Picture 9"/>
          <p:cNvPicPr/>
          <p:nvPr/>
        </p:nvPicPr>
        <p:blipFill>
          <a:blip r:embed="rId2">
            <a:extLst/>
          </a:blip>
          <a:stretch>
            <a:fillRect/>
          </a:stretch>
        </p:blipFill>
        <p:spPr>
          <a:xfrm>
            <a:off x="36347400" y="901700"/>
            <a:ext cx="4030663" cy="4127500"/>
          </a:xfrm>
          <a:prstGeom prst="rect">
            <a:avLst/>
          </a:prstGeom>
        </p:spPr>
      </p:pic>
      <p:sp>
        <p:nvSpPr>
          <p:cNvPr id="11" name="Shape 11"/>
          <p:cNvSpPr/>
          <p:nvPr/>
        </p:nvSpPr>
        <p:spPr>
          <a:xfrm>
            <a:off x="3581400" y="5791200"/>
            <a:ext cx="3521563" cy="1046365"/>
          </a:xfrm>
          <a:prstGeom prst="rect">
            <a:avLst/>
          </a:prstGeom>
          <a:ln w="12700">
            <a:miter lim="400000"/>
          </a:ln>
          <a:extLst>
            <a:ext uri="{C572A759-6A51-4108-AA02-DFA0A04FC94B}">
              <ma14:wrappingTextBoxFlag xmlns:ma14="http://schemas.microsoft.com/office/mac/drawingml/2011/main" val="1"/>
            </a:ext>
          </a:extLst>
        </p:spPr>
        <p:txBody>
          <a:bodyPr wrap="none" lIns="54292" tIns="54292" rIns="54292" bIns="54292">
            <a:spAutoFit/>
          </a:bodyPr>
          <a:lstStyle>
            <a:lvl1pPr defTabSz="1085850">
              <a:defRPr sz="6600">
                <a:effectLst>
                  <a:outerShdw blurRad="12700" dist="38100" dir="2700000" rotWithShape="0">
                    <a:srgbClr val="DDDDDD"/>
                  </a:outerShdw>
                </a:effectLst>
                <a:latin typeface="Arial Bold"/>
                <a:ea typeface="Arial Bold"/>
                <a:cs typeface="Arial Bold"/>
                <a:sym typeface="Arial Bold"/>
              </a:defRPr>
            </a:lvl1pPr>
          </a:lstStyle>
          <a:p>
            <a:pPr lvl="0">
              <a:defRPr sz="1800">
                <a:effectLst/>
              </a:defRPr>
            </a:pPr>
            <a:r>
              <a:rPr sz="6600">
                <a:effectLst>
                  <a:outerShdw blurRad="12700" dist="38100" dir="2700000" rotWithShape="0">
                    <a:srgbClr val="DDDDDD"/>
                  </a:outerShdw>
                </a:effectLst>
              </a:rPr>
              <a:t>Abstract</a:t>
            </a:r>
          </a:p>
        </p:txBody>
      </p:sp>
      <p:sp>
        <p:nvSpPr>
          <p:cNvPr id="12" name="Shape 12"/>
          <p:cNvSpPr/>
          <p:nvPr/>
        </p:nvSpPr>
        <p:spPr>
          <a:xfrm>
            <a:off x="2227926" y="17102367"/>
            <a:ext cx="7107820" cy="745666"/>
          </a:xfrm>
          <a:prstGeom prst="rect">
            <a:avLst/>
          </a:prstGeom>
          <a:ln w="12700">
            <a:miter lim="400000"/>
          </a:ln>
          <a:extLst>
            <a:ext uri="{C572A759-6A51-4108-AA02-DFA0A04FC94B}">
              <ma14:wrappingTextBoxFlag xmlns:ma14="http://schemas.microsoft.com/office/mac/drawingml/2011/main" val="1"/>
            </a:ext>
          </a:extLst>
        </p:spPr>
        <p:txBody>
          <a:bodyPr wrap="none" lIns="64473" tIns="64473" rIns="64473" bIns="64473">
            <a:spAutoFit/>
          </a:bodyPr>
          <a:lstStyle>
            <a:lvl1pPr defTabSz="1085850">
              <a:defRPr sz="4400">
                <a:effectLst>
                  <a:outerShdw blurRad="12700" dist="38100" dir="2700000" rotWithShape="0">
                    <a:srgbClr val="DDDDDD"/>
                  </a:outerShdw>
                </a:effectLst>
                <a:latin typeface="Arial Bold"/>
                <a:ea typeface="Arial Bold"/>
                <a:cs typeface="Arial Bold"/>
                <a:sym typeface="Arial Bold"/>
              </a:defRPr>
            </a:lvl1pPr>
          </a:lstStyle>
          <a:p>
            <a:pPr lvl="0">
              <a:defRPr sz="1800">
                <a:effectLst/>
              </a:defRPr>
            </a:pPr>
            <a:r>
              <a:rPr sz="4400">
                <a:effectLst>
                  <a:outerShdw blurRad="12700" dist="38100" dir="2700000" rotWithShape="0">
                    <a:srgbClr val="DDDDDD"/>
                  </a:outerShdw>
                </a:effectLst>
              </a:rPr>
              <a:t>Variable and Assumptions</a:t>
            </a:r>
          </a:p>
        </p:txBody>
      </p:sp>
      <p:sp>
        <p:nvSpPr>
          <p:cNvPr id="13" name="Shape 13"/>
          <p:cNvSpPr/>
          <p:nvPr/>
        </p:nvSpPr>
        <p:spPr>
          <a:xfrm>
            <a:off x="1671004" y="6910777"/>
            <a:ext cx="8610601" cy="9438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indent="457200" defTabSz="457200">
              <a:defRPr sz="1800"/>
            </a:pPr>
            <a:r>
              <a:rPr sz="2700" dirty="0">
                <a:uFill>
                  <a:solidFill/>
                </a:uFill>
                <a:latin typeface="+mj-lt"/>
                <a:ea typeface="+mj-ea"/>
                <a:cs typeface="+mj-cs"/>
                <a:sym typeface="Helvetica"/>
              </a:rPr>
              <a:t>We’ve set out to determine the effect of arctic ice melt on the coastline of Florida, more specifically it’s major cities and tourist attractions. Since, this is a daunting task with many aspects, we were forced to narrow our examination to a similar but simpler system. We took into effect arctic land based ice, arctic sea based ice, and the Greenland Glacier.</a:t>
            </a:r>
            <a:r>
              <a:rPr sz="2700" dirty="0">
                <a:solidFill>
                  <a:srgbClr val="FF0000"/>
                </a:solidFill>
                <a:uFill>
                  <a:solidFill>
                    <a:srgbClr val="FF0000"/>
                  </a:solidFill>
                </a:uFill>
                <a:latin typeface="+mj-lt"/>
                <a:ea typeface="+mj-ea"/>
                <a:cs typeface="+mj-cs"/>
                <a:sym typeface="Helvetica"/>
              </a:rPr>
              <a:t> </a:t>
            </a:r>
            <a:r>
              <a:rPr sz="2700" dirty="0">
                <a:uFill>
                  <a:solidFill/>
                </a:uFill>
                <a:latin typeface="+mj-lt"/>
                <a:ea typeface="+mj-ea"/>
                <a:cs typeface="+mj-cs"/>
                <a:sym typeface="Helvetica"/>
              </a:rPr>
              <a:t>We ignored all other sources of arctic ice melt for the sake of simplicity. In order to have a system of self-check, we created multiple models on different bases. This way we could compare and contrast our results and know that our models are functioning correctly. Our data and analysis showed firm indications of extreme effects on the coastline of Florida and some of it’s major tourist attractions by as early as 2050. The Florida Keys and Miami Beach seem to be among the most affected areas of Florida. Our models present best and worst case predictions, showing that there is ample data to support a non-affected Florida in the next 50 years. However, our worst case scenario predictions describe a Florida coast heavily affected by a raised sea level. This would create irreparable environmental damage as well as negatively affecting the Florida economy. </a:t>
            </a:r>
          </a:p>
        </p:txBody>
      </p:sp>
      <p:sp>
        <p:nvSpPr>
          <p:cNvPr id="14" name="Shape 14"/>
          <p:cNvSpPr/>
          <p:nvPr/>
        </p:nvSpPr>
        <p:spPr>
          <a:xfrm>
            <a:off x="10972800" y="5562600"/>
            <a:ext cx="22021800" cy="10588625"/>
          </a:xfrm>
          <a:prstGeom prst="rect">
            <a:avLst/>
          </a:prstGeom>
          <a:ln w="76200">
            <a:solidFill>
              <a:srgbClr val="326598"/>
            </a:solidFill>
            <a:round/>
          </a:ln>
        </p:spPr>
        <p:txBody>
          <a:bodyPr lIns="0" tIns="0" rIns="0" bIns="0" anchor="ctr"/>
          <a:lstStyle/>
          <a:p>
            <a:pPr lvl="0" defTabSz="457200">
              <a:defRPr sz="1800"/>
            </a:pPr>
            <a:endParaRPr/>
          </a:p>
        </p:txBody>
      </p:sp>
      <p:sp>
        <p:nvSpPr>
          <p:cNvPr id="15" name="Shape 15"/>
          <p:cNvSpPr/>
          <p:nvPr/>
        </p:nvSpPr>
        <p:spPr>
          <a:xfrm>
            <a:off x="20193000" y="5715000"/>
            <a:ext cx="3378836" cy="1107788"/>
          </a:xfrm>
          <a:prstGeom prst="rect">
            <a:avLst/>
          </a:prstGeom>
          <a:ln w="12700">
            <a:miter lim="400000"/>
          </a:ln>
          <a:extLst>
            <a:ext uri="{C572A759-6A51-4108-AA02-DFA0A04FC94B}">
              <ma14:wrappingTextBoxFlag xmlns:ma14="http://schemas.microsoft.com/office/mac/drawingml/2011/main" val="1"/>
            </a:ext>
          </a:extLst>
        </p:spPr>
        <p:txBody>
          <a:bodyPr wrap="none" lIns="54292" tIns="54292" rIns="54292" bIns="54292">
            <a:spAutoFit/>
          </a:bodyPr>
          <a:lstStyle>
            <a:lvl1pPr defTabSz="1085850">
              <a:defRPr sz="7100">
                <a:effectLst>
                  <a:outerShdw blurRad="12700" dist="38100" dir="2700000" rotWithShape="0">
                    <a:srgbClr val="DDDDDD"/>
                  </a:outerShdw>
                </a:effectLst>
                <a:latin typeface="Arial Bold"/>
                <a:ea typeface="Arial Bold"/>
                <a:cs typeface="Arial Bold"/>
                <a:sym typeface="Arial Bold"/>
              </a:defRPr>
            </a:lvl1pPr>
          </a:lstStyle>
          <a:p>
            <a:pPr lvl="0">
              <a:defRPr sz="1800">
                <a:effectLst/>
              </a:defRPr>
            </a:pPr>
            <a:r>
              <a:rPr sz="7100" dirty="0">
                <a:effectLst>
                  <a:outerShdw blurRad="12700" dist="38100" dir="2700000" rotWithShape="0">
                    <a:srgbClr val="DDDDDD"/>
                  </a:outerShdw>
                </a:effectLst>
              </a:rPr>
              <a:t>Models	</a:t>
            </a:r>
          </a:p>
        </p:txBody>
      </p:sp>
      <p:sp>
        <p:nvSpPr>
          <p:cNvPr id="16" name="Shape 16"/>
          <p:cNvSpPr/>
          <p:nvPr/>
        </p:nvSpPr>
        <p:spPr>
          <a:xfrm>
            <a:off x="11658599" y="7047306"/>
            <a:ext cx="20650201" cy="9404496"/>
          </a:xfrm>
          <a:prstGeom prst="rect">
            <a:avLst/>
          </a:prstGeom>
          <a:ln w="12700">
            <a:miter lim="400000"/>
          </a:ln>
          <a:extLst>
            <a:ext uri="{C572A759-6A51-4108-AA02-DFA0A04FC94B}">
              <ma14:wrappingTextBoxFlag xmlns:ma14="http://schemas.microsoft.com/office/mac/drawingml/2011/main" val="1"/>
            </a:ext>
          </a:extLst>
        </p:spPr>
        <p:txBody>
          <a:bodyPr lIns="54292" tIns="54292" rIns="54292" bIns="54292">
            <a:spAutoFit/>
          </a:bodyPr>
          <a:lstStyle/>
          <a:p>
            <a:pPr lvl="0" defTabSz="457200">
              <a:defRPr sz="1800"/>
            </a:pPr>
            <a:r>
              <a:rPr sz="2800" b="1" u="sng" dirty="0">
                <a:uFill>
                  <a:solidFill/>
                </a:uFill>
                <a:latin typeface="+mj-lt"/>
                <a:ea typeface="+mj-ea"/>
                <a:cs typeface="+mj-cs"/>
                <a:sym typeface="Helvetica"/>
              </a:rPr>
              <a:t>MODEL 1:</a:t>
            </a:r>
          </a:p>
          <a:p>
            <a:pPr lvl="0" defTabSz="457200">
              <a:defRPr sz="1800"/>
            </a:pPr>
            <a:r>
              <a:rPr sz="2800" dirty="0">
                <a:uFill>
                  <a:solidFill/>
                </a:uFill>
                <a:latin typeface="+mj-lt"/>
                <a:ea typeface="+mj-ea"/>
                <a:cs typeface="+mj-cs"/>
                <a:sym typeface="Helvetica"/>
              </a:rPr>
              <a:t>	Our first model was a simple statistical model. We started with sea level rise data from two buoys off the coast of Florida. These buoys measure the sea level in increments of time and then send the data via satellite to be recorded. Our first step was simply to graph the data in excel and visually analyze the data in order to see what we should expect our model to do.  From these graphs, it is easy to see that the general trend is in fact linear. From this we determined that we could create a simple linear y=mx+b form model in order to predict the future sea level rise. In order to do this more accurately we decided it would be best to run a regression on both sets of data, average these values in order to get values for one model that we could use to predict the rise in the sea level. When we ran a regression on the data from buoy 1, we got a slope of 3.565 and a y-intercept of 5925.14. From running the regression on the second buoy, we got a slope of 2.555 and a y intercept of 6958.929. When we average these values, we get a slope of 3.0603 and a y-intercept of 6443.0348. We used these values to create our first model; you can see it below. </a:t>
            </a:r>
          </a:p>
          <a:p>
            <a:pPr lvl="0" defTabSz="457200">
              <a:defRPr sz="1800"/>
            </a:pPr>
            <a:endParaRPr sz="2800" dirty="0">
              <a:uFill>
                <a:solidFill/>
              </a:uFill>
              <a:latin typeface="+mj-lt"/>
              <a:ea typeface="+mj-ea"/>
              <a:cs typeface="+mj-cs"/>
              <a:sym typeface="Helvetica"/>
            </a:endParaRPr>
          </a:p>
          <a:p>
            <a:pPr lvl="0" algn="ctr" defTabSz="457200">
              <a:defRPr sz="1800"/>
            </a:pPr>
            <a:r>
              <a:rPr sz="2800" dirty="0">
                <a:uFill>
                  <a:solidFill/>
                </a:uFill>
                <a:latin typeface="+mj-lt"/>
                <a:ea typeface="+mj-ea"/>
                <a:cs typeface="+mj-cs"/>
                <a:sym typeface="Helvetica"/>
              </a:rPr>
              <a:t>S = 3.5649t + 6021		Where S is the sea level, and t is the time in years</a:t>
            </a:r>
          </a:p>
          <a:p>
            <a:pPr lvl="0" algn="ctr" defTabSz="457200">
              <a:defRPr sz="1800"/>
            </a:pPr>
            <a:endParaRPr sz="2800" dirty="0">
              <a:uFill>
                <a:solidFill/>
              </a:uFill>
              <a:latin typeface="+mj-lt"/>
              <a:ea typeface="+mj-ea"/>
              <a:cs typeface="+mj-cs"/>
              <a:sym typeface="Helvetica"/>
            </a:endParaRPr>
          </a:p>
          <a:p>
            <a:pPr lvl="0" defTabSz="457200">
              <a:defRPr sz="1800"/>
            </a:pPr>
            <a:r>
              <a:rPr sz="2800" b="1" u="sng" dirty="0">
                <a:uFill>
                  <a:solidFill/>
                </a:uFill>
                <a:latin typeface="+mj-lt"/>
                <a:ea typeface="+mj-ea"/>
                <a:cs typeface="+mj-cs"/>
                <a:sym typeface="Helvetica"/>
              </a:rPr>
              <a:t>MODEL 2:</a:t>
            </a:r>
          </a:p>
          <a:p>
            <a:pPr lvl="0" defTabSz="457200">
              <a:defRPr sz="1800"/>
            </a:pPr>
            <a:r>
              <a:rPr sz="2800" dirty="0">
                <a:uFill>
                  <a:solidFill/>
                </a:uFill>
                <a:latin typeface="+mj-lt"/>
                <a:ea typeface="+mj-ea"/>
                <a:cs typeface="+mj-cs"/>
                <a:sym typeface="Helvetica"/>
              </a:rPr>
              <a:t>	For this model we envisioned a scenario where three fourths, or 75%, of the arctic ice had melted. This is an accurate estimation of the total arctic ice that will be remaining by the year 2050. Therefore, this model required data of the current status of the size and thickness of the Arctic Ice. We assumed that this ice melt came strictly from 2 areas. The first source of the ice melt is the main arctic ice sheet, and the second source is the Greenland glacier. These are reasonable assumptions since Arctic sea ice has minimal effects to the total global ice melt, since the sea ice is mostly submerged in water anyway. </a:t>
            </a:r>
          </a:p>
          <a:p>
            <a:pPr lvl="0" defTabSz="457200">
              <a:lnSpc>
                <a:spcPct val="200000"/>
              </a:lnSpc>
              <a:defRPr sz="1800"/>
            </a:pPr>
            <a:endParaRPr sz="2400" dirty="0">
              <a:uFill>
                <a:solidFill/>
              </a:uFill>
              <a:latin typeface="+mj-lt"/>
              <a:ea typeface="+mj-ea"/>
              <a:cs typeface="+mj-cs"/>
              <a:sym typeface="Helvetica"/>
            </a:endParaRPr>
          </a:p>
        </p:txBody>
      </p:sp>
      <p:sp>
        <p:nvSpPr>
          <p:cNvPr id="17" name="Shape 17"/>
          <p:cNvSpPr/>
          <p:nvPr/>
        </p:nvSpPr>
        <p:spPr>
          <a:xfrm>
            <a:off x="10972800" y="25603200"/>
            <a:ext cx="22021800" cy="6096000"/>
          </a:xfrm>
          <a:prstGeom prst="rect">
            <a:avLst/>
          </a:prstGeom>
          <a:ln w="76200">
            <a:solidFill>
              <a:srgbClr val="326598"/>
            </a:solidFill>
            <a:round/>
          </a:ln>
        </p:spPr>
        <p:txBody>
          <a:bodyPr lIns="0" tIns="0" rIns="0" bIns="0" anchor="ctr"/>
          <a:lstStyle/>
          <a:p>
            <a:pPr lvl="0" defTabSz="457200">
              <a:defRPr sz="1800"/>
            </a:pPr>
            <a:endParaRPr/>
          </a:p>
        </p:txBody>
      </p:sp>
      <p:sp>
        <p:nvSpPr>
          <p:cNvPr id="18" name="Shape 18"/>
          <p:cNvSpPr/>
          <p:nvPr/>
        </p:nvSpPr>
        <p:spPr>
          <a:xfrm>
            <a:off x="19443739" y="25496164"/>
            <a:ext cx="5050805" cy="1128148"/>
          </a:xfrm>
          <a:prstGeom prst="rect">
            <a:avLst/>
          </a:prstGeom>
          <a:ln w="12700">
            <a:miter lim="400000"/>
          </a:ln>
          <a:extLst>
            <a:ext uri="{C572A759-6A51-4108-AA02-DFA0A04FC94B}">
              <ma14:wrappingTextBoxFlag xmlns:ma14="http://schemas.microsoft.com/office/mac/drawingml/2011/main" val="1"/>
            </a:ext>
          </a:extLst>
        </p:spPr>
        <p:txBody>
          <a:bodyPr wrap="none" lIns="64473" tIns="64473" rIns="64473" bIns="64473">
            <a:spAutoFit/>
          </a:bodyPr>
          <a:lstStyle>
            <a:lvl1pPr defTabSz="1085850">
              <a:defRPr sz="7100">
                <a:effectLst>
                  <a:outerShdw blurRad="12700" dist="38100" dir="2700000" rotWithShape="0">
                    <a:srgbClr val="DDDDDD"/>
                  </a:outerShdw>
                </a:effectLst>
                <a:latin typeface="Arial Bold"/>
                <a:ea typeface="Arial Bold"/>
                <a:cs typeface="Arial Bold"/>
                <a:sym typeface="Arial Bold"/>
              </a:defRPr>
            </a:lvl1pPr>
          </a:lstStyle>
          <a:p>
            <a:pPr lvl="0">
              <a:defRPr sz="1800">
                <a:effectLst/>
              </a:defRPr>
            </a:pPr>
            <a:r>
              <a:rPr sz="7100" dirty="0">
                <a:effectLst>
                  <a:outerShdw blurRad="12700" dist="38100" dir="2700000" rotWithShape="0">
                    <a:srgbClr val="DDDDDD"/>
                  </a:outerShdw>
                </a:effectLst>
              </a:rPr>
              <a:t>Conclusion</a:t>
            </a:r>
          </a:p>
        </p:txBody>
      </p:sp>
      <p:sp>
        <p:nvSpPr>
          <p:cNvPr id="19" name="Shape 19"/>
          <p:cNvSpPr/>
          <p:nvPr/>
        </p:nvSpPr>
        <p:spPr>
          <a:xfrm>
            <a:off x="12257720" y="26593800"/>
            <a:ext cx="18211801" cy="37374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just" defTabSz="457200">
              <a:defRPr sz="2800"/>
            </a:lvl1pPr>
          </a:lstStyle>
          <a:p>
            <a:pPr lvl="0">
              <a:defRPr sz="1800"/>
            </a:pPr>
            <a:r>
              <a:rPr sz="2800"/>
              <a:t>Based off of our first model, we found that Florida is not in any immediate danger in the next 50 years. The sea level will continue to rise, and at what seems to be an accelerating rate, but even a century from now major cities like Miami and the Florida Keys, should still be above water. Our model does predict low-balled data due to the nature of regression not being able to properly take into account exponentiation, as well as our model being linear. Our second model showed us that if 75 percent of the ice melted by 2050, much of the Florida coast would be in danger. This extreme model shows that if ice keeps melting, and our first model is shown to be a significant underestimation, there would be negative effects on the wildlife and human inhabitance of the far edges of the Florida Coast. The Keys themselves would recede significantly, displacing many tourists and depreciating the Florida economy. </a:t>
            </a:r>
          </a:p>
        </p:txBody>
      </p:sp>
      <p:sp>
        <p:nvSpPr>
          <p:cNvPr id="20" name="Shape 20"/>
          <p:cNvSpPr/>
          <p:nvPr/>
        </p:nvSpPr>
        <p:spPr>
          <a:xfrm>
            <a:off x="10972800" y="16611600"/>
            <a:ext cx="22021800" cy="8305800"/>
          </a:xfrm>
          <a:prstGeom prst="rect">
            <a:avLst/>
          </a:prstGeom>
          <a:ln w="76200">
            <a:solidFill>
              <a:srgbClr val="326598"/>
            </a:solidFill>
            <a:round/>
          </a:ln>
        </p:spPr>
        <p:txBody>
          <a:bodyPr lIns="0" tIns="0" rIns="0" bIns="0" anchor="ctr"/>
          <a:lstStyle/>
          <a:p>
            <a:pPr lvl="0" defTabSz="457200">
              <a:defRPr sz="1800"/>
            </a:pPr>
            <a:endParaRPr/>
          </a:p>
        </p:txBody>
      </p:sp>
      <p:sp>
        <p:nvSpPr>
          <p:cNvPr id="21" name="Shape 21"/>
          <p:cNvSpPr/>
          <p:nvPr/>
        </p:nvSpPr>
        <p:spPr>
          <a:xfrm>
            <a:off x="20193000" y="16916400"/>
            <a:ext cx="3398862" cy="1128148"/>
          </a:xfrm>
          <a:prstGeom prst="rect">
            <a:avLst/>
          </a:prstGeom>
          <a:ln w="12700">
            <a:miter lim="400000"/>
          </a:ln>
          <a:extLst>
            <a:ext uri="{C572A759-6A51-4108-AA02-DFA0A04FC94B}">
              <ma14:wrappingTextBoxFlag xmlns:ma14="http://schemas.microsoft.com/office/mac/drawingml/2011/main" val="1"/>
            </a:ext>
          </a:extLst>
        </p:spPr>
        <p:txBody>
          <a:bodyPr wrap="none" lIns="64473" tIns="64473" rIns="64473" bIns="64473">
            <a:spAutoFit/>
          </a:bodyPr>
          <a:lstStyle>
            <a:lvl1pPr defTabSz="1085850">
              <a:spcBef>
                <a:spcPts val="2500"/>
              </a:spcBef>
              <a:defRPr sz="7100">
                <a:effectLst>
                  <a:outerShdw blurRad="12700" dist="38100" dir="2700000" rotWithShape="0">
                    <a:srgbClr val="DDDDDD"/>
                  </a:outerShdw>
                </a:effectLst>
                <a:latin typeface="Arial Bold"/>
                <a:ea typeface="Arial Bold"/>
                <a:cs typeface="Arial Bold"/>
                <a:sym typeface="Arial Bold"/>
              </a:defRPr>
            </a:lvl1pPr>
          </a:lstStyle>
          <a:p>
            <a:pPr lvl="0">
              <a:defRPr sz="1800">
                <a:effectLst/>
              </a:defRPr>
            </a:pPr>
            <a:r>
              <a:rPr sz="7100">
                <a:effectLst>
                  <a:outerShdw blurRad="12700" dist="38100" dir="2700000" rotWithShape="0">
                    <a:srgbClr val="DDDDDD"/>
                  </a:outerShdw>
                </a:effectLst>
              </a:rPr>
              <a:t>Results</a:t>
            </a:r>
          </a:p>
        </p:txBody>
      </p:sp>
      <p:sp>
        <p:nvSpPr>
          <p:cNvPr id="22" name="Shape 22"/>
          <p:cNvSpPr/>
          <p:nvPr/>
        </p:nvSpPr>
        <p:spPr>
          <a:xfrm>
            <a:off x="11762420" y="18172448"/>
            <a:ext cx="19202401" cy="4562187"/>
          </a:xfrm>
          <a:prstGeom prst="rect">
            <a:avLst/>
          </a:prstGeom>
          <a:ln w="12700">
            <a:miter lim="400000"/>
          </a:ln>
          <a:extLst>
            <a:ext uri="{C572A759-6A51-4108-AA02-DFA0A04FC94B}">
              <ma14:wrappingTextBoxFlag xmlns:ma14="http://schemas.microsoft.com/office/mac/drawingml/2011/main" val="1"/>
            </a:ext>
          </a:extLst>
        </p:spPr>
        <p:txBody>
          <a:bodyPr lIns="64473" tIns="64473" rIns="64473" bIns="64473">
            <a:spAutoFit/>
          </a:bodyPr>
          <a:lstStyle/>
          <a:p>
            <a:pPr lvl="0" defTabSz="457200">
              <a:defRPr sz="1800"/>
            </a:pPr>
            <a:r>
              <a:rPr sz="3200">
                <a:uFill>
                  <a:solidFill/>
                </a:uFill>
                <a:latin typeface="+mj-lt"/>
                <a:ea typeface="+mj-ea"/>
                <a:cs typeface="+mj-cs"/>
                <a:sym typeface="Helvetica"/>
              </a:rPr>
              <a:t>Our </a:t>
            </a:r>
            <a:r>
              <a:rPr lang="en-US" sz="3200" smtClean="0">
                <a:uFill>
                  <a:solidFill/>
                </a:uFill>
                <a:latin typeface="+mj-lt"/>
                <a:ea typeface="+mj-ea"/>
                <a:cs typeface="+mj-cs"/>
                <a:sym typeface="Helvetica"/>
              </a:rPr>
              <a:t> first </a:t>
            </a:r>
            <a:r>
              <a:rPr sz="3200" smtClean="0">
                <a:uFill>
                  <a:solidFill/>
                </a:uFill>
                <a:latin typeface="+mj-lt"/>
                <a:ea typeface="+mj-ea"/>
                <a:cs typeface="+mj-cs"/>
                <a:sym typeface="Helvetica"/>
              </a:rPr>
              <a:t>model </a:t>
            </a:r>
            <a:r>
              <a:rPr sz="3200" dirty="0">
                <a:uFill>
                  <a:solidFill/>
                </a:uFill>
                <a:latin typeface="+mj-lt"/>
                <a:ea typeface="+mj-ea"/>
                <a:cs typeface="+mj-cs"/>
                <a:sym typeface="Helvetica"/>
              </a:rPr>
              <a:t>indicates a drastic increase in the sea level rise over the next 50 years. Below you will see a table that shows the sea level rise in increments of ten years for the next fifty years. By subtracting the sea level in the year 2070 from the sea level in the year 2014, you can see the sea level rise over the next 56 years. We obtained a value of 199.63 mm. </a:t>
            </a:r>
          </a:p>
          <a:p>
            <a:pPr lvl="0" defTabSz="457200">
              <a:defRPr sz="1800"/>
            </a:pPr>
            <a:endParaRPr sz="3200" dirty="0">
              <a:uFill>
                <a:solidFill/>
              </a:uFill>
              <a:latin typeface="+mj-lt"/>
              <a:ea typeface="+mj-ea"/>
              <a:cs typeface="+mj-cs"/>
              <a:sym typeface="Helvetica"/>
            </a:endParaRPr>
          </a:p>
          <a:p>
            <a:pPr lvl="0" defTabSz="457200">
              <a:defRPr sz="1800"/>
            </a:pPr>
            <a:r>
              <a:rPr sz="3200" dirty="0">
                <a:uFill>
                  <a:solidFill/>
                </a:uFill>
                <a:latin typeface="+mj-lt"/>
                <a:ea typeface="+mj-ea"/>
                <a:cs typeface="+mj-cs"/>
                <a:sym typeface="Helvetica"/>
              </a:rPr>
              <a:t>For our second model, assuming that 75 percent of the arctic circle and Greenland would melt, the sea would rise about </a:t>
            </a:r>
          </a:p>
          <a:p>
            <a:pPr lvl="0" defTabSz="457200">
              <a:defRPr sz="1800"/>
            </a:pPr>
            <a:r>
              <a:rPr sz="3200" dirty="0">
                <a:uFill>
                  <a:solidFill/>
                </a:uFill>
                <a:latin typeface="+mj-lt"/>
                <a:ea typeface="+mj-ea"/>
                <a:cs typeface="+mj-cs"/>
                <a:sym typeface="Helvetica"/>
              </a:rPr>
              <a:t>80 +- 5 centimeters. This model is an extreme, however it shows a worst case scenario for climate change. This uncertainty stems from the error extracted from the measurements of the total ice mass. </a:t>
            </a:r>
            <a:endParaRPr sz="3200" dirty="0">
              <a:uFill>
                <a:solidFill/>
              </a:uFill>
              <a:latin typeface="Cambria"/>
              <a:ea typeface="Cambria"/>
              <a:cs typeface="Cambria"/>
              <a:sym typeface="Cambria"/>
            </a:endParaRPr>
          </a:p>
        </p:txBody>
      </p:sp>
      <p:sp>
        <p:nvSpPr>
          <p:cNvPr id="23" name="Shape 23"/>
          <p:cNvSpPr/>
          <p:nvPr/>
        </p:nvSpPr>
        <p:spPr>
          <a:xfrm>
            <a:off x="1282066" y="18190132"/>
            <a:ext cx="8999539" cy="12307954"/>
          </a:xfrm>
          <a:prstGeom prst="rect">
            <a:avLst/>
          </a:prstGeom>
          <a:ln>
            <a:solidFill>
              <a:srgbClr val="004080"/>
            </a:solidFill>
            <a:round/>
          </a:ln>
        </p:spPr>
        <p:txBody>
          <a:bodyPr lIns="0" tIns="0" rIns="0" bIns="0"/>
          <a:lstStyle/>
          <a:p>
            <a:pPr lvl="0" defTabSz="4389437">
              <a:defRPr sz="1800"/>
            </a:pPr>
            <a:endParaRPr/>
          </a:p>
        </p:txBody>
      </p:sp>
      <p:sp>
        <p:nvSpPr>
          <p:cNvPr id="24" name="Shape 24"/>
          <p:cNvSpPr/>
          <p:nvPr/>
        </p:nvSpPr>
        <p:spPr>
          <a:xfrm>
            <a:off x="1596688" y="18188812"/>
            <a:ext cx="8370295" cy="1168011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defTabSz="457200">
              <a:defRPr sz="1800"/>
            </a:pPr>
            <a:r>
              <a:rPr sz="2300" dirty="0">
                <a:latin typeface="+mj-lt"/>
                <a:ea typeface="+mj-ea"/>
                <a:cs typeface="+mj-cs"/>
                <a:sym typeface="Helvetica"/>
              </a:rPr>
              <a:t> </a:t>
            </a:r>
          </a:p>
          <a:p>
            <a:pPr lvl="0" defTabSz="457200">
              <a:defRPr sz="1800"/>
            </a:pPr>
            <a:r>
              <a:rPr sz="2300" dirty="0">
                <a:latin typeface="+mj-lt"/>
                <a:ea typeface="+mj-ea"/>
                <a:cs typeface="+mj-cs"/>
                <a:sym typeface="Helvetica"/>
              </a:rPr>
              <a:t> </a:t>
            </a:r>
          </a:p>
          <a:p>
            <a:pPr lvl="0" defTabSz="457200">
              <a:defRPr sz="1800"/>
            </a:pPr>
            <a:endParaRPr sz="2300" dirty="0">
              <a:latin typeface="+mj-lt"/>
              <a:ea typeface="+mj-ea"/>
              <a:cs typeface="+mj-cs"/>
              <a:sym typeface="Helvetica"/>
            </a:endParaRPr>
          </a:p>
          <a:p>
            <a:pPr lvl="0" defTabSz="457200">
              <a:defRPr sz="1800"/>
            </a:pPr>
            <a:endParaRPr sz="2800" dirty="0">
              <a:latin typeface="+mj-lt"/>
              <a:ea typeface="+mj-ea"/>
              <a:cs typeface="+mj-cs"/>
              <a:sym typeface="Helvetica"/>
            </a:endParaRPr>
          </a:p>
          <a:p>
            <a:pPr lvl="0" defTabSz="457200">
              <a:defRPr sz="1800"/>
            </a:pPr>
            <a:r>
              <a:rPr sz="2800" b="1" u="sng" dirty="0">
                <a:latin typeface="+mj-lt"/>
                <a:ea typeface="+mj-ea"/>
                <a:cs typeface="+mj-cs"/>
                <a:sym typeface="Helvetica"/>
              </a:rPr>
              <a:t>MODEL 1:</a:t>
            </a:r>
          </a:p>
          <a:p>
            <a:pPr lvl="0" defTabSz="457200">
              <a:defRPr sz="1800"/>
            </a:pPr>
            <a:r>
              <a:rPr sz="2800" dirty="0">
                <a:latin typeface="+mj-lt"/>
                <a:ea typeface="+mj-ea"/>
                <a:cs typeface="+mj-cs"/>
                <a:sym typeface="Helvetica"/>
              </a:rPr>
              <a:t>	Since this model is based on the total sea level rise, and not individual components, there are not many assumptions or generalizations. Our data is specific to our region and therefore gives us a very accurate model for the near future. However, this model will not be accurate in predicting sea level rise hundreds of years from now. There are many factors that go into sea level rise that cannot be accounted for in a linear model such as the one we made.</a:t>
            </a:r>
          </a:p>
          <a:p>
            <a:pPr lvl="0" defTabSz="457200">
              <a:defRPr sz="1800"/>
            </a:pPr>
            <a:endParaRPr sz="2800" dirty="0">
              <a:latin typeface="+mj-lt"/>
              <a:ea typeface="+mj-ea"/>
              <a:cs typeface="+mj-cs"/>
              <a:sym typeface="Helvetica"/>
            </a:endParaRPr>
          </a:p>
          <a:p>
            <a:pPr lvl="0" defTabSz="457200">
              <a:defRPr sz="1800"/>
            </a:pPr>
            <a:r>
              <a:rPr sz="2800" b="1" u="sng" dirty="0">
                <a:latin typeface="+mj-lt"/>
                <a:ea typeface="+mj-ea"/>
                <a:cs typeface="+mj-cs"/>
                <a:sym typeface="Helvetica"/>
              </a:rPr>
              <a:t>MODEL 2:</a:t>
            </a:r>
          </a:p>
          <a:p>
            <a:pPr lvl="0" defTabSz="457200">
              <a:defRPr sz="1800"/>
            </a:pPr>
            <a:r>
              <a:rPr sz="2800" dirty="0">
                <a:latin typeface="+mj-lt"/>
                <a:ea typeface="+mj-ea"/>
                <a:cs typeface="+mj-cs"/>
                <a:sym typeface="Helvetica"/>
              </a:rPr>
              <a:t>	We assumed that this ice melt came strictly from 2 areas. The first source of the ice melt is the main arctic ice sheet, and the second source is the Greenland glacier. These are reasonable assumptions since Arctic sea ice has minimal effects to the total global ice melt, since the sea ice is mostly submerged in water anyway. </a:t>
            </a:r>
          </a:p>
          <a:p>
            <a:pPr lvl="0" defTabSz="457200">
              <a:lnSpc>
                <a:spcPct val="200000"/>
              </a:lnSpc>
              <a:defRPr sz="1800"/>
            </a:pPr>
            <a:endParaRPr sz="1200" dirty="0">
              <a:uFill>
                <a:solidFill/>
              </a:uFill>
              <a:latin typeface="+mj-lt"/>
              <a:ea typeface="+mj-ea"/>
              <a:cs typeface="+mj-cs"/>
              <a:sym typeface="Helvetica"/>
            </a:endParaRPr>
          </a:p>
          <a:p>
            <a:pPr lvl="0" defTabSz="457200">
              <a:defRPr sz="1800"/>
            </a:pPr>
            <a:endParaRPr dirty="0">
              <a:uFill>
                <a:solidFill/>
              </a:uFill>
              <a:latin typeface="Cambria"/>
              <a:ea typeface="Cambria"/>
              <a:cs typeface="Cambria"/>
              <a:sym typeface="Cambria"/>
            </a:endParaRPr>
          </a:p>
          <a:p>
            <a:pPr lvl="0" defTabSz="457200">
              <a:defRPr sz="1800"/>
            </a:pPr>
            <a:r>
              <a:rPr dirty="0"/>
              <a:t> </a:t>
            </a:r>
          </a:p>
          <a:p>
            <a:pPr lvl="0" defTabSz="457200">
              <a:defRPr sz="1800"/>
            </a:pPr>
            <a:r>
              <a:rPr dirty="0"/>
              <a:t> </a:t>
            </a:r>
          </a:p>
          <a:p>
            <a:pPr lvl="0" defTabSz="457200">
              <a:defRPr sz="1800"/>
            </a:pPr>
            <a:r>
              <a:rPr dirty="0"/>
              <a:t>  </a:t>
            </a:r>
          </a:p>
        </p:txBody>
      </p:sp>
      <p:sp>
        <p:nvSpPr>
          <p:cNvPr id="25" name="Shape 25"/>
          <p:cNvSpPr/>
          <p:nvPr/>
        </p:nvSpPr>
        <p:spPr>
          <a:xfrm>
            <a:off x="1371600" y="5562600"/>
            <a:ext cx="9220200" cy="11194226"/>
          </a:xfrm>
          <a:prstGeom prst="rect">
            <a:avLst/>
          </a:prstGeom>
          <a:ln>
            <a:solidFill>
              <a:srgbClr val="004080"/>
            </a:solidFill>
            <a:round/>
          </a:ln>
        </p:spPr>
        <p:txBody>
          <a:bodyPr lIns="0" tIns="0" rIns="0" bIns="0"/>
          <a:lstStyle/>
          <a:p>
            <a:pPr lvl="0" defTabSz="4389437">
              <a:defRPr sz="1800"/>
            </a:pPr>
            <a:endParaRPr/>
          </a:p>
        </p:txBody>
      </p:sp>
      <p:pic>
        <p:nvPicPr>
          <p:cNvPr id="26" name="Picture 25"/>
          <p:cNvPicPr/>
          <p:nvPr/>
        </p:nvPicPr>
        <p:blipFill>
          <a:blip r:embed="rId2">
            <a:extLst/>
          </a:blip>
          <a:stretch>
            <a:fillRect/>
          </a:stretch>
        </p:blipFill>
        <p:spPr>
          <a:xfrm>
            <a:off x="3505200" y="901700"/>
            <a:ext cx="4030663" cy="4127500"/>
          </a:xfrm>
          <a:prstGeom prst="rect">
            <a:avLst/>
          </a:prstGeom>
        </p:spPr>
      </p:pic>
      <p:graphicFrame>
        <p:nvGraphicFramePr>
          <p:cNvPr id="27" name="Table 27"/>
          <p:cNvGraphicFramePr/>
          <p:nvPr/>
        </p:nvGraphicFramePr>
        <p:xfrm>
          <a:off x="34916134" y="6113624"/>
          <a:ext cx="7415784" cy="3155315"/>
        </p:xfrm>
        <a:graphic>
          <a:graphicData uri="http://schemas.openxmlformats.org/drawingml/2006/table">
            <a:tbl>
              <a:tblPr firstRow="1" bandRow="1">
                <a:tableStyleId>{CF821DB8-F4EB-4A41-A1BA-3FCAFE7338EE}</a:tableStyleId>
              </a:tblPr>
              <a:tblGrid>
                <a:gridCol w="926973"/>
                <a:gridCol w="926973"/>
                <a:gridCol w="926973"/>
                <a:gridCol w="926973"/>
                <a:gridCol w="926973"/>
                <a:gridCol w="926973"/>
                <a:gridCol w="926973"/>
                <a:gridCol w="926973"/>
              </a:tblGrid>
              <a:tr h="1090726">
                <a:tc gridSpan="8">
                  <a:txBody>
                    <a:bodyPr/>
                    <a:lstStyle/>
                    <a:p>
                      <a:pPr lvl="0" algn="ctr" defTabSz="457200">
                        <a:spcBef>
                          <a:spcPts val="600"/>
                        </a:spcBef>
                        <a:defRPr sz="1800" b="0" i="0">
                          <a:solidFill>
                            <a:srgbClr val="000000"/>
                          </a:solidFill>
                        </a:defRPr>
                      </a:pPr>
                      <a:r>
                        <a:rPr sz="2985">
                          <a:latin typeface="+mj-lt"/>
                          <a:ea typeface="+mj-ea"/>
                          <a:cs typeface="+mj-cs"/>
                          <a:sym typeface="Helvetica"/>
                        </a:rPr>
                        <a:t>Model 1</a:t>
                      </a:r>
                    </a:p>
                  </a:txBody>
                  <a:tcPr marL="50800" marR="50800" marT="50800" marB="50800" anchor="ctr" horzOverflow="overflow">
                    <a:lnL/>
                    <a:lnR/>
                    <a:lnT/>
                    <a:lnB w="3175">
                      <a:solidFill>
                        <a:srgbClr val="000000"/>
                      </a:solidFill>
                      <a:miter lim="400000"/>
                    </a:lnB>
                    <a:solidFill>
                      <a:srgbClr val="000000">
                        <a:alpha val="0"/>
                      </a:srgb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98567">
                <a:tc>
                  <a:txBody>
                    <a:bodyPr/>
                    <a:lstStyle/>
                    <a:p>
                      <a:pPr lvl="0" algn="ctr" defTabSz="457200">
                        <a:defRPr sz="1800" b="0" i="0"/>
                      </a:pPr>
                      <a:r>
                        <a:rPr sz="2488">
                          <a:uFill>
                            <a:solidFill/>
                          </a:uFill>
                          <a:latin typeface="+mj-lt"/>
                          <a:ea typeface="+mj-ea"/>
                          <a:cs typeface="+mj-cs"/>
                          <a:sym typeface="Helvetica"/>
                        </a:rPr>
                        <a:t>Year</a:t>
                      </a:r>
                    </a:p>
                  </a:txBody>
                  <a:tcPr marL="50800" marR="50800" marT="50800" marB="50800" horzOverflow="overflow">
                    <a:lnL w="3175">
                      <a:solidFill>
                        <a:srgbClr val="000000"/>
                      </a:solidFill>
                      <a:miter lim="400000"/>
                    </a:lnL>
                    <a:lnR w="3175">
                      <a:solidFill>
                        <a:srgbClr val="000000"/>
                      </a:solidFill>
                      <a:miter lim="400000"/>
                    </a:lnR>
                    <a:lnT w="3175">
                      <a:solidFill>
                        <a:srgbClr val="000000"/>
                      </a:solidFill>
                      <a:miter lim="400000"/>
                    </a:lnT>
                    <a:lnB>
                      <a:solidFill>
                        <a:srgbClr val="000000"/>
                      </a:solidFill>
                      <a:miter lim="400000"/>
                    </a:lnB>
                    <a:solidFill>
                      <a:srgbClr val="9999CC"/>
                    </a:solidFill>
                  </a:tcPr>
                </a:tc>
                <a:tc>
                  <a:txBody>
                    <a:bodyPr/>
                    <a:lstStyle/>
                    <a:p>
                      <a:pPr lvl="0" algn="ctr" defTabSz="457200">
                        <a:defRPr sz="1800" b="0" i="0"/>
                      </a:pPr>
                      <a:r>
                        <a:rPr sz="2488">
                          <a:uFill>
                            <a:solidFill/>
                          </a:uFill>
                          <a:latin typeface="+mj-lt"/>
                          <a:ea typeface="+mj-ea"/>
                          <a:cs typeface="+mj-cs"/>
                          <a:sym typeface="Helvetica"/>
                        </a:rPr>
                        <a:t>2014</a:t>
                      </a:r>
                    </a:p>
                  </a:txBody>
                  <a:tcPr marL="50800" marR="50800" marT="50800" marB="50800" horzOverflow="overflow">
                    <a:lnL w="3175">
                      <a:solidFill>
                        <a:srgbClr val="000000"/>
                      </a:solidFill>
                      <a:miter lim="400000"/>
                    </a:lnL>
                    <a:lnR w="3175">
                      <a:solidFill>
                        <a:srgbClr val="000000"/>
                      </a:solidFill>
                      <a:miter lim="400000"/>
                    </a:lnR>
                    <a:lnT w="3175">
                      <a:solidFill>
                        <a:srgbClr val="000000"/>
                      </a:solidFill>
                      <a:miter lim="400000"/>
                    </a:lnT>
                    <a:lnB>
                      <a:solidFill>
                        <a:srgbClr val="000000"/>
                      </a:solidFill>
                      <a:miter lim="400000"/>
                    </a:lnB>
                    <a:solidFill>
                      <a:srgbClr val="9999CC"/>
                    </a:solidFill>
                  </a:tcPr>
                </a:tc>
                <a:tc>
                  <a:txBody>
                    <a:bodyPr/>
                    <a:lstStyle/>
                    <a:p>
                      <a:pPr lvl="0" algn="ctr" defTabSz="457200">
                        <a:defRPr sz="1800" b="0" i="0"/>
                      </a:pPr>
                      <a:r>
                        <a:rPr sz="2488">
                          <a:uFill>
                            <a:solidFill/>
                          </a:uFill>
                          <a:latin typeface="+mj-lt"/>
                          <a:ea typeface="+mj-ea"/>
                          <a:cs typeface="+mj-cs"/>
                          <a:sym typeface="Helvetica"/>
                        </a:rPr>
                        <a:t>2020</a:t>
                      </a:r>
                    </a:p>
                  </a:txBody>
                  <a:tcPr marL="50800" marR="50800" marT="50800" marB="50800" horzOverflow="overflow">
                    <a:lnL w="3175">
                      <a:solidFill>
                        <a:srgbClr val="000000"/>
                      </a:solidFill>
                      <a:miter lim="400000"/>
                    </a:lnL>
                    <a:lnR w="3175">
                      <a:solidFill>
                        <a:srgbClr val="000000"/>
                      </a:solidFill>
                      <a:miter lim="400000"/>
                    </a:lnR>
                    <a:lnT w="3175">
                      <a:solidFill>
                        <a:srgbClr val="000000"/>
                      </a:solidFill>
                      <a:miter lim="400000"/>
                    </a:lnT>
                    <a:lnB>
                      <a:solidFill>
                        <a:srgbClr val="000000"/>
                      </a:solidFill>
                      <a:miter lim="400000"/>
                    </a:lnB>
                    <a:solidFill>
                      <a:srgbClr val="9999CC"/>
                    </a:solidFill>
                  </a:tcPr>
                </a:tc>
                <a:tc>
                  <a:txBody>
                    <a:bodyPr/>
                    <a:lstStyle/>
                    <a:p>
                      <a:pPr lvl="0" algn="ctr" defTabSz="457200">
                        <a:defRPr sz="1800" b="0" i="0"/>
                      </a:pPr>
                      <a:r>
                        <a:rPr sz="2488">
                          <a:uFill>
                            <a:solidFill/>
                          </a:uFill>
                          <a:latin typeface="+mj-lt"/>
                          <a:ea typeface="+mj-ea"/>
                          <a:cs typeface="+mj-cs"/>
                          <a:sym typeface="Helvetica"/>
                        </a:rPr>
                        <a:t>2030</a:t>
                      </a:r>
                    </a:p>
                  </a:txBody>
                  <a:tcPr marL="50800" marR="50800" marT="50800" marB="50800" horzOverflow="overflow">
                    <a:lnL w="3175">
                      <a:solidFill>
                        <a:srgbClr val="000000"/>
                      </a:solidFill>
                      <a:miter lim="400000"/>
                    </a:lnL>
                    <a:lnR w="3175">
                      <a:solidFill>
                        <a:srgbClr val="000000"/>
                      </a:solidFill>
                      <a:miter lim="400000"/>
                    </a:lnR>
                    <a:lnT w="3175">
                      <a:solidFill>
                        <a:srgbClr val="000000"/>
                      </a:solidFill>
                      <a:miter lim="400000"/>
                    </a:lnT>
                    <a:lnB>
                      <a:solidFill>
                        <a:srgbClr val="000000"/>
                      </a:solidFill>
                      <a:miter lim="400000"/>
                    </a:lnB>
                    <a:solidFill>
                      <a:srgbClr val="9999CC"/>
                    </a:solidFill>
                  </a:tcPr>
                </a:tc>
                <a:tc>
                  <a:txBody>
                    <a:bodyPr/>
                    <a:lstStyle/>
                    <a:p>
                      <a:pPr lvl="0" algn="ctr" defTabSz="457200">
                        <a:defRPr sz="1800" b="0" i="0"/>
                      </a:pPr>
                      <a:r>
                        <a:rPr sz="2488">
                          <a:uFill>
                            <a:solidFill/>
                          </a:uFill>
                          <a:latin typeface="+mj-lt"/>
                          <a:ea typeface="+mj-ea"/>
                          <a:cs typeface="+mj-cs"/>
                          <a:sym typeface="Helvetica"/>
                        </a:rPr>
                        <a:t>2040</a:t>
                      </a:r>
                    </a:p>
                  </a:txBody>
                  <a:tcPr marL="50800" marR="50800" marT="50800" marB="50800" horzOverflow="overflow">
                    <a:lnL w="3175">
                      <a:solidFill>
                        <a:srgbClr val="000000"/>
                      </a:solidFill>
                      <a:miter lim="400000"/>
                    </a:lnL>
                    <a:lnR w="3175">
                      <a:solidFill>
                        <a:srgbClr val="000000"/>
                      </a:solidFill>
                      <a:miter lim="400000"/>
                    </a:lnR>
                    <a:lnT w="3175">
                      <a:solidFill>
                        <a:srgbClr val="000000"/>
                      </a:solidFill>
                      <a:miter lim="400000"/>
                    </a:lnT>
                    <a:lnB>
                      <a:solidFill>
                        <a:srgbClr val="000000"/>
                      </a:solidFill>
                      <a:miter lim="400000"/>
                    </a:lnB>
                    <a:solidFill>
                      <a:srgbClr val="9999CC"/>
                    </a:solidFill>
                  </a:tcPr>
                </a:tc>
                <a:tc>
                  <a:txBody>
                    <a:bodyPr/>
                    <a:lstStyle/>
                    <a:p>
                      <a:pPr lvl="0" algn="ctr" defTabSz="457200">
                        <a:defRPr sz="1800" b="0" i="0"/>
                      </a:pPr>
                      <a:r>
                        <a:rPr sz="2488">
                          <a:uFill>
                            <a:solidFill/>
                          </a:uFill>
                          <a:latin typeface="+mj-lt"/>
                          <a:ea typeface="+mj-ea"/>
                          <a:cs typeface="+mj-cs"/>
                          <a:sym typeface="Helvetica"/>
                        </a:rPr>
                        <a:t>2050</a:t>
                      </a:r>
                    </a:p>
                  </a:txBody>
                  <a:tcPr marL="50800" marR="50800" marT="50800" marB="50800" horzOverflow="overflow">
                    <a:lnL w="3175">
                      <a:solidFill>
                        <a:srgbClr val="000000"/>
                      </a:solidFill>
                      <a:miter lim="400000"/>
                    </a:lnL>
                    <a:lnR w="3175">
                      <a:solidFill>
                        <a:srgbClr val="000000"/>
                      </a:solidFill>
                      <a:miter lim="400000"/>
                    </a:lnR>
                    <a:lnT w="3175">
                      <a:solidFill>
                        <a:srgbClr val="000000"/>
                      </a:solidFill>
                      <a:miter lim="400000"/>
                    </a:lnT>
                    <a:lnB>
                      <a:solidFill>
                        <a:srgbClr val="000000"/>
                      </a:solidFill>
                      <a:miter lim="400000"/>
                    </a:lnB>
                    <a:solidFill>
                      <a:srgbClr val="9999CC"/>
                    </a:solidFill>
                  </a:tcPr>
                </a:tc>
                <a:tc>
                  <a:txBody>
                    <a:bodyPr/>
                    <a:lstStyle/>
                    <a:p>
                      <a:pPr lvl="0" algn="ctr" defTabSz="457200">
                        <a:defRPr sz="1800" b="0" i="0"/>
                      </a:pPr>
                      <a:r>
                        <a:rPr sz="2488">
                          <a:uFill>
                            <a:solidFill/>
                          </a:uFill>
                          <a:latin typeface="+mj-lt"/>
                          <a:ea typeface="+mj-ea"/>
                          <a:cs typeface="+mj-cs"/>
                          <a:sym typeface="Helvetica"/>
                        </a:rPr>
                        <a:t>2060</a:t>
                      </a:r>
                    </a:p>
                  </a:txBody>
                  <a:tcPr marL="50800" marR="50800" marT="50800" marB="50800" horzOverflow="overflow">
                    <a:lnL w="3175">
                      <a:solidFill>
                        <a:srgbClr val="000000"/>
                      </a:solidFill>
                      <a:miter lim="400000"/>
                    </a:lnL>
                    <a:lnR w="3175">
                      <a:solidFill>
                        <a:srgbClr val="000000"/>
                      </a:solidFill>
                      <a:miter lim="400000"/>
                    </a:lnR>
                    <a:lnT w="3175">
                      <a:solidFill>
                        <a:srgbClr val="000000"/>
                      </a:solidFill>
                      <a:miter lim="400000"/>
                    </a:lnT>
                    <a:lnB>
                      <a:solidFill>
                        <a:srgbClr val="000000"/>
                      </a:solidFill>
                      <a:miter lim="400000"/>
                    </a:lnB>
                    <a:solidFill>
                      <a:srgbClr val="9999CC"/>
                    </a:solidFill>
                  </a:tcPr>
                </a:tc>
                <a:tc>
                  <a:txBody>
                    <a:bodyPr/>
                    <a:lstStyle/>
                    <a:p>
                      <a:pPr lvl="0" algn="ctr" defTabSz="457200">
                        <a:defRPr sz="1800" b="0" i="0"/>
                      </a:pPr>
                      <a:r>
                        <a:rPr sz="2488">
                          <a:uFill>
                            <a:solidFill/>
                          </a:uFill>
                          <a:latin typeface="+mj-lt"/>
                          <a:ea typeface="+mj-ea"/>
                          <a:cs typeface="+mj-cs"/>
                          <a:sym typeface="Helvetica"/>
                        </a:rPr>
                        <a:t>2070</a:t>
                      </a:r>
                    </a:p>
                  </a:txBody>
                  <a:tcPr marL="50800" marR="50800" marT="50800" marB="50800" horzOverflow="overflow">
                    <a:lnL w="3175">
                      <a:solidFill>
                        <a:srgbClr val="000000"/>
                      </a:solidFill>
                      <a:miter lim="400000"/>
                    </a:lnL>
                    <a:lnR w="3175">
                      <a:solidFill>
                        <a:srgbClr val="000000"/>
                      </a:solidFill>
                      <a:miter lim="400000"/>
                    </a:lnR>
                    <a:lnT w="3175">
                      <a:solidFill>
                        <a:srgbClr val="000000"/>
                      </a:solidFill>
                      <a:miter lim="400000"/>
                    </a:lnT>
                    <a:lnB>
                      <a:solidFill>
                        <a:srgbClr val="000000"/>
                      </a:solidFill>
                      <a:miter lim="400000"/>
                    </a:lnB>
                    <a:solidFill>
                      <a:srgbClr val="9999CC"/>
                    </a:solidFill>
                  </a:tcPr>
                </a:tc>
              </a:tr>
              <a:tr h="1266022">
                <a:tc>
                  <a:txBody>
                    <a:bodyPr/>
                    <a:lstStyle/>
                    <a:p>
                      <a:pPr lvl="0" algn="ctr" defTabSz="457200">
                        <a:defRPr sz="1800" b="0" i="0"/>
                      </a:pPr>
                      <a:r>
                        <a:rPr sz="2488">
                          <a:uFill>
                            <a:solidFill/>
                          </a:uFill>
                          <a:latin typeface="+mj-lt"/>
                          <a:ea typeface="+mj-ea"/>
                          <a:cs typeface="+mj-cs"/>
                          <a:sym typeface="Helvetica"/>
                        </a:rPr>
                        <a:t>Sea Level (mm)</a:t>
                      </a:r>
                    </a:p>
                  </a:txBody>
                  <a:tcPr marL="50800" marR="50800" marT="50800" marB="50800" horzOverflow="overflow">
                    <a:lnL w="3175">
                      <a:solidFill>
                        <a:srgbClr val="000000"/>
                      </a:solidFill>
                      <a:miter lim="400000"/>
                    </a:lnL>
                    <a:lnR w="3175">
                      <a:solidFill>
                        <a:srgbClr val="000000"/>
                      </a:solidFill>
                      <a:miter lim="400000"/>
                    </a:lnR>
                    <a:lnT>
                      <a:solidFill>
                        <a:srgbClr val="000000"/>
                      </a:solidFill>
                      <a:miter lim="400000"/>
                    </a:lnT>
                    <a:lnB w="3175">
                      <a:solidFill>
                        <a:srgbClr val="000000"/>
                      </a:solidFill>
                      <a:miter lim="400000"/>
                    </a:lnB>
                    <a:solidFill>
                      <a:srgbClr val="A7A7A7"/>
                    </a:solidFill>
                  </a:tcPr>
                </a:tc>
                <a:tc>
                  <a:txBody>
                    <a:bodyPr/>
                    <a:lstStyle/>
                    <a:p>
                      <a:pPr lvl="0" algn="ctr" defTabSz="457200">
                        <a:defRPr sz="1800" b="0" i="0"/>
                      </a:pPr>
                      <a:r>
                        <a:rPr sz="2488">
                          <a:uFill>
                            <a:solidFill/>
                          </a:uFill>
                          <a:latin typeface="+mj-lt"/>
                          <a:ea typeface="+mj-ea"/>
                          <a:cs typeface="+mj-cs"/>
                          <a:sym typeface="Helvetica"/>
                        </a:rPr>
                        <a:t>6021</a:t>
                      </a:r>
                    </a:p>
                  </a:txBody>
                  <a:tcPr marL="50800" marR="50800" marT="50800" marB="50800" horzOverflow="overflow">
                    <a:lnL w="3175">
                      <a:solidFill>
                        <a:srgbClr val="000000"/>
                      </a:solidFill>
                      <a:miter lim="400000"/>
                    </a:lnL>
                    <a:lnR w="3175">
                      <a:solidFill>
                        <a:srgbClr val="000000"/>
                      </a:solidFill>
                      <a:miter lim="400000"/>
                    </a:lnR>
                    <a:lnT>
                      <a:solidFill>
                        <a:srgbClr val="000000"/>
                      </a:solidFill>
                      <a:miter lim="400000"/>
                    </a:lnT>
                    <a:lnB w="3175">
                      <a:solidFill>
                        <a:srgbClr val="000000"/>
                      </a:solidFill>
                      <a:miter lim="400000"/>
                    </a:lnB>
                  </a:tcPr>
                </a:tc>
                <a:tc>
                  <a:txBody>
                    <a:bodyPr/>
                    <a:lstStyle/>
                    <a:p>
                      <a:pPr lvl="0" algn="ctr" defTabSz="457200">
                        <a:defRPr sz="1800" b="0" i="0"/>
                      </a:pPr>
                      <a:r>
                        <a:rPr sz="2488">
                          <a:uFill>
                            <a:solidFill/>
                          </a:uFill>
                          <a:latin typeface="Cambria"/>
                          <a:ea typeface="Cambria"/>
                          <a:cs typeface="Cambria"/>
                          <a:sym typeface="Cambria"/>
                        </a:rPr>
                        <a:t>6042</a:t>
                      </a:r>
                    </a:p>
                  </a:txBody>
                  <a:tcPr marL="50800" marR="50800" marT="50800" marB="50800" horzOverflow="overflow">
                    <a:lnL w="3175">
                      <a:solidFill>
                        <a:srgbClr val="000000"/>
                      </a:solidFill>
                      <a:miter lim="400000"/>
                    </a:lnL>
                    <a:lnR w="3175">
                      <a:solidFill>
                        <a:srgbClr val="000000"/>
                      </a:solidFill>
                      <a:miter lim="400000"/>
                    </a:lnR>
                    <a:lnT>
                      <a:solidFill>
                        <a:srgbClr val="000000"/>
                      </a:solidFill>
                      <a:miter lim="400000"/>
                    </a:lnT>
                    <a:lnB w="3175">
                      <a:solidFill>
                        <a:srgbClr val="000000"/>
                      </a:solidFill>
                      <a:miter lim="400000"/>
                    </a:lnB>
                  </a:tcPr>
                </a:tc>
                <a:tc>
                  <a:txBody>
                    <a:bodyPr/>
                    <a:lstStyle/>
                    <a:p>
                      <a:pPr lvl="0" algn="ctr" defTabSz="457200">
                        <a:defRPr sz="1800" b="0" i="0"/>
                      </a:pPr>
                      <a:r>
                        <a:rPr sz="2488">
                          <a:uFill>
                            <a:solidFill/>
                          </a:uFill>
                          <a:latin typeface="+mj-lt"/>
                          <a:ea typeface="+mj-ea"/>
                          <a:cs typeface="+mj-cs"/>
                          <a:sym typeface="Helvetica"/>
                        </a:rPr>
                        <a:t>6078</a:t>
                      </a:r>
                    </a:p>
                  </a:txBody>
                  <a:tcPr marL="50800" marR="50800" marT="50800" marB="50800" horzOverflow="overflow">
                    <a:lnL w="3175">
                      <a:solidFill>
                        <a:srgbClr val="000000"/>
                      </a:solidFill>
                      <a:miter lim="400000"/>
                    </a:lnL>
                    <a:lnR w="3175">
                      <a:solidFill>
                        <a:srgbClr val="000000"/>
                      </a:solidFill>
                      <a:miter lim="400000"/>
                    </a:lnR>
                    <a:lnT>
                      <a:solidFill>
                        <a:srgbClr val="000000"/>
                      </a:solidFill>
                      <a:miter lim="400000"/>
                    </a:lnT>
                    <a:lnB w="3175">
                      <a:solidFill>
                        <a:srgbClr val="000000"/>
                      </a:solidFill>
                      <a:miter lim="400000"/>
                    </a:lnB>
                  </a:tcPr>
                </a:tc>
                <a:tc>
                  <a:txBody>
                    <a:bodyPr/>
                    <a:lstStyle/>
                    <a:p>
                      <a:pPr lvl="0" algn="ctr" defTabSz="457200">
                        <a:defRPr sz="1800" b="0" i="0"/>
                      </a:pPr>
                      <a:r>
                        <a:rPr sz="2488">
                          <a:uFill>
                            <a:solidFill/>
                          </a:uFill>
                          <a:latin typeface="+mj-lt"/>
                          <a:ea typeface="+mj-ea"/>
                          <a:cs typeface="+mj-cs"/>
                          <a:sym typeface="Helvetica"/>
                        </a:rPr>
                        <a:t>6113</a:t>
                      </a:r>
                    </a:p>
                  </a:txBody>
                  <a:tcPr marL="50800" marR="50800" marT="50800" marB="50800" horzOverflow="overflow">
                    <a:lnL w="3175">
                      <a:solidFill>
                        <a:srgbClr val="000000"/>
                      </a:solidFill>
                      <a:miter lim="400000"/>
                    </a:lnL>
                    <a:lnR w="3175">
                      <a:solidFill>
                        <a:srgbClr val="000000"/>
                      </a:solidFill>
                      <a:miter lim="400000"/>
                    </a:lnR>
                    <a:lnT>
                      <a:solidFill>
                        <a:srgbClr val="000000"/>
                      </a:solidFill>
                      <a:miter lim="400000"/>
                    </a:lnT>
                    <a:lnB w="3175">
                      <a:solidFill>
                        <a:srgbClr val="000000"/>
                      </a:solidFill>
                      <a:miter lim="400000"/>
                    </a:lnB>
                  </a:tcPr>
                </a:tc>
                <a:tc>
                  <a:txBody>
                    <a:bodyPr/>
                    <a:lstStyle/>
                    <a:p>
                      <a:pPr lvl="0" algn="ctr" defTabSz="457200">
                        <a:defRPr sz="1800" b="0" i="0"/>
                      </a:pPr>
                      <a:r>
                        <a:rPr sz="2488">
                          <a:uFill>
                            <a:solidFill/>
                          </a:uFill>
                          <a:latin typeface="+mj-lt"/>
                          <a:ea typeface="+mj-ea"/>
                          <a:cs typeface="+mj-cs"/>
                          <a:sym typeface="Helvetica"/>
                        </a:rPr>
                        <a:t>6249</a:t>
                      </a:r>
                    </a:p>
                  </a:txBody>
                  <a:tcPr marL="50800" marR="50800" marT="50800" marB="50800" horzOverflow="overflow">
                    <a:lnL w="3175">
                      <a:solidFill>
                        <a:srgbClr val="000000"/>
                      </a:solidFill>
                      <a:miter lim="400000"/>
                    </a:lnL>
                    <a:lnR w="3175">
                      <a:solidFill>
                        <a:srgbClr val="000000"/>
                      </a:solidFill>
                      <a:miter lim="400000"/>
                    </a:lnR>
                    <a:lnT>
                      <a:solidFill>
                        <a:srgbClr val="000000"/>
                      </a:solidFill>
                      <a:miter lim="400000"/>
                    </a:lnT>
                    <a:lnB w="3175">
                      <a:solidFill>
                        <a:srgbClr val="000000"/>
                      </a:solidFill>
                      <a:miter lim="400000"/>
                    </a:lnB>
                  </a:tcPr>
                </a:tc>
                <a:tc>
                  <a:txBody>
                    <a:bodyPr/>
                    <a:lstStyle/>
                    <a:p>
                      <a:pPr lvl="0" algn="ctr" defTabSz="457200">
                        <a:defRPr sz="1800" b="0" i="0"/>
                      </a:pPr>
                      <a:r>
                        <a:rPr sz="2488">
                          <a:uFill>
                            <a:solidFill/>
                          </a:uFill>
                          <a:latin typeface="+mj-lt"/>
                          <a:ea typeface="+mj-ea"/>
                          <a:cs typeface="+mj-cs"/>
                          <a:sym typeface="Helvetica"/>
                        </a:rPr>
                        <a:t>6185</a:t>
                      </a:r>
                    </a:p>
                  </a:txBody>
                  <a:tcPr marL="50800" marR="50800" marT="50800" marB="50800" horzOverflow="overflow">
                    <a:lnL w="3175">
                      <a:solidFill>
                        <a:srgbClr val="000000"/>
                      </a:solidFill>
                      <a:miter lim="400000"/>
                    </a:lnL>
                    <a:lnR w="3175">
                      <a:solidFill>
                        <a:srgbClr val="000000"/>
                      </a:solidFill>
                      <a:miter lim="400000"/>
                    </a:lnR>
                    <a:lnT>
                      <a:solidFill>
                        <a:srgbClr val="000000"/>
                      </a:solidFill>
                      <a:miter lim="400000"/>
                    </a:lnT>
                    <a:lnB w="3175">
                      <a:solidFill>
                        <a:srgbClr val="000000"/>
                      </a:solidFill>
                      <a:miter lim="400000"/>
                    </a:lnB>
                  </a:tcPr>
                </a:tc>
                <a:tc>
                  <a:txBody>
                    <a:bodyPr/>
                    <a:lstStyle/>
                    <a:p>
                      <a:pPr lvl="0" algn="ctr" defTabSz="457200">
                        <a:defRPr sz="1800" b="0" i="0"/>
                      </a:pPr>
                      <a:r>
                        <a:rPr sz="2488">
                          <a:uFill>
                            <a:solidFill/>
                          </a:uFill>
                          <a:latin typeface="+mj-lt"/>
                          <a:ea typeface="+mj-ea"/>
                          <a:cs typeface="+mj-cs"/>
                          <a:sym typeface="Helvetica"/>
                        </a:rPr>
                        <a:t>6220</a:t>
                      </a:r>
                    </a:p>
                    <a:p>
                      <a:pPr lvl="0" algn="ctr" defTabSz="457200">
                        <a:defRPr sz="1800" b="0" i="0"/>
                      </a:pPr>
                      <a:endParaRPr sz="2488">
                        <a:uFill>
                          <a:solidFill/>
                        </a:uFill>
                        <a:latin typeface="+mj-lt"/>
                        <a:ea typeface="+mj-ea"/>
                        <a:cs typeface="+mj-cs"/>
                        <a:sym typeface="Helvetica"/>
                      </a:endParaRPr>
                    </a:p>
                  </a:txBody>
                  <a:tcPr marL="50800" marR="50800" marT="50800" marB="50800" horzOverflow="overflow">
                    <a:lnL w="3175">
                      <a:solidFill>
                        <a:srgbClr val="000000"/>
                      </a:solidFill>
                      <a:miter lim="400000"/>
                    </a:lnL>
                    <a:lnR w="3175">
                      <a:solidFill>
                        <a:srgbClr val="000000"/>
                      </a:solidFill>
                      <a:miter lim="400000"/>
                    </a:lnR>
                    <a:lnT>
                      <a:solidFill>
                        <a:srgbClr val="000000"/>
                      </a:solidFill>
                      <a:miter lim="400000"/>
                    </a:lnT>
                    <a:lnB w="3175">
                      <a:solidFill>
                        <a:srgbClr val="000000"/>
                      </a:solidFill>
                      <a:miter lim="400000"/>
                    </a:lnB>
                  </a:tcPr>
                </a:tc>
              </a:tr>
            </a:tbl>
          </a:graphicData>
        </a:graphic>
      </p:graphicFrame>
      <p:graphicFrame>
        <p:nvGraphicFramePr>
          <p:cNvPr id="28" name="Table 28"/>
          <p:cNvGraphicFramePr/>
          <p:nvPr/>
        </p:nvGraphicFramePr>
        <p:xfrm>
          <a:off x="34523289" y="24850462"/>
          <a:ext cx="8201472" cy="4957610"/>
        </p:xfrm>
        <a:graphic>
          <a:graphicData uri="http://schemas.openxmlformats.org/drawingml/2006/table">
            <a:tbl>
              <a:tblPr firstRow="1" firstCol="1" bandRow="1">
                <a:tableStyleId>{EEE7283C-3CF3-47DC-8721-378D4A62B228}</a:tableStyleId>
              </a:tblPr>
              <a:tblGrid>
                <a:gridCol w="2050368"/>
                <a:gridCol w="2050368"/>
                <a:gridCol w="2050368"/>
                <a:gridCol w="2050368"/>
              </a:tblGrid>
              <a:tr h="635000">
                <a:tc gridSpan="4">
                  <a:txBody>
                    <a:bodyPr/>
                    <a:lstStyle/>
                    <a:p>
                      <a:pPr lvl="0" algn="ctr" defTabSz="457200">
                        <a:spcBef>
                          <a:spcPts val="600"/>
                        </a:spcBef>
                        <a:defRPr sz="1800" b="0" i="0">
                          <a:solidFill>
                            <a:srgbClr val="000000"/>
                          </a:solidFill>
                        </a:defRPr>
                      </a:pPr>
                      <a:r>
                        <a:rPr sz="2985">
                          <a:latin typeface="+mj-lt"/>
                          <a:ea typeface="+mj-ea"/>
                          <a:cs typeface="+mj-cs"/>
                          <a:sym typeface="Helvetica"/>
                        </a:rPr>
                        <a:t>Model 2</a:t>
                      </a:r>
                    </a:p>
                  </a:txBody>
                  <a:tcPr marL="50800" marR="50800" marT="50800" marB="50800" anchor="ctr" horzOverflow="overflow">
                    <a:lnL/>
                    <a:lnR/>
                    <a:lnT/>
                    <a:lnB w="3175">
                      <a:solidFill>
                        <a:srgbClr val="A9A9A9"/>
                      </a:solidFill>
                      <a:miter lim="400000"/>
                    </a:lnB>
                    <a:solidFill>
                      <a:srgbClr val="000000">
                        <a:alpha val="0"/>
                      </a:srgb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871537">
                <a:tc>
                  <a:txBody>
                    <a:bodyPr/>
                    <a:lstStyle/>
                    <a:p>
                      <a:pPr lvl="0" algn="l" defTabSz="457200">
                        <a:defRPr sz="1800" b="0" i="0">
                          <a:solidFill>
                            <a:srgbClr val="000000"/>
                          </a:solidFill>
                        </a:defRPr>
                      </a:pPr>
                      <a:r>
                        <a:rPr sz="2488">
                          <a:uFill>
                            <a:solidFill/>
                          </a:uFill>
                          <a:latin typeface="Verdana"/>
                          <a:ea typeface="Verdana"/>
                          <a:cs typeface="Verdana"/>
                          <a:sym typeface="Verdana"/>
                        </a:rPr>
                        <a:t>Glacial Areas</a:t>
                      </a:r>
                    </a:p>
                  </a:txBody>
                  <a:tcPr marL="50800" marR="50800" marT="50800" marB="50800" horzOverflow="overflow">
                    <a:lnL w="3175">
                      <a:solidFill>
                        <a:srgbClr val="A9A9A9"/>
                      </a:solidFill>
                      <a:miter lim="400000"/>
                    </a:lnL>
                    <a:lnR w="12700">
                      <a:miter lim="400000"/>
                    </a:lnR>
                    <a:lnT w="3175">
                      <a:solidFill>
                        <a:srgbClr val="A9A9A9"/>
                      </a:solidFill>
                      <a:miter lim="400000"/>
                    </a:lnT>
                    <a:lnB w="12700">
                      <a:solidFill>
                        <a:srgbClr val="A9A9A9"/>
                      </a:solidFill>
                      <a:miter lim="400000"/>
                    </a:lnB>
                    <a:solidFill>
                      <a:srgbClr val="9999CC"/>
                    </a:solidFill>
                  </a:tcPr>
                </a:tc>
                <a:tc>
                  <a:txBody>
                    <a:bodyPr/>
                    <a:lstStyle/>
                    <a:p>
                      <a:pPr lvl="0" algn="l" defTabSz="457200">
                        <a:defRPr sz="1800" b="0" i="0"/>
                      </a:pPr>
                      <a:r>
                        <a:rPr sz="2488">
                          <a:uFill>
                            <a:solidFill/>
                          </a:uFill>
                          <a:latin typeface="Verdana"/>
                          <a:ea typeface="Verdana"/>
                          <a:cs typeface="Verdana"/>
                          <a:sym typeface="Verdana"/>
                        </a:rPr>
                        <a:t>area (m^(2))</a:t>
                      </a:r>
                    </a:p>
                  </a:txBody>
                  <a:tcPr marL="50800" marR="50800" marT="50800" marB="50800" horzOverflow="overflow">
                    <a:lnL w="12700">
                      <a:miter lim="400000"/>
                    </a:lnL>
                    <a:lnR w="12700">
                      <a:miter lim="400000"/>
                    </a:lnR>
                    <a:lnT w="3175">
                      <a:solidFill>
                        <a:srgbClr val="A9A9A9"/>
                      </a:solidFill>
                      <a:miter lim="400000"/>
                    </a:lnT>
                    <a:lnB w="12700">
                      <a:solidFill>
                        <a:srgbClr val="A9A9A9"/>
                      </a:solidFill>
                      <a:miter lim="400000"/>
                    </a:lnB>
                    <a:solidFill>
                      <a:srgbClr val="9999CC"/>
                    </a:solidFill>
                  </a:tcPr>
                </a:tc>
                <a:tc>
                  <a:txBody>
                    <a:bodyPr/>
                    <a:lstStyle/>
                    <a:p>
                      <a:pPr lvl="0" algn="l" defTabSz="457200">
                        <a:defRPr sz="1800" b="0" i="0"/>
                      </a:pPr>
                      <a:r>
                        <a:rPr sz="2488">
                          <a:uFill>
                            <a:solidFill/>
                          </a:uFill>
                          <a:latin typeface="Verdana"/>
                          <a:ea typeface="Verdana"/>
                          <a:cs typeface="Verdana"/>
                          <a:sym typeface="Verdana"/>
                        </a:rPr>
                        <a:t>Thickness (m)</a:t>
                      </a:r>
                    </a:p>
                  </a:txBody>
                  <a:tcPr marL="50800" marR="50800" marT="50800" marB="50800" horzOverflow="overflow">
                    <a:lnL w="12700">
                      <a:miter lim="400000"/>
                    </a:lnL>
                    <a:lnR w="12700">
                      <a:miter lim="400000"/>
                    </a:lnR>
                    <a:lnT w="3175">
                      <a:solidFill>
                        <a:srgbClr val="A9A9A9"/>
                      </a:solidFill>
                      <a:miter lim="400000"/>
                    </a:lnT>
                    <a:lnB w="12700">
                      <a:solidFill>
                        <a:srgbClr val="A9A9A9"/>
                      </a:solidFill>
                      <a:miter lim="400000"/>
                    </a:lnB>
                    <a:solidFill>
                      <a:srgbClr val="9999CC"/>
                    </a:solidFill>
                  </a:tcPr>
                </a:tc>
                <a:tc>
                  <a:txBody>
                    <a:bodyPr/>
                    <a:lstStyle/>
                    <a:p>
                      <a:pPr lvl="0" algn="l" defTabSz="457200">
                        <a:defRPr sz="1800" b="0" i="0"/>
                      </a:pPr>
                      <a:r>
                        <a:rPr sz="2488">
                          <a:uFill>
                            <a:solidFill/>
                          </a:uFill>
                          <a:latin typeface="Verdana"/>
                          <a:ea typeface="Verdana"/>
                          <a:cs typeface="Verdana"/>
                          <a:sym typeface="Verdana"/>
                        </a:rPr>
                        <a:t>Volume (m^(3))</a:t>
                      </a:r>
                    </a:p>
                  </a:txBody>
                  <a:tcPr marL="50800" marR="50800" marT="50800" marB="50800" horzOverflow="overflow">
                    <a:lnL w="12700">
                      <a:miter lim="400000"/>
                    </a:lnL>
                    <a:lnR w="3175">
                      <a:solidFill>
                        <a:srgbClr val="A9A9A9"/>
                      </a:solidFill>
                      <a:miter lim="400000"/>
                    </a:lnR>
                    <a:lnT w="3175">
                      <a:solidFill>
                        <a:srgbClr val="A9A9A9"/>
                      </a:solidFill>
                      <a:miter lim="400000"/>
                    </a:lnT>
                    <a:lnB w="12700">
                      <a:solidFill>
                        <a:srgbClr val="A9A9A9"/>
                      </a:solidFill>
                      <a:miter lim="400000"/>
                    </a:lnB>
                    <a:solidFill>
                      <a:srgbClr val="9999CC"/>
                    </a:solidFill>
                  </a:tcPr>
                </a:tc>
              </a:tr>
              <a:tr h="864414">
                <a:tc>
                  <a:txBody>
                    <a:bodyPr/>
                    <a:lstStyle/>
                    <a:p>
                      <a:pPr lvl="0" algn="l" defTabSz="457200">
                        <a:defRPr sz="1800" b="0" i="0">
                          <a:solidFill>
                            <a:srgbClr val="000000"/>
                          </a:solidFill>
                        </a:defRPr>
                      </a:pPr>
                      <a:r>
                        <a:rPr sz="2488">
                          <a:uFill>
                            <a:solidFill/>
                          </a:uFill>
                          <a:latin typeface="Verdana"/>
                          <a:ea typeface="Verdana"/>
                          <a:cs typeface="Verdana"/>
                          <a:sym typeface="Verdana"/>
                        </a:rPr>
                        <a:t>Greenland</a:t>
                      </a:r>
                    </a:p>
                  </a:txBody>
                  <a:tcPr marL="50800" marR="50800" marT="50800" marB="50800" horzOverflow="overflow">
                    <a:lnL w="3175">
                      <a:solidFill>
                        <a:srgbClr val="A9A9A9"/>
                      </a:solidFill>
                      <a:miter lim="400000"/>
                    </a:lnL>
                    <a:lnR w="12700">
                      <a:solidFill>
                        <a:srgbClr val="A9A9A9"/>
                      </a:solidFill>
                      <a:miter lim="400000"/>
                    </a:lnR>
                    <a:lnT w="12700">
                      <a:solidFill>
                        <a:srgbClr val="A9A9A9"/>
                      </a:solidFill>
                      <a:miter lim="400000"/>
                    </a:lnT>
                    <a:lnB w="3175">
                      <a:solidFill>
                        <a:srgbClr val="A9A9A9"/>
                      </a:solidFill>
                      <a:miter lim="400000"/>
                    </a:lnB>
                    <a:blipFill rotWithShape="1">
                      <a:blip r:embed="rId3"/>
                      <a:srcRect/>
                      <a:tile tx="0" ty="0" sx="100000" sy="100000" flip="none" algn="tl"/>
                    </a:blipFill>
                  </a:tcPr>
                </a:tc>
                <a:tc>
                  <a:txBody>
                    <a:bodyPr/>
                    <a:lstStyle/>
                    <a:p>
                      <a:pPr lvl="0" defTabSz="457200">
                        <a:defRPr sz="1800" b="0" i="0"/>
                      </a:pPr>
                      <a:r>
                        <a:rPr sz="2488">
                          <a:latin typeface="+mj-lt"/>
                          <a:ea typeface="+mj-ea"/>
                          <a:cs typeface="+mj-cs"/>
                          <a:sym typeface="Helvetica"/>
                        </a:rPr>
                        <a:t>76200000000</a:t>
                      </a:r>
                    </a:p>
                  </a:txBody>
                  <a:tcPr marL="50800" marR="50800" marT="50800" marB="50800" horzOverflow="overflow">
                    <a:lnL w="12700">
                      <a:solidFill>
                        <a:srgbClr val="A9A9A9"/>
                      </a:solidFill>
                      <a:miter lim="400000"/>
                    </a:lnL>
                    <a:lnR w="3175">
                      <a:solidFill>
                        <a:srgbClr val="A9A9A9"/>
                      </a:solidFill>
                      <a:miter lim="400000"/>
                    </a:lnR>
                    <a:lnT w="12700">
                      <a:solidFill>
                        <a:srgbClr val="A9A9A9"/>
                      </a:solidFill>
                      <a:miter lim="400000"/>
                    </a:lnT>
                    <a:lnB w="3175">
                      <a:solidFill>
                        <a:srgbClr val="A9A9A9"/>
                      </a:solidFill>
                      <a:miter lim="400000"/>
                    </a:lnB>
                    <a:gradFill flip="none" rotWithShape="1">
                      <a:gsLst>
                        <a:gs pos="0">
                          <a:srgbClr val="FFFFFF"/>
                        </a:gs>
                        <a:gs pos="35000">
                          <a:srgbClr val="FFFFFF"/>
                        </a:gs>
                        <a:gs pos="100000">
                          <a:srgbClr val="FFFFFF"/>
                        </a:gs>
                      </a:gsLst>
                      <a:lin ang="16200000" scaled="0"/>
                    </a:gradFill>
                  </a:tcPr>
                </a:tc>
                <a:tc>
                  <a:txBody>
                    <a:bodyPr/>
                    <a:lstStyle/>
                    <a:p>
                      <a:pPr lvl="0" defTabSz="457200">
                        <a:defRPr sz="1800" b="0" i="0"/>
                      </a:pPr>
                      <a:r>
                        <a:rPr sz="2488">
                          <a:uFill>
                            <a:solidFill/>
                          </a:uFill>
                          <a:latin typeface="Verdana"/>
                          <a:ea typeface="Verdana"/>
                          <a:cs typeface="Verdana"/>
                          <a:sym typeface="Verdana"/>
                        </a:rPr>
                        <a:t>3000</a:t>
                      </a:r>
                    </a:p>
                  </a:txBody>
                  <a:tcPr marL="50800" marR="50800" marT="50800" marB="50800" horzOverflow="overflow">
                    <a:lnL w="3175">
                      <a:solidFill>
                        <a:srgbClr val="A9A9A9"/>
                      </a:solidFill>
                      <a:miter lim="400000"/>
                    </a:lnL>
                    <a:lnR w="3175">
                      <a:solidFill>
                        <a:srgbClr val="A9A9A9"/>
                      </a:solidFill>
                      <a:miter lim="400000"/>
                    </a:lnR>
                    <a:lnT w="12700">
                      <a:solidFill>
                        <a:srgbClr val="A9A9A9"/>
                      </a:solidFill>
                      <a:miter lim="400000"/>
                    </a:lnT>
                    <a:lnB w="3175">
                      <a:solidFill>
                        <a:srgbClr val="A9A9A9"/>
                      </a:solidFill>
                      <a:miter lim="400000"/>
                    </a:lnB>
                    <a:gradFill flip="none" rotWithShape="1">
                      <a:gsLst>
                        <a:gs pos="0">
                          <a:srgbClr val="FFFFFF"/>
                        </a:gs>
                        <a:gs pos="35000">
                          <a:srgbClr val="FFFFFF"/>
                        </a:gs>
                        <a:gs pos="100000">
                          <a:srgbClr val="FFFFFF"/>
                        </a:gs>
                      </a:gsLst>
                      <a:lin ang="16200000" scaled="0"/>
                    </a:gradFill>
                  </a:tcPr>
                </a:tc>
                <a:tc>
                  <a:txBody>
                    <a:bodyPr/>
                    <a:lstStyle/>
                    <a:p>
                      <a:pPr lvl="0" defTabSz="457200">
                        <a:defRPr sz="1800" b="0" i="0"/>
                      </a:pPr>
                      <a:r>
                        <a:rPr sz="2488">
                          <a:latin typeface="+mj-lt"/>
                          <a:ea typeface="+mj-ea"/>
                          <a:cs typeface="+mj-cs"/>
                          <a:sym typeface="Helvetica"/>
                        </a:rPr>
                        <a:t>228600000000000</a:t>
                      </a:r>
                    </a:p>
                  </a:txBody>
                  <a:tcPr marL="50800" marR="50800" marT="50800" marB="50800" horzOverflow="overflow">
                    <a:lnL w="3175">
                      <a:solidFill>
                        <a:srgbClr val="A9A9A9"/>
                      </a:solidFill>
                      <a:miter lim="400000"/>
                    </a:lnL>
                    <a:lnR w="3175">
                      <a:solidFill>
                        <a:srgbClr val="A9A9A9"/>
                      </a:solidFill>
                      <a:miter lim="400000"/>
                    </a:lnR>
                    <a:lnT w="12700">
                      <a:solidFill>
                        <a:srgbClr val="A9A9A9"/>
                      </a:solidFill>
                      <a:miter lim="400000"/>
                    </a:lnT>
                    <a:lnB w="3175">
                      <a:solidFill>
                        <a:srgbClr val="A9A9A9"/>
                      </a:solidFill>
                      <a:miter lim="400000"/>
                    </a:lnB>
                    <a:gradFill flip="none" rotWithShape="1">
                      <a:gsLst>
                        <a:gs pos="0">
                          <a:srgbClr val="FFFFFF"/>
                        </a:gs>
                        <a:gs pos="35000">
                          <a:srgbClr val="FFFFFF"/>
                        </a:gs>
                        <a:gs pos="100000">
                          <a:srgbClr val="FFFFFF"/>
                        </a:gs>
                      </a:gsLst>
                      <a:lin ang="16200000" scaled="0"/>
                    </a:gradFill>
                  </a:tcPr>
                </a:tc>
              </a:tr>
              <a:tr h="859691">
                <a:tc>
                  <a:txBody>
                    <a:bodyPr/>
                    <a:lstStyle/>
                    <a:p>
                      <a:pPr lvl="0" algn="l" defTabSz="457200">
                        <a:defRPr sz="1800" b="0" i="0">
                          <a:solidFill>
                            <a:srgbClr val="000000"/>
                          </a:solidFill>
                        </a:defRPr>
                      </a:pPr>
                      <a:r>
                        <a:rPr sz="2488">
                          <a:uFill>
                            <a:solidFill/>
                          </a:uFill>
                          <a:latin typeface="Verdana"/>
                          <a:ea typeface="Verdana"/>
                          <a:cs typeface="Verdana"/>
                          <a:sym typeface="Verdana"/>
                        </a:rPr>
                        <a:t>Arctic Ice </a:t>
                      </a:r>
                    </a:p>
                  </a:txBody>
                  <a:tcPr marL="50800" marR="50800" marT="50800" marB="50800" horzOverflow="overflow">
                    <a:lnL w="3175">
                      <a:solidFill>
                        <a:srgbClr val="A9A9A9"/>
                      </a:solidFill>
                      <a:miter lim="400000"/>
                    </a:lnL>
                    <a:lnR w="12700">
                      <a:solidFill>
                        <a:srgbClr val="A9A9A9"/>
                      </a:solidFill>
                      <a:miter lim="400000"/>
                    </a:lnR>
                    <a:lnT w="3175">
                      <a:solidFill>
                        <a:srgbClr val="A9A9A9"/>
                      </a:solidFill>
                      <a:miter lim="400000"/>
                    </a:lnT>
                    <a:lnB w="3175">
                      <a:solidFill>
                        <a:srgbClr val="A9A9A9"/>
                      </a:solidFill>
                      <a:miter lim="400000"/>
                    </a:lnB>
                    <a:blipFill rotWithShape="1">
                      <a:blip r:embed="rId3"/>
                      <a:srcRect/>
                      <a:tile tx="0" ty="0" sx="100000" sy="100000" flip="none" algn="tl"/>
                    </a:blipFill>
                  </a:tcPr>
                </a:tc>
                <a:tc>
                  <a:txBody>
                    <a:bodyPr/>
                    <a:lstStyle/>
                    <a:p>
                      <a:pPr lvl="0" defTabSz="457200">
                        <a:defRPr sz="1800" b="0" i="0"/>
                      </a:pPr>
                      <a:r>
                        <a:rPr sz="2488">
                          <a:latin typeface="+mj-lt"/>
                          <a:ea typeface="+mj-ea"/>
                          <a:cs typeface="+mj-cs"/>
                          <a:sym typeface="Helvetica"/>
                        </a:rPr>
                        <a:t>151433000000</a:t>
                      </a:r>
                    </a:p>
                  </a:txBody>
                  <a:tcPr marL="50800" marR="50800" marT="50800" marB="50800" horzOverflow="overflow">
                    <a:lnL w="12700">
                      <a:solidFill>
                        <a:srgbClr val="A9A9A9"/>
                      </a:solidFill>
                      <a:miter lim="400000"/>
                    </a:lnL>
                    <a:lnR w="3175">
                      <a:solidFill>
                        <a:srgbClr val="A9A9A9"/>
                      </a:solidFill>
                      <a:miter lim="400000"/>
                    </a:lnR>
                    <a:lnT w="3175">
                      <a:solidFill>
                        <a:srgbClr val="A9A9A9"/>
                      </a:solidFill>
                      <a:miter lim="400000"/>
                    </a:lnT>
                    <a:lnB w="3175">
                      <a:solidFill>
                        <a:srgbClr val="A9A9A9"/>
                      </a:solidFill>
                      <a:miter lim="400000"/>
                    </a:lnB>
                    <a:gradFill flip="none" rotWithShape="1">
                      <a:gsLst>
                        <a:gs pos="0">
                          <a:srgbClr val="FFFFFF"/>
                        </a:gs>
                        <a:gs pos="35000">
                          <a:srgbClr val="FFFFFF"/>
                        </a:gs>
                        <a:gs pos="100000">
                          <a:srgbClr val="FFFFFF"/>
                        </a:gs>
                      </a:gsLst>
                      <a:lin ang="16200000" scaled="0"/>
                    </a:gradFill>
                  </a:tcPr>
                </a:tc>
                <a:tc>
                  <a:txBody>
                    <a:bodyPr/>
                    <a:lstStyle/>
                    <a:p>
                      <a:pPr lvl="0" defTabSz="457200">
                        <a:defRPr sz="1800" b="0" i="0"/>
                      </a:pPr>
                      <a:r>
                        <a:rPr sz="2488">
                          <a:uFill>
                            <a:solidFill/>
                          </a:uFill>
                          <a:latin typeface="Verdana"/>
                          <a:ea typeface="Verdana"/>
                          <a:cs typeface="Verdana"/>
                          <a:sym typeface="Verdana"/>
                        </a:rPr>
                        <a:t>2100</a:t>
                      </a:r>
                    </a:p>
                  </a:txBody>
                  <a:tcPr marL="50800" marR="50800" marT="50800" marB="50800" horzOverflow="overflow">
                    <a:lnL w="3175">
                      <a:solidFill>
                        <a:srgbClr val="A9A9A9"/>
                      </a:solidFill>
                      <a:miter lim="400000"/>
                    </a:lnL>
                    <a:lnR w="3175">
                      <a:solidFill>
                        <a:srgbClr val="A9A9A9"/>
                      </a:solidFill>
                      <a:miter lim="400000"/>
                    </a:lnR>
                    <a:lnT w="3175">
                      <a:solidFill>
                        <a:srgbClr val="A9A9A9"/>
                      </a:solidFill>
                      <a:miter lim="400000"/>
                    </a:lnT>
                    <a:lnB w="3175">
                      <a:solidFill>
                        <a:srgbClr val="A9A9A9"/>
                      </a:solidFill>
                      <a:miter lim="400000"/>
                    </a:lnB>
                    <a:gradFill flip="none" rotWithShape="1">
                      <a:gsLst>
                        <a:gs pos="0">
                          <a:srgbClr val="FFFFFF"/>
                        </a:gs>
                        <a:gs pos="35000">
                          <a:srgbClr val="FFFFFF"/>
                        </a:gs>
                        <a:gs pos="100000">
                          <a:srgbClr val="FFFFFF"/>
                        </a:gs>
                      </a:gsLst>
                      <a:lin ang="16200000" scaled="0"/>
                    </a:gradFill>
                  </a:tcPr>
                </a:tc>
                <a:tc>
                  <a:txBody>
                    <a:bodyPr/>
                    <a:lstStyle/>
                    <a:p>
                      <a:pPr lvl="0" defTabSz="457200">
                        <a:defRPr sz="1800" b="0" i="0"/>
                      </a:pPr>
                      <a:r>
                        <a:rPr sz="2488">
                          <a:latin typeface="+mj-lt"/>
                          <a:ea typeface="+mj-ea"/>
                          <a:cs typeface="+mj-cs"/>
                          <a:sym typeface="Helvetica"/>
                        </a:rPr>
                        <a:t>318009300000000</a:t>
                      </a:r>
                    </a:p>
                  </a:txBody>
                  <a:tcPr marL="50800" marR="50800" marT="50800" marB="50800" horzOverflow="overflow">
                    <a:lnL w="3175">
                      <a:solidFill>
                        <a:srgbClr val="A9A9A9"/>
                      </a:solidFill>
                      <a:miter lim="400000"/>
                    </a:lnL>
                    <a:lnR w="3175">
                      <a:solidFill>
                        <a:srgbClr val="A9A9A9"/>
                      </a:solidFill>
                      <a:miter lim="400000"/>
                    </a:lnR>
                    <a:lnT w="3175">
                      <a:solidFill>
                        <a:srgbClr val="A9A9A9"/>
                      </a:solidFill>
                      <a:miter lim="400000"/>
                    </a:lnT>
                    <a:lnB w="3175">
                      <a:solidFill>
                        <a:srgbClr val="A9A9A9"/>
                      </a:solidFill>
                      <a:miter lim="400000"/>
                    </a:lnB>
                    <a:gradFill flip="none" rotWithShape="1">
                      <a:gsLst>
                        <a:gs pos="0">
                          <a:srgbClr val="FFFFFF"/>
                        </a:gs>
                        <a:gs pos="35000">
                          <a:srgbClr val="FFFFFF"/>
                        </a:gs>
                        <a:gs pos="100000">
                          <a:srgbClr val="FFFFFF"/>
                        </a:gs>
                      </a:gsLst>
                      <a:lin ang="16200000" scaled="0"/>
                    </a:gradFill>
                  </a:tcPr>
                </a:tc>
              </a:tr>
              <a:tr h="859691">
                <a:tc>
                  <a:txBody>
                    <a:bodyPr/>
                    <a:lstStyle/>
                    <a:p>
                      <a:pPr lvl="0" algn="l" defTabSz="457200">
                        <a:defRPr sz="2488" i="0">
                          <a:latin typeface="+mj-lt"/>
                          <a:ea typeface="+mj-ea"/>
                          <a:cs typeface="+mj-cs"/>
                          <a:sym typeface="Helvetica"/>
                        </a:defRPr>
                      </a:pPr>
                      <a:endParaRPr/>
                    </a:p>
                  </a:txBody>
                  <a:tcPr marL="50800" marR="50800" marT="50800" marB="50800" horzOverflow="overflow">
                    <a:lnL w="3175">
                      <a:solidFill>
                        <a:srgbClr val="A9A9A9"/>
                      </a:solidFill>
                      <a:miter lim="400000"/>
                    </a:lnL>
                    <a:lnR w="12700">
                      <a:solidFill>
                        <a:srgbClr val="A9A9A9"/>
                      </a:solidFill>
                      <a:miter lim="400000"/>
                    </a:lnR>
                    <a:lnT w="3175">
                      <a:solidFill>
                        <a:srgbClr val="A9A9A9"/>
                      </a:solidFill>
                      <a:miter lim="400000"/>
                    </a:lnT>
                    <a:lnB w="3175">
                      <a:solidFill>
                        <a:srgbClr val="A9A9A9"/>
                      </a:solidFill>
                      <a:miter lim="400000"/>
                    </a:lnB>
                    <a:gradFill flip="none" rotWithShape="1">
                      <a:gsLst>
                        <a:gs pos="0">
                          <a:srgbClr val="FFFFFF"/>
                        </a:gs>
                        <a:gs pos="35000">
                          <a:srgbClr val="FFFFFF"/>
                        </a:gs>
                        <a:gs pos="100000">
                          <a:srgbClr val="FFFFFF"/>
                        </a:gs>
                      </a:gsLst>
                      <a:lin ang="16200000" scaled="0"/>
                    </a:gradFill>
                  </a:tcPr>
                </a:tc>
                <a:tc>
                  <a:txBody>
                    <a:bodyPr/>
                    <a:lstStyle/>
                    <a:p>
                      <a:pPr lvl="0" algn="l" defTabSz="457200">
                        <a:defRPr sz="2488" b="0" i="0">
                          <a:latin typeface="+mj-lt"/>
                          <a:ea typeface="+mj-ea"/>
                          <a:cs typeface="+mj-cs"/>
                          <a:sym typeface="Helvetica"/>
                        </a:defRPr>
                      </a:pPr>
                      <a:endParaRPr/>
                    </a:p>
                  </a:txBody>
                  <a:tcPr marL="50800" marR="50800" marT="50800" marB="50800" horzOverflow="overflow">
                    <a:lnL w="12700">
                      <a:solidFill>
                        <a:srgbClr val="A9A9A9"/>
                      </a:solidFill>
                      <a:miter lim="400000"/>
                    </a:lnL>
                    <a:lnR w="3175">
                      <a:solidFill>
                        <a:srgbClr val="A9A9A9"/>
                      </a:solidFill>
                      <a:miter lim="400000"/>
                    </a:lnR>
                    <a:lnT w="3175">
                      <a:solidFill>
                        <a:srgbClr val="A9A9A9"/>
                      </a:solidFill>
                      <a:miter lim="400000"/>
                    </a:lnT>
                    <a:lnB w="3175">
                      <a:solidFill>
                        <a:srgbClr val="A9A9A9"/>
                      </a:solidFill>
                      <a:miter lim="400000"/>
                    </a:lnB>
                    <a:gradFill flip="none" rotWithShape="1">
                      <a:gsLst>
                        <a:gs pos="0">
                          <a:srgbClr val="FFFFFF"/>
                        </a:gs>
                        <a:gs pos="35000">
                          <a:srgbClr val="FFFFFF"/>
                        </a:gs>
                        <a:gs pos="100000">
                          <a:srgbClr val="FFFFFF"/>
                        </a:gs>
                      </a:gsLst>
                      <a:lin ang="16200000" scaled="0"/>
                    </a:gradFill>
                  </a:tcPr>
                </a:tc>
                <a:tc>
                  <a:txBody>
                    <a:bodyPr/>
                    <a:lstStyle/>
                    <a:p>
                      <a:pPr lvl="0" algn="l" defTabSz="457200">
                        <a:defRPr sz="1800" b="0" i="0"/>
                      </a:pPr>
                      <a:r>
                        <a:rPr sz="2488">
                          <a:uFill>
                            <a:solidFill/>
                          </a:uFill>
                          <a:latin typeface="Verdana"/>
                          <a:ea typeface="Verdana"/>
                          <a:cs typeface="Verdana"/>
                          <a:sym typeface="Verdana"/>
                        </a:rPr>
                        <a:t>SUM</a:t>
                      </a:r>
                    </a:p>
                  </a:txBody>
                  <a:tcPr marL="50800" marR="50800" marT="50800" marB="50800" horzOverflow="overflow">
                    <a:lnL w="3175">
                      <a:solidFill>
                        <a:srgbClr val="A9A9A9"/>
                      </a:solidFill>
                      <a:miter lim="400000"/>
                    </a:lnL>
                    <a:lnR w="3175">
                      <a:solidFill>
                        <a:srgbClr val="A9A9A9"/>
                      </a:solidFill>
                      <a:miter lim="400000"/>
                    </a:lnR>
                    <a:lnT w="3175">
                      <a:solidFill>
                        <a:srgbClr val="A9A9A9"/>
                      </a:solidFill>
                      <a:miter lim="400000"/>
                    </a:lnT>
                    <a:lnB w="3175">
                      <a:solidFill>
                        <a:srgbClr val="A9A9A9"/>
                      </a:solidFill>
                      <a:miter lim="400000"/>
                    </a:lnB>
                    <a:solidFill>
                      <a:srgbClr val="ABABAB"/>
                    </a:solidFill>
                  </a:tcPr>
                </a:tc>
                <a:tc>
                  <a:txBody>
                    <a:bodyPr/>
                    <a:lstStyle/>
                    <a:p>
                      <a:pPr lvl="0" defTabSz="457200">
                        <a:defRPr sz="1800" b="0" i="0"/>
                      </a:pPr>
                      <a:r>
                        <a:rPr sz="2488">
                          <a:latin typeface="+mj-lt"/>
                          <a:ea typeface="+mj-ea"/>
                          <a:cs typeface="+mj-cs"/>
                          <a:sym typeface="Helvetica"/>
                        </a:rPr>
                        <a:t>546609300000000</a:t>
                      </a:r>
                    </a:p>
                  </a:txBody>
                  <a:tcPr marL="50800" marR="50800" marT="50800" marB="50800" horzOverflow="overflow">
                    <a:lnL w="3175">
                      <a:solidFill>
                        <a:srgbClr val="A9A9A9"/>
                      </a:solidFill>
                      <a:miter lim="400000"/>
                    </a:lnL>
                    <a:lnR w="3175">
                      <a:solidFill>
                        <a:srgbClr val="A9A9A9"/>
                      </a:solidFill>
                      <a:miter lim="400000"/>
                    </a:lnR>
                    <a:lnT w="3175">
                      <a:solidFill>
                        <a:srgbClr val="A9A9A9"/>
                      </a:solidFill>
                      <a:miter lim="400000"/>
                    </a:lnT>
                    <a:lnB w="3175">
                      <a:solidFill>
                        <a:srgbClr val="A9A9A9"/>
                      </a:solidFill>
                      <a:miter lim="400000"/>
                    </a:lnB>
                    <a:solidFill>
                      <a:srgbClr val="ABABAB"/>
                    </a:solidFill>
                  </a:tcPr>
                </a:tc>
              </a:tr>
              <a:tr h="866775">
                <a:tc>
                  <a:txBody>
                    <a:bodyPr/>
                    <a:lstStyle/>
                    <a:p>
                      <a:pPr lvl="0" algn="l" defTabSz="457200">
                        <a:defRPr sz="2488" i="0">
                          <a:latin typeface="+mj-lt"/>
                          <a:ea typeface="+mj-ea"/>
                          <a:cs typeface="+mj-cs"/>
                          <a:sym typeface="Helvetica"/>
                        </a:defRPr>
                      </a:pPr>
                      <a:endParaRPr/>
                    </a:p>
                  </a:txBody>
                  <a:tcPr marL="50800" marR="50800" marT="50800" marB="50800" horzOverflow="overflow">
                    <a:lnL w="3175">
                      <a:solidFill>
                        <a:srgbClr val="A9A9A9"/>
                      </a:solidFill>
                      <a:miter lim="400000"/>
                    </a:lnL>
                    <a:lnR w="12700">
                      <a:solidFill>
                        <a:srgbClr val="A9A9A9"/>
                      </a:solidFill>
                      <a:miter lim="400000"/>
                    </a:lnR>
                    <a:lnT w="3175">
                      <a:solidFill>
                        <a:srgbClr val="A9A9A9"/>
                      </a:solidFill>
                      <a:miter lim="400000"/>
                    </a:lnT>
                    <a:lnB w="3175">
                      <a:solidFill>
                        <a:srgbClr val="A9A9A9"/>
                      </a:solidFill>
                      <a:miter lim="400000"/>
                    </a:lnB>
                    <a:gradFill flip="none" rotWithShape="1">
                      <a:gsLst>
                        <a:gs pos="0">
                          <a:srgbClr val="FFFFFF"/>
                        </a:gs>
                        <a:gs pos="35000">
                          <a:srgbClr val="FFFFFF"/>
                        </a:gs>
                        <a:gs pos="100000">
                          <a:srgbClr val="FFFFFF"/>
                        </a:gs>
                      </a:gsLst>
                      <a:lin ang="16200000" scaled="0"/>
                    </a:gradFill>
                  </a:tcPr>
                </a:tc>
                <a:tc>
                  <a:txBody>
                    <a:bodyPr/>
                    <a:lstStyle/>
                    <a:p>
                      <a:pPr lvl="0" algn="l" defTabSz="457200">
                        <a:defRPr sz="2488" b="0" i="0">
                          <a:latin typeface="+mj-lt"/>
                          <a:ea typeface="+mj-ea"/>
                          <a:cs typeface="+mj-cs"/>
                          <a:sym typeface="Helvetica"/>
                        </a:defRPr>
                      </a:pPr>
                      <a:endParaRPr/>
                    </a:p>
                  </a:txBody>
                  <a:tcPr marL="50800" marR="50800" marT="50800" marB="50800" horzOverflow="overflow">
                    <a:lnL w="12700">
                      <a:solidFill>
                        <a:srgbClr val="A9A9A9"/>
                      </a:solidFill>
                      <a:miter lim="400000"/>
                    </a:lnL>
                    <a:lnR w="3175">
                      <a:solidFill>
                        <a:srgbClr val="A9A9A9"/>
                      </a:solidFill>
                      <a:miter lim="400000"/>
                    </a:lnR>
                    <a:lnT w="3175">
                      <a:solidFill>
                        <a:srgbClr val="A9A9A9"/>
                      </a:solidFill>
                      <a:miter lim="400000"/>
                    </a:lnT>
                    <a:lnB w="3175">
                      <a:solidFill>
                        <a:srgbClr val="A9A9A9"/>
                      </a:solidFill>
                      <a:miter lim="400000"/>
                    </a:lnB>
                    <a:gradFill flip="none" rotWithShape="1">
                      <a:gsLst>
                        <a:gs pos="0">
                          <a:srgbClr val="FFFFFF"/>
                        </a:gs>
                        <a:gs pos="35000">
                          <a:srgbClr val="FFFFFF"/>
                        </a:gs>
                        <a:gs pos="100000">
                          <a:srgbClr val="FFFFFF"/>
                        </a:gs>
                      </a:gsLst>
                      <a:lin ang="16200000" scaled="0"/>
                    </a:gradFill>
                  </a:tcPr>
                </a:tc>
                <a:tc>
                  <a:txBody>
                    <a:bodyPr/>
                    <a:lstStyle/>
                    <a:p>
                      <a:pPr lvl="0" algn="l" defTabSz="457200">
                        <a:defRPr sz="1800" b="0" i="0"/>
                      </a:pPr>
                      <a:r>
                        <a:rPr sz="2488">
                          <a:latin typeface="+mj-lt"/>
                          <a:ea typeface="+mj-ea"/>
                          <a:cs typeface="+mj-cs"/>
                          <a:sym typeface="Helvetica"/>
                        </a:rPr>
                        <a:t>75 Percent MAX</a:t>
                      </a:r>
                    </a:p>
                  </a:txBody>
                  <a:tcPr marL="50800" marR="50800" marT="50800" marB="50800" horzOverflow="overflow">
                    <a:lnL w="3175">
                      <a:solidFill>
                        <a:srgbClr val="A9A9A9"/>
                      </a:solidFill>
                      <a:miter lim="400000"/>
                    </a:lnL>
                    <a:lnR w="3175">
                      <a:solidFill>
                        <a:srgbClr val="A9A9A9"/>
                      </a:solidFill>
                      <a:miter lim="400000"/>
                    </a:lnR>
                    <a:lnT w="3175">
                      <a:solidFill>
                        <a:srgbClr val="A9A9A9"/>
                      </a:solidFill>
                      <a:miter lim="400000"/>
                    </a:lnT>
                    <a:lnB w="3175">
                      <a:solidFill>
                        <a:srgbClr val="A9A9A9"/>
                      </a:solidFill>
                      <a:miter lim="400000"/>
                    </a:lnB>
                    <a:solidFill>
                      <a:srgbClr val="ABABAB"/>
                    </a:solidFill>
                  </a:tcPr>
                </a:tc>
                <a:tc>
                  <a:txBody>
                    <a:bodyPr/>
                    <a:lstStyle/>
                    <a:p>
                      <a:pPr lvl="0" defTabSz="457200">
                        <a:defRPr sz="1800" b="0" i="0"/>
                      </a:pPr>
                      <a:r>
                        <a:rPr sz="2488">
                          <a:latin typeface="+mj-lt"/>
                          <a:ea typeface="+mj-ea"/>
                          <a:cs typeface="+mj-cs"/>
                          <a:sym typeface="Helvetica"/>
                        </a:rPr>
                        <a:t>409956975000000</a:t>
                      </a:r>
                    </a:p>
                  </a:txBody>
                  <a:tcPr marL="50800" marR="50800" marT="50800" marB="50800" horzOverflow="overflow">
                    <a:lnL w="3175">
                      <a:solidFill>
                        <a:srgbClr val="A9A9A9"/>
                      </a:solidFill>
                      <a:miter lim="400000"/>
                    </a:lnL>
                    <a:lnR w="3175">
                      <a:solidFill>
                        <a:srgbClr val="A9A9A9"/>
                      </a:solidFill>
                      <a:miter lim="400000"/>
                    </a:lnR>
                    <a:lnT w="3175">
                      <a:solidFill>
                        <a:srgbClr val="A9A9A9"/>
                      </a:solidFill>
                      <a:miter lim="400000"/>
                    </a:lnT>
                    <a:lnB w="3175">
                      <a:solidFill>
                        <a:srgbClr val="A9A9A9"/>
                      </a:solidFill>
                      <a:miter lim="400000"/>
                    </a:lnB>
                    <a:solidFill>
                      <a:srgbClr val="ABABAB"/>
                    </a:solidFill>
                  </a:tcPr>
                </a:tc>
              </a:tr>
            </a:tbl>
          </a:graphicData>
        </a:graphic>
      </p:graphicFrame>
      <p:graphicFrame>
        <p:nvGraphicFramePr>
          <p:cNvPr id="29" name="Chart 29"/>
          <p:cNvGraphicFramePr/>
          <p:nvPr/>
        </p:nvGraphicFramePr>
        <p:xfrm>
          <a:off x="33294637" y="10373138"/>
          <a:ext cx="10266036" cy="537984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0" name="Chart 30"/>
          <p:cNvGraphicFramePr/>
          <p:nvPr>
            <p:extLst>
              <p:ext uri="{D42A27DB-BD31-4B8C-83A1-F6EECF244321}">
                <p14:modId xmlns:p14="http://schemas.microsoft.com/office/powerpoint/2010/main" val="2143296930"/>
              </p:ext>
            </p:extLst>
          </p:nvPr>
        </p:nvGraphicFramePr>
        <p:xfrm>
          <a:off x="33387378" y="16384220"/>
          <a:ext cx="9293849" cy="713940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xmlns:p14="http://schemas.microsoft.com/office/powerpoint/2010/mai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8ECED"/>
      </a:accent5>
      <a:accent6>
        <a:srgbClr val="2E2E8B"/>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86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86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8ECED"/>
      </a:accent5>
      <a:accent6>
        <a:srgbClr val="2E2E8B"/>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86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86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660</Words>
  <Application>Microsoft Macintosh PowerPoint</Application>
  <PresentationFormat>Custom</PresentationFormat>
  <Paragraphs>74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Tony Atkinson</cp:lastModifiedBy>
  <cp:revision>1</cp:revision>
  <dcterms:modified xsi:type="dcterms:W3CDTF">2014-04-25T02:37:55Z</dcterms:modified>
</cp:coreProperties>
</file>