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7.xml" ContentType="application/vnd.openxmlformats-officedocument.presentationml.slideLayout+xml"/>
  <Default Extension="gif" ContentType="image/gif"/>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D3FFFC"/>
    <a:srgbClr val="C0FFF6"/>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vertBarState="minimized">
    <p:restoredLeft sz="15620"/>
    <p:restoredTop sz="97949" autoAdjust="0"/>
  </p:normalViewPr>
  <p:slideViewPr>
    <p:cSldViewPr>
      <p:cViewPr>
        <p:scale>
          <a:sx n="33" d="100"/>
          <a:sy n="33" d="100"/>
        </p:scale>
        <p:origin x="1944" y="-88"/>
      </p:cViewPr>
      <p:guideLst>
        <p:guide orient="horz" pos="12096"/>
        <p:guide pos="13824"/>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pPr/>
              <a:t>5/5/14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pPr/>
              <a:t>5/5/14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pPr/>
              <a:t>5/5/14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pPr/>
              <a:t>5/5/14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pPr/>
              <a:t>5/5/14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pPr/>
              <a:t>5/5/14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pPr/>
              <a:t>5/5/14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pPr/>
              <a:t>5/5/14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pPr/>
              <a:t>5/5/14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pPr/>
              <a:t>5/5/14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pPr/>
              <a:t>5/5/14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pPr/>
              <a:t>5/5/14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gif"/><Relationship Id="rId10" Type="http://schemas.openxmlformats.org/officeDocument/2006/relationships/image" Target="../media/image9.png"/><Relationship Id="rId11" Type="http://schemas.openxmlformats.org/officeDocument/2006/relationships/image" Target="../media/image10.tiff"/><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407510" y="615785"/>
            <a:ext cx="40729801" cy="3308598"/>
          </a:xfrm>
          <a:prstGeom prst="rect">
            <a:avLst/>
          </a:prstGeom>
          <a:noFill/>
        </p:spPr>
        <p:txBody>
          <a:bodyPr wrap="square" rtlCol="0">
            <a:spAutoFit/>
          </a:bodyPr>
          <a:lstStyle/>
          <a:p>
            <a:pPr algn="ctr"/>
            <a:r>
              <a:rPr lang="en-US" b="1" dirty="0" smtClean="0">
                <a:solidFill>
                  <a:schemeClr val="tx2">
                    <a:lumMod val="60000"/>
                    <a:lumOff val="40000"/>
                  </a:schemeClr>
                </a:solidFill>
                <a:latin typeface="Garamond"/>
                <a:cs typeface="Garamond"/>
              </a:rPr>
              <a:t>Anthropogenic Effects on the Arctic</a:t>
            </a:r>
          </a:p>
          <a:p>
            <a:pPr algn="ctr"/>
            <a:r>
              <a:rPr lang="en-US" sz="5800" dirty="0" smtClean="0">
                <a:solidFill>
                  <a:schemeClr val="tx2">
                    <a:lumMod val="60000"/>
                    <a:lumOff val="40000"/>
                  </a:schemeClr>
                </a:solidFill>
                <a:latin typeface="Garamond"/>
                <a:cs typeface="Garamond"/>
              </a:rPr>
              <a:t>Sarah Large ‘14, Sara Miller ‘15, Denise </a:t>
            </a:r>
            <a:r>
              <a:rPr lang="en-US" sz="5800" dirty="0" err="1" smtClean="0">
                <a:solidFill>
                  <a:schemeClr val="tx2">
                    <a:lumMod val="60000"/>
                    <a:lumOff val="40000"/>
                  </a:schemeClr>
                </a:solidFill>
                <a:latin typeface="Garamond"/>
                <a:cs typeface="Garamond"/>
              </a:rPr>
              <a:t>Bruesewitz</a:t>
            </a:r>
            <a:endParaRPr lang="en-US" sz="5800" dirty="0" smtClean="0">
              <a:solidFill>
                <a:schemeClr val="tx2">
                  <a:lumMod val="60000"/>
                  <a:lumOff val="40000"/>
                </a:schemeClr>
              </a:solidFill>
              <a:latin typeface="Garamond"/>
              <a:cs typeface="Garamond"/>
            </a:endParaRPr>
          </a:p>
          <a:p>
            <a:pPr algn="ctr"/>
            <a:r>
              <a:rPr lang="en-US" sz="5800" dirty="0" smtClean="0">
                <a:solidFill>
                  <a:schemeClr val="tx2">
                    <a:lumMod val="60000"/>
                    <a:lumOff val="40000"/>
                  </a:schemeClr>
                </a:solidFill>
                <a:latin typeface="Garamond"/>
                <a:cs typeface="Garamond"/>
              </a:rPr>
              <a:t>Department of Environmental Studies, Colby College, Waterville, ME </a:t>
            </a:r>
            <a:endParaRPr lang="en-US" sz="5800" dirty="0">
              <a:solidFill>
                <a:schemeClr val="tx2">
                  <a:lumMod val="60000"/>
                  <a:lumOff val="40000"/>
                </a:schemeClr>
              </a:solidFill>
              <a:latin typeface="Garamond"/>
              <a:cs typeface="Garamond"/>
            </a:endParaRPr>
          </a:p>
        </p:txBody>
      </p:sp>
      <p:pic>
        <p:nvPicPr>
          <p:cNvPr id="3" name="Picture 4"/>
          <p:cNvPicPr>
            <a:picLocks noChangeAspect="1" noChangeArrowheads="1"/>
          </p:cNvPicPr>
          <p:nvPr/>
        </p:nvPicPr>
        <p:blipFill>
          <a:blip r:embed="rId2" cstate="print"/>
          <a:srcRect/>
          <a:stretch>
            <a:fillRect/>
          </a:stretch>
        </p:blipFill>
        <p:spPr bwMode="auto">
          <a:xfrm>
            <a:off x="2514601" y="914400"/>
            <a:ext cx="3124200" cy="3077905"/>
          </a:xfrm>
          <a:prstGeom prst="rect">
            <a:avLst/>
          </a:prstGeom>
          <a:noFill/>
          <a:ln w="9525">
            <a:noFill/>
            <a:miter lim="800000"/>
            <a:headEnd/>
            <a:tailEnd/>
          </a:ln>
          <a:effectLst/>
        </p:spPr>
      </p:pic>
      <p:sp>
        <p:nvSpPr>
          <p:cNvPr id="4" name="TextBox 3"/>
          <p:cNvSpPr txBox="1"/>
          <p:nvPr/>
        </p:nvSpPr>
        <p:spPr>
          <a:xfrm>
            <a:off x="838200" y="4639270"/>
            <a:ext cx="14412958" cy="923330"/>
          </a:xfrm>
          <a:prstGeom prst="rect">
            <a:avLst/>
          </a:prstGeom>
          <a:noFill/>
          <a:ln w="9525" cap="flat" cmpd="sng" algn="ctr">
            <a:solidFill>
              <a:srgbClr val="4F81BD"/>
            </a:solidFill>
            <a:prstDash val="solid"/>
            <a:round/>
            <a:headEnd type="none" w="med" len="med"/>
            <a:tailEnd type="none" w="med" len="med"/>
          </a:ln>
        </p:spPr>
        <p:txBody>
          <a:bodyPr wrap="square" rtlCol="0">
            <a:spAutoFit/>
          </a:bodyPr>
          <a:lstStyle/>
          <a:p>
            <a:pPr algn="ctr"/>
            <a:r>
              <a:rPr lang="en-US" sz="5400" dirty="0" smtClean="0">
                <a:solidFill>
                  <a:srgbClr val="000000"/>
                </a:solidFill>
                <a:latin typeface="Garamond"/>
                <a:cs typeface="Garamond"/>
              </a:rPr>
              <a:t>The Arctic</a:t>
            </a:r>
          </a:p>
        </p:txBody>
      </p:sp>
      <p:sp>
        <p:nvSpPr>
          <p:cNvPr id="5" name="TextBox 4"/>
          <p:cNvSpPr txBox="1"/>
          <p:nvPr/>
        </p:nvSpPr>
        <p:spPr>
          <a:xfrm>
            <a:off x="685800" y="36002893"/>
            <a:ext cx="14412957" cy="954107"/>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r>
              <a:rPr lang="en-US" sz="2800" dirty="0" smtClean="0">
                <a:latin typeface="Garamond"/>
                <a:cs typeface="Garamond"/>
              </a:rPr>
              <a:t>Figure 2. Projected Global and Arctic Surface Air Temperature Change. This graph shows average temperatures projected by the five ACIA climate models for the B2 emissions scenario. </a:t>
            </a:r>
            <a:endParaRPr lang="en-US" sz="2800" dirty="0">
              <a:latin typeface="Garamond"/>
              <a:cs typeface="Garamond"/>
            </a:endParaRPr>
          </a:p>
        </p:txBody>
      </p:sp>
      <p:sp>
        <p:nvSpPr>
          <p:cNvPr id="8" name="TextBox 7"/>
          <p:cNvSpPr txBox="1"/>
          <p:nvPr/>
        </p:nvSpPr>
        <p:spPr>
          <a:xfrm>
            <a:off x="15773400" y="5791200"/>
            <a:ext cx="13563600" cy="12834286"/>
          </a:xfrm>
          <a:prstGeom prst="rect">
            <a:avLst/>
          </a:prstGeom>
          <a:noFill/>
          <a:ln w="9525" cap="flat" cmpd="sng" algn="ctr">
            <a:solidFill>
              <a:srgbClr val="4F81BD"/>
            </a:solidFill>
            <a:prstDash val="solid"/>
            <a:round/>
            <a:headEnd type="none" w="med" len="med"/>
            <a:tailEnd type="none" w="med" len="med"/>
          </a:ln>
        </p:spPr>
        <p:txBody>
          <a:bodyPr wrap="square" rtlCol="0">
            <a:spAutoFit/>
          </a:bodyPr>
          <a:lstStyle/>
          <a:p>
            <a:r>
              <a:rPr lang="en-US" sz="3600" dirty="0" smtClean="0">
                <a:latin typeface="Garamond"/>
                <a:cs typeface="Garamond"/>
              </a:rPr>
              <a:t>•Changes in both land and water and its uses influence biodiversity in the Arctic. </a:t>
            </a:r>
          </a:p>
          <a:p>
            <a:r>
              <a:rPr lang="en-US" sz="3600" dirty="0" smtClean="0">
                <a:latin typeface="Garamond"/>
                <a:cs typeface="Garamond"/>
              </a:rPr>
              <a:t>•Warming terrestrial environments, decreased area and thickness of sea ice, as well as increased seawater temperatures will also result in changes in the distribution, diversity, and productivity of species in the arctic.</a:t>
            </a:r>
          </a:p>
          <a:p>
            <a:pPr>
              <a:buFont typeface="Arial"/>
              <a:buChar char="•"/>
            </a:pPr>
            <a:r>
              <a:rPr lang="en-US" sz="3600" dirty="0" smtClean="0">
                <a:latin typeface="Garamond"/>
                <a:cs typeface="Garamond"/>
              </a:rPr>
              <a:t>Climate change has caused habitat extent to shrink, which limits the spatial adaptability of species.  In addition, the abundance and diversity of species in the Arctic is being affected by their limiting accessibility to resources.  </a:t>
            </a:r>
          </a:p>
          <a:p>
            <a:r>
              <a:rPr lang="en-US" sz="3600" dirty="0" smtClean="0">
                <a:latin typeface="Garamond"/>
                <a:cs typeface="Garamond"/>
              </a:rPr>
              <a:t>•Projected decrease in sea-ice extent and thickness will result in increased accessibility to the open ocean and surrounding coastal areas, making it easier to exploit marine and coastal species over a larger area for a greater portion of the year.</a:t>
            </a:r>
          </a:p>
          <a:p>
            <a:pPr>
              <a:buFont typeface="Arial"/>
              <a:buChar char="•"/>
            </a:pPr>
            <a:r>
              <a:rPr lang="en-US" sz="3600" dirty="0" smtClean="0">
                <a:latin typeface="Garamond"/>
                <a:cs typeface="Garamond"/>
              </a:rPr>
              <a:t>The formerly high productivity of the Arctic ecosystems is decreasing due to warmer air temperatures and water temperatures, and melting sea ice.</a:t>
            </a:r>
          </a:p>
          <a:p>
            <a:pPr>
              <a:buFont typeface="Arial"/>
              <a:buChar char="•"/>
            </a:pPr>
            <a:r>
              <a:rPr lang="en-US" sz="3600" dirty="0" smtClean="0">
                <a:latin typeface="Garamond"/>
                <a:cs typeface="Garamond"/>
              </a:rPr>
              <a:t>Effects on individual species have cascading influences on the food web throughout the entire biome.</a:t>
            </a:r>
          </a:p>
          <a:p>
            <a:pPr>
              <a:buFont typeface="Arial"/>
              <a:buChar char="•"/>
            </a:pPr>
            <a:r>
              <a:rPr lang="en-US" sz="3600" dirty="0" smtClean="0">
                <a:latin typeface="Garamond"/>
                <a:cs typeface="Garamond"/>
              </a:rPr>
              <a:t>Exploitation of species, land and water management, and pollution from development are the key issues threatening biodiversity in the Arctic</a:t>
            </a:r>
          </a:p>
          <a:p>
            <a:pPr>
              <a:buFont typeface="Arial"/>
              <a:buChar char="•"/>
            </a:pPr>
            <a:r>
              <a:rPr lang="en-US" sz="3600" dirty="0" smtClean="0">
                <a:latin typeface="Garamond"/>
                <a:cs typeface="Garamond"/>
              </a:rPr>
              <a:t>Many populations of charismatic arctic species have been over-exploited over the last few hundred years.</a:t>
            </a:r>
          </a:p>
          <a:p>
            <a:pPr>
              <a:buFont typeface="Arial"/>
              <a:buChar char="•"/>
            </a:pPr>
            <a:r>
              <a:rPr lang="en-US" sz="3600" dirty="0" smtClean="0">
                <a:latin typeface="Garamond"/>
                <a:cs typeface="Garamond"/>
              </a:rPr>
              <a:t>Vast effects on migratory species and their management as well as effects by non-native species resulting in biological invasions are becoming problematic.</a:t>
            </a:r>
          </a:p>
        </p:txBody>
      </p:sp>
      <p:sp>
        <p:nvSpPr>
          <p:cNvPr id="26" name="TextBox 25"/>
          <p:cNvSpPr txBox="1"/>
          <p:nvPr/>
        </p:nvSpPr>
        <p:spPr>
          <a:xfrm>
            <a:off x="827042" y="5791200"/>
            <a:ext cx="14412958" cy="5139869"/>
          </a:xfrm>
          <a:prstGeom prst="rect">
            <a:avLst/>
          </a:prstGeom>
          <a:noFill/>
          <a:ln w="9525" cap="flat" cmpd="sng" algn="ctr">
            <a:solidFill>
              <a:srgbClr val="4F81BD"/>
            </a:solidFill>
            <a:prstDash val="solid"/>
            <a:round/>
            <a:headEnd type="none" w="med" len="med"/>
            <a:tailEnd type="none" w="med" len="med"/>
          </a:ln>
        </p:spPr>
        <p:txBody>
          <a:bodyPr wrap="square" rtlCol="0">
            <a:spAutoFit/>
          </a:bodyPr>
          <a:lstStyle/>
          <a:p>
            <a:pPr marL="450850" indent="-323850">
              <a:spcAft>
                <a:spcPts val="1200"/>
              </a:spcAft>
              <a:buFont typeface="Arial"/>
              <a:buChar char="•"/>
            </a:pPr>
            <a:r>
              <a:rPr lang="en-US" sz="3600" dirty="0" smtClean="0">
                <a:latin typeface="Garamond"/>
                <a:cs typeface="Garamond"/>
              </a:rPr>
              <a:t>The most northern region of the world; polar region between 60°- 90°N </a:t>
            </a:r>
          </a:p>
          <a:p>
            <a:pPr marL="450850" indent="-323850">
              <a:spcAft>
                <a:spcPts val="1200"/>
              </a:spcAft>
              <a:buFont typeface="Arial"/>
              <a:buChar char="•"/>
            </a:pPr>
            <a:r>
              <a:rPr lang="en-US" sz="3600" dirty="0" smtClean="0">
                <a:latin typeface="Garamond"/>
                <a:cs typeface="Garamond"/>
              </a:rPr>
              <a:t>Characterized by glaciers, ice and snow, and tundra ecosystems</a:t>
            </a:r>
          </a:p>
          <a:p>
            <a:pPr marL="450850" indent="-323850">
              <a:spcAft>
                <a:spcPts val="1200"/>
              </a:spcAft>
              <a:buFont typeface="Arial"/>
              <a:buChar char="•"/>
            </a:pPr>
            <a:r>
              <a:rPr lang="en-US" sz="3600" dirty="0" smtClean="0">
                <a:latin typeface="Garamond"/>
                <a:cs typeface="Garamond"/>
              </a:rPr>
              <a:t>The Arctic is known for its bountiful resources: arctic mammals such as seal and polar bears, and arctic minerals such as oil, gas, and metal ores.</a:t>
            </a:r>
          </a:p>
          <a:p>
            <a:pPr marL="450850" indent="-323850">
              <a:spcAft>
                <a:spcPts val="1200"/>
              </a:spcAft>
              <a:buFont typeface="Arial"/>
              <a:buChar char="•"/>
            </a:pPr>
            <a:r>
              <a:rPr lang="en-US" sz="3600" dirty="0" smtClean="0">
                <a:latin typeface="Garamond"/>
                <a:cs typeface="Garamond"/>
              </a:rPr>
              <a:t>The Arctic is a sensitive location that has been affected greatly by climate change and the anthropogenic factors that contribute to global warming.</a:t>
            </a:r>
          </a:p>
          <a:p>
            <a:pPr marL="450850" indent="-323850">
              <a:spcAft>
                <a:spcPts val="1200"/>
              </a:spcAft>
              <a:buFont typeface="Arial"/>
              <a:buChar char="•"/>
            </a:pPr>
            <a:r>
              <a:rPr lang="en-US" sz="3600" dirty="0" smtClean="0">
                <a:latin typeface="Garamond"/>
                <a:cs typeface="Garamond"/>
              </a:rPr>
              <a:t>Three of the major impacts are rising average surface temperatures, melting permafrost and the dangers that follow, and the loss of biodiversity. </a:t>
            </a:r>
          </a:p>
        </p:txBody>
      </p:sp>
      <p:sp>
        <p:nvSpPr>
          <p:cNvPr id="27" name="TextBox 26"/>
          <p:cNvSpPr txBox="1"/>
          <p:nvPr/>
        </p:nvSpPr>
        <p:spPr>
          <a:xfrm>
            <a:off x="838200" y="22541090"/>
            <a:ext cx="14412957" cy="6186310"/>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a:buFont typeface="Arial"/>
              <a:buChar char="•"/>
            </a:pPr>
            <a:r>
              <a:rPr lang="en-US" sz="3600" dirty="0" smtClean="0">
                <a:latin typeface="Garamond"/>
                <a:cs typeface="Garamond"/>
              </a:rPr>
              <a:t>Average surface temperature is increasing twice as fast as the rest of the world</a:t>
            </a:r>
          </a:p>
          <a:p>
            <a:pPr>
              <a:buFont typeface="Arial"/>
              <a:buChar char="•"/>
            </a:pPr>
            <a:r>
              <a:rPr lang="en-US" sz="3600" dirty="0" smtClean="0">
                <a:latin typeface="Garamond"/>
                <a:cs typeface="Garamond"/>
              </a:rPr>
              <a:t>Warming of about 3-7°C over the next 100 years due to increased global concentrations of carbon dioxide and other greenhouse gases emitted by human activities, primarily fossil fuel burning.  </a:t>
            </a:r>
          </a:p>
          <a:p>
            <a:pPr>
              <a:buFont typeface="Arial"/>
              <a:buChar char="•"/>
            </a:pPr>
            <a:r>
              <a:rPr lang="en-US" sz="3600" dirty="0" smtClean="0">
                <a:latin typeface="Garamond"/>
                <a:cs typeface="Garamond"/>
              </a:rPr>
              <a:t>Average surface temperature increased from 1900 to 1940, decreased from 1940 to 1970, and increased from 1970 to the present. </a:t>
            </a:r>
          </a:p>
          <a:p>
            <a:pPr>
              <a:buFont typeface="Arial"/>
              <a:buChar char="•"/>
            </a:pPr>
            <a:r>
              <a:rPr lang="en-US" sz="3600" dirty="0" smtClean="0">
                <a:latin typeface="Garamond"/>
                <a:cs typeface="Garamond"/>
              </a:rPr>
              <a:t>The variation in Arctic surface temperatures since 1900 are explained by the increased atmospheric greenhouse gases, aerosol emissions, as well as volcanic eruptions.  </a:t>
            </a:r>
          </a:p>
          <a:p>
            <a:pPr>
              <a:buFont typeface="Arial"/>
              <a:buChar char="•"/>
            </a:pPr>
            <a:r>
              <a:rPr lang="en-US" sz="3600" dirty="0" smtClean="0">
                <a:latin typeface="Garamond"/>
                <a:cs typeface="Garamond"/>
              </a:rPr>
              <a:t>Reported that methane caused a warming impact of about 0.04 degree C per decade.</a:t>
            </a:r>
          </a:p>
        </p:txBody>
      </p:sp>
      <p:sp>
        <p:nvSpPr>
          <p:cNvPr id="29" name="TextBox 28"/>
          <p:cNvSpPr txBox="1"/>
          <p:nvPr/>
        </p:nvSpPr>
        <p:spPr>
          <a:xfrm>
            <a:off x="838200" y="21412200"/>
            <a:ext cx="14412958" cy="923330"/>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algn="ctr"/>
            <a:r>
              <a:rPr lang="en-US" sz="5400" dirty="0" smtClean="0">
                <a:latin typeface="Garamond"/>
                <a:cs typeface="Garamond"/>
              </a:rPr>
              <a:t>Rising Surface Temperatures</a:t>
            </a:r>
          </a:p>
        </p:txBody>
      </p:sp>
      <p:sp>
        <p:nvSpPr>
          <p:cNvPr id="40" name="TextBox 39"/>
          <p:cNvSpPr txBox="1"/>
          <p:nvPr/>
        </p:nvSpPr>
        <p:spPr>
          <a:xfrm>
            <a:off x="15544800" y="34594800"/>
            <a:ext cx="13411200" cy="2554545"/>
          </a:xfrm>
          <a:prstGeom prst="rect">
            <a:avLst/>
          </a:prstGeom>
          <a:solidFill>
            <a:srgbClr val="FFFFFF"/>
          </a:solidFill>
          <a:ln w="6350" cmpd="sng">
            <a:noFill/>
          </a:ln>
        </p:spPr>
        <p:txBody>
          <a:bodyPr wrap="square" rtlCol="0">
            <a:spAutoFit/>
          </a:bodyPr>
          <a:lstStyle/>
          <a:p>
            <a:pPr algn="ctr"/>
            <a:r>
              <a:rPr lang="en-US" sz="4000" i="1" dirty="0" smtClean="0">
                <a:latin typeface="Garamond"/>
                <a:cs typeface="Garamond"/>
              </a:rPr>
              <a:t>“Climate change in polar regions is expected to be among the largest and most rapid of any region on the Earth, and will cause major physical, ecological, sociological, and economic impacts, especially in the arctic, Antarctic Peninsula, and Southern Ocean (high confidence).” – IPCC, 2001 </a:t>
            </a:r>
          </a:p>
        </p:txBody>
      </p:sp>
      <p:sp>
        <p:nvSpPr>
          <p:cNvPr id="41" name="TextBox 40"/>
          <p:cNvSpPr txBox="1"/>
          <p:nvPr/>
        </p:nvSpPr>
        <p:spPr>
          <a:xfrm>
            <a:off x="29794200" y="4648200"/>
            <a:ext cx="13258800" cy="923330"/>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algn="ctr"/>
            <a:r>
              <a:rPr lang="en-US" sz="5400" dirty="0" smtClean="0">
                <a:solidFill>
                  <a:srgbClr val="000000"/>
                </a:solidFill>
                <a:latin typeface="Garamond"/>
                <a:cs typeface="Garamond"/>
              </a:rPr>
              <a:t>Permafrost</a:t>
            </a:r>
          </a:p>
        </p:txBody>
      </p:sp>
      <p:sp>
        <p:nvSpPr>
          <p:cNvPr id="45" name="TextBox 44"/>
          <p:cNvSpPr txBox="1"/>
          <p:nvPr/>
        </p:nvSpPr>
        <p:spPr>
          <a:xfrm>
            <a:off x="838200" y="19619893"/>
            <a:ext cx="14412958" cy="954107"/>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marL="450850" indent="-323850">
              <a:spcAft>
                <a:spcPts val="1200"/>
              </a:spcAft>
            </a:pPr>
            <a:r>
              <a:rPr lang="en-US" sz="2800" dirty="0" smtClean="0">
                <a:latin typeface="Garamond"/>
                <a:cs typeface="Garamond"/>
              </a:rPr>
              <a:t>Figure 1. Present and projected vegetation and minimum sea ice extent for arctic and neighboring regions. Vegetation map based on floristic surveys and projected vegetation for 2090-2100.  </a:t>
            </a:r>
          </a:p>
        </p:txBody>
      </p:sp>
      <p:pic>
        <p:nvPicPr>
          <p:cNvPr id="46" name="Picture 45" descr="ice image1.png"/>
          <p:cNvPicPr>
            <a:picLocks noChangeAspect="1"/>
          </p:cNvPicPr>
          <p:nvPr/>
        </p:nvPicPr>
        <p:blipFill>
          <a:blip r:embed="rId3"/>
          <a:srcRect l="3979" t="3797" r="4498"/>
          <a:stretch>
            <a:fillRect/>
          </a:stretch>
        </p:blipFill>
        <p:spPr>
          <a:xfrm>
            <a:off x="1842837" y="11033539"/>
            <a:ext cx="5548563" cy="6111461"/>
          </a:xfrm>
          <a:prstGeom prst="rect">
            <a:avLst/>
          </a:prstGeom>
        </p:spPr>
      </p:pic>
      <p:pic>
        <p:nvPicPr>
          <p:cNvPr id="47" name="Picture 46" descr="arctic image#2.png"/>
          <p:cNvPicPr>
            <a:picLocks noChangeAspect="1"/>
          </p:cNvPicPr>
          <p:nvPr/>
        </p:nvPicPr>
        <p:blipFill>
          <a:blip r:embed="rId4"/>
          <a:stretch>
            <a:fillRect/>
          </a:stretch>
        </p:blipFill>
        <p:spPr>
          <a:xfrm>
            <a:off x="7924800" y="10972800"/>
            <a:ext cx="6231957" cy="6248400"/>
          </a:xfrm>
          <a:prstGeom prst="rect">
            <a:avLst/>
          </a:prstGeom>
        </p:spPr>
      </p:pic>
      <p:pic>
        <p:nvPicPr>
          <p:cNvPr id="48" name="Picture 47" descr="key for ice image.png"/>
          <p:cNvPicPr>
            <a:picLocks noChangeAspect="1"/>
          </p:cNvPicPr>
          <p:nvPr/>
        </p:nvPicPr>
        <p:blipFill>
          <a:blip r:embed="rId5"/>
          <a:stretch>
            <a:fillRect/>
          </a:stretch>
        </p:blipFill>
        <p:spPr>
          <a:xfrm>
            <a:off x="4038600" y="17068800"/>
            <a:ext cx="7095460" cy="2514600"/>
          </a:xfrm>
          <a:prstGeom prst="rect">
            <a:avLst/>
          </a:prstGeom>
        </p:spPr>
      </p:pic>
      <p:pic>
        <p:nvPicPr>
          <p:cNvPr id="51" name="Picture 50" descr="surface temp global.png"/>
          <p:cNvPicPr>
            <a:picLocks noChangeAspect="1"/>
          </p:cNvPicPr>
          <p:nvPr/>
        </p:nvPicPr>
        <p:blipFill>
          <a:blip r:embed="rId6"/>
          <a:stretch>
            <a:fillRect/>
          </a:stretch>
        </p:blipFill>
        <p:spPr>
          <a:xfrm>
            <a:off x="9829800" y="32156400"/>
            <a:ext cx="3816439" cy="2258060"/>
          </a:xfrm>
          <a:prstGeom prst="rect">
            <a:avLst/>
          </a:prstGeom>
        </p:spPr>
      </p:pic>
      <p:pic>
        <p:nvPicPr>
          <p:cNvPr id="52" name="Picture 51" descr="surface temp arctic.png"/>
          <p:cNvPicPr>
            <a:picLocks noChangeAspect="1"/>
          </p:cNvPicPr>
          <p:nvPr/>
        </p:nvPicPr>
        <p:blipFill>
          <a:blip r:embed="rId7"/>
          <a:stretch>
            <a:fillRect/>
          </a:stretch>
        </p:blipFill>
        <p:spPr>
          <a:xfrm>
            <a:off x="9982200" y="29870400"/>
            <a:ext cx="3429000" cy="2199736"/>
          </a:xfrm>
          <a:prstGeom prst="rect">
            <a:avLst/>
          </a:prstGeom>
        </p:spPr>
      </p:pic>
      <p:sp>
        <p:nvSpPr>
          <p:cNvPr id="54" name="TextBox 53"/>
          <p:cNvSpPr txBox="1"/>
          <p:nvPr/>
        </p:nvSpPr>
        <p:spPr>
          <a:xfrm>
            <a:off x="15773400" y="4648200"/>
            <a:ext cx="13563600" cy="923330"/>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algn="ctr"/>
            <a:r>
              <a:rPr lang="en-US" sz="5400" dirty="0" smtClean="0">
                <a:solidFill>
                  <a:srgbClr val="000000"/>
                </a:solidFill>
                <a:latin typeface="Garamond"/>
                <a:cs typeface="Garamond"/>
              </a:rPr>
              <a:t>Biodiversity Loss</a:t>
            </a:r>
          </a:p>
        </p:txBody>
      </p:sp>
      <p:pic>
        <p:nvPicPr>
          <p:cNvPr id="60" name="Picture 59" descr="surface temp graph.png"/>
          <p:cNvPicPr>
            <a:picLocks noChangeAspect="1"/>
          </p:cNvPicPr>
          <p:nvPr/>
        </p:nvPicPr>
        <p:blipFill>
          <a:blip r:embed="rId8"/>
          <a:stretch>
            <a:fillRect/>
          </a:stretch>
        </p:blipFill>
        <p:spPr>
          <a:xfrm>
            <a:off x="1264442" y="28956000"/>
            <a:ext cx="9085830" cy="6629400"/>
          </a:xfrm>
          <a:prstGeom prst="rect">
            <a:avLst/>
          </a:prstGeom>
        </p:spPr>
      </p:pic>
      <p:sp>
        <p:nvSpPr>
          <p:cNvPr id="61" name="TextBox 60"/>
          <p:cNvSpPr txBox="1"/>
          <p:nvPr/>
        </p:nvSpPr>
        <p:spPr>
          <a:xfrm>
            <a:off x="29870400" y="29413496"/>
            <a:ext cx="13258800" cy="7848304"/>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a:buFont typeface="Arial"/>
              <a:buChar char="•"/>
            </a:pPr>
            <a:r>
              <a:rPr lang="en-US" sz="3600" dirty="0" smtClean="0">
                <a:latin typeface="Garamond"/>
                <a:cs typeface="Garamond"/>
              </a:rPr>
              <a:t>Due to snow and ice melt more land and water are</a:t>
            </a:r>
            <a:r>
              <a:rPr lang="en-US" sz="3600" dirty="0" smtClean="0">
                <a:latin typeface="Garamond"/>
                <a:cs typeface="Garamond"/>
              </a:rPr>
              <a:t> </a:t>
            </a:r>
            <a:r>
              <a:rPr lang="en-US" sz="3600" err="1" smtClean="0">
                <a:latin typeface="Garamond"/>
                <a:cs typeface="Garamond"/>
              </a:rPr>
              <a:t>exposed</a:t>
            </a:r>
            <a:r>
              <a:rPr lang="en-US" sz="3600" smtClean="0">
                <a:latin typeface="Garamond"/>
                <a:cs typeface="Garamond"/>
              </a:rPr>
              <a:t>. Therefore </a:t>
            </a:r>
            <a:r>
              <a:rPr lang="en-US" sz="3600" dirty="0" smtClean="0">
                <a:latin typeface="Garamond"/>
                <a:cs typeface="Garamond"/>
              </a:rPr>
              <a:t>more of the sun’s energy is absorbed, further warming the planet. This cycle acts as a positive feedback loop.</a:t>
            </a:r>
          </a:p>
          <a:p>
            <a:pPr>
              <a:buFont typeface="Arial"/>
              <a:buChar char="•"/>
            </a:pPr>
            <a:r>
              <a:rPr lang="en-US" sz="3600" dirty="0" smtClean="0">
                <a:latin typeface="Garamond"/>
                <a:cs typeface="Garamond"/>
              </a:rPr>
              <a:t>The desalination of the Arctic Ocean due to added freshwater from melting glaciers could alter the global ocean circulation patterns.</a:t>
            </a:r>
          </a:p>
          <a:p>
            <a:pPr>
              <a:buFont typeface="Arial"/>
              <a:buChar char="•"/>
            </a:pPr>
            <a:r>
              <a:rPr lang="en-US" sz="3600" dirty="0" smtClean="0">
                <a:latin typeface="Garamond"/>
                <a:cs typeface="Garamond"/>
              </a:rPr>
              <a:t>Alterations in the exchange and storage of greenhouse gases in the Arctic, on land and in the ocean, contribute to the increase in global temperatures. </a:t>
            </a:r>
          </a:p>
          <a:p>
            <a:pPr>
              <a:buFont typeface="Arial"/>
              <a:buChar char="•"/>
            </a:pPr>
            <a:r>
              <a:rPr lang="en-US" sz="3600" dirty="0" smtClean="0">
                <a:latin typeface="Garamond"/>
                <a:cs typeface="Garamond"/>
              </a:rPr>
              <a:t>Impacts of Arctic climate change will have implications for biodiversity around the world because migratory species depend on breeding and feeding grounds in the Arctic.</a:t>
            </a:r>
          </a:p>
          <a:p>
            <a:pPr>
              <a:buFont typeface="Arial"/>
              <a:buChar char="•"/>
            </a:pPr>
            <a:r>
              <a:rPr lang="en-US" sz="3600" dirty="0" smtClean="0">
                <a:latin typeface="Garamond"/>
                <a:cs typeface="Garamond"/>
              </a:rPr>
              <a:t>Increased access to the Arctic Ocean due to sea ice melt will allow transportation routes to be open for longer periods of the year and reach areas that have never been explored before.  </a:t>
            </a:r>
            <a:endParaRPr lang="en-US" sz="3600" dirty="0" smtClean="0">
              <a:latin typeface="Garamond"/>
              <a:cs typeface="Garamond"/>
            </a:endParaRPr>
          </a:p>
        </p:txBody>
      </p:sp>
      <p:sp>
        <p:nvSpPr>
          <p:cNvPr id="62" name="TextBox 61"/>
          <p:cNvSpPr txBox="1"/>
          <p:nvPr/>
        </p:nvSpPr>
        <p:spPr>
          <a:xfrm>
            <a:off x="29870400" y="28261270"/>
            <a:ext cx="13258800" cy="923330"/>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algn="ctr"/>
            <a:r>
              <a:rPr lang="en-US" sz="5400" dirty="0" smtClean="0">
                <a:solidFill>
                  <a:srgbClr val="000000"/>
                </a:solidFill>
                <a:latin typeface="Garamond"/>
                <a:cs typeface="Garamond"/>
              </a:rPr>
              <a:t>Effects on the Arctic are Global</a:t>
            </a:r>
          </a:p>
        </p:txBody>
      </p:sp>
      <p:sp>
        <p:nvSpPr>
          <p:cNvPr id="64" name="TextBox 63"/>
          <p:cNvSpPr txBox="1"/>
          <p:nvPr/>
        </p:nvSpPr>
        <p:spPr>
          <a:xfrm>
            <a:off x="15621000" y="28027490"/>
            <a:ext cx="13563600" cy="6186310"/>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r>
              <a:rPr lang="en-US" sz="3600" b="1" dirty="0" smtClean="0">
                <a:latin typeface="Garamond"/>
                <a:cs typeface="Garamond"/>
              </a:rPr>
              <a:t>Cases and Species Experiencing Biodiversity Loss</a:t>
            </a:r>
          </a:p>
          <a:p>
            <a:pPr>
              <a:buFont typeface="Arial"/>
              <a:buChar char="•"/>
            </a:pPr>
            <a:r>
              <a:rPr lang="en-US" sz="3600" dirty="0" smtClean="0">
                <a:latin typeface="Garamond"/>
                <a:cs typeface="Garamond"/>
              </a:rPr>
              <a:t>Commercial fish landings in Canada decreased from 1.61 million tons in 1989 to 1.00 million tons in 1998. </a:t>
            </a:r>
          </a:p>
          <a:p>
            <a:pPr>
              <a:buFont typeface="Arial"/>
              <a:buChar char="•"/>
            </a:pPr>
            <a:r>
              <a:rPr lang="en-US" sz="3600" dirty="0" smtClean="0">
                <a:latin typeface="Garamond"/>
                <a:cs typeface="Garamond"/>
              </a:rPr>
              <a:t>Fivefold decline in cod stock in the Arctic ocean </a:t>
            </a:r>
          </a:p>
          <a:p>
            <a:pPr>
              <a:buFont typeface="Arial"/>
              <a:buChar char="•"/>
            </a:pPr>
            <a:r>
              <a:rPr lang="en-US" sz="3600" dirty="0" smtClean="0">
                <a:latin typeface="Garamond"/>
                <a:cs typeface="Garamond"/>
              </a:rPr>
              <a:t>Large declines in the herring stock in the Norwegian Sea </a:t>
            </a:r>
          </a:p>
          <a:p>
            <a:pPr>
              <a:buFont typeface="Arial"/>
              <a:buChar char="•"/>
            </a:pPr>
            <a:r>
              <a:rPr lang="en-US" sz="3600" dirty="0" smtClean="0">
                <a:latin typeface="Garamond"/>
                <a:cs typeface="Garamond"/>
              </a:rPr>
              <a:t>Polar bears, seals, seabirds, and many more arctic mammals rely on diminishing sea ice for hunting and habitat.</a:t>
            </a:r>
          </a:p>
          <a:p>
            <a:pPr>
              <a:buFont typeface="Arial"/>
              <a:buChar char="•"/>
            </a:pPr>
            <a:r>
              <a:rPr lang="en-US" sz="3600" dirty="0" smtClean="0">
                <a:latin typeface="Garamond"/>
                <a:cs typeface="Garamond"/>
              </a:rPr>
              <a:t>Caribou, reindeer, lemming, and small rodent populations have decreased due to the loss of tundra vegetation.</a:t>
            </a:r>
          </a:p>
          <a:p>
            <a:pPr>
              <a:buFont typeface="Arial"/>
              <a:buChar char="•"/>
            </a:pPr>
            <a:r>
              <a:rPr lang="en-US" sz="3600" dirty="0" smtClean="0">
                <a:latin typeface="Garamond"/>
                <a:cs typeface="Garamond"/>
              </a:rPr>
              <a:t>Collapse of small rodent populations have lead to a decrease in bird populations and carnivores such as the arctic fox, raptors, and snowy owls.   </a:t>
            </a:r>
          </a:p>
        </p:txBody>
      </p:sp>
      <p:pic>
        <p:nvPicPr>
          <p:cNvPr id="65" name="Picture 64" descr="permafrost1"/>
          <p:cNvPicPr>
            <a:picLocks noChangeAspect="1"/>
          </p:cNvPicPr>
          <p:nvPr/>
        </p:nvPicPr>
        <p:blipFill>
          <a:blip r:embed="rId9"/>
          <a:stretch>
            <a:fillRect/>
          </a:stretch>
        </p:blipFill>
        <p:spPr>
          <a:xfrm>
            <a:off x="36118800" y="12954000"/>
            <a:ext cx="7294359" cy="7315200"/>
          </a:xfrm>
          <a:prstGeom prst="rect">
            <a:avLst/>
          </a:prstGeom>
        </p:spPr>
      </p:pic>
      <p:pic>
        <p:nvPicPr>
          <p:cNvPr id="66" name="Picture 65" descr="permafrost2"/>
          <p:cNvPicPr>
            <a:picLocks noChangeAspect="1"/>
          </p:cNvPicPr>
          <p:nvPr/>
        </p:nvPicPr>
        <p:blipFill>
          <a:blip r:embed="rId10"/>
          <a:stretch>
            <a:fillRect/>
          </a:stretch>
        </p:blipFill>
        <p:spPr>
          <a:xfrm>
            <a:off x="29413200" y="13106400"/>
            <a:ext cx="6858000" cy="7102929"/>
          </a:xfrm>
          <a:prstGeom prst="rect">
            <a:avLst/>
          </a:prstGeom>
        </p:spPr>
      </p:pic>
      <p:sp>
        <p:nvSpPr>
          <p:cNvPr id="68" name="TextBox 67"/>
          <p:cNvSpPr txBox="1"/>
          <p:nvPr/>
        </p:nvSpPr>
        <p:spPr>
          <a:xfrm>
            <a:off x="29946600" y="20815518"/>
            <a:ext cx="13258800" cy="1815882"/>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r>
              <a:rPr lang="en-US" sz="2800" dirty="0" smtClean="0">
                <a:latin typeface="Garamond"/>
                <a:cs typeface="Garamond"/>
              </a:rPr>
              <a:t>Figure 3. Image to the left shows the locations and type of permafrost that exists in the Arctic. Image to the right shows the expected changes in Arctic temperatures by the year 2090. Blue solid line is current permafrost boundary. Blue dashed line is projected permafrost boundary by 2090. </a:t>
            </a:r>
          </a:p>
        </p:txBody>
      </p:sp>
      <p:pic>
        <p:nvPicPr>
          <p:cNvPr id="69" name="Picture 4"/>
          <p:cNvPicPr>
            <a:picLocks noChangeAspect="1" noChangeArrowheads="1"/>
          </p:cNvPicPr>
          <p:nvPr/>
        </p:nvPicPr>
        <p:blipFill>
          <a:blip r:embed="rId2" cstate="print"/>
          <a:srcRect/>
          <a:stretch>
            <a:fillRect/>
          </a:stretch>
        </p:blipFill>
        <p:spPr bwMode="auto">
          <a:xfrm>
            <a:off x="37338000" y="914400"/>
            <a:ext cx="3124200" cy="3077905"/>
          </a:xfrm>
          <a:prstGeom prst="rect">
            <a:avLst/>
          </a:prstGeom>
          <a:noFill/>
          <a:ln w="9525">
            <a:noFill/>
            <a:miter lim="800000"/>
            <a:headEnd/>
            <a:tailEnd/>
          </a:ln>
          <a:effectLst/>
        </p:spPr>
      </p:pic>
      <p:pic>
        <p:nvPicPr>
          <p:cNvPr id="70" name="Picture 69" descr="arctic marine food web.tiff"/>
          <p:cNvPicPr>
            <a:picLocks noChangeAspect="1"/>
          </p:cNvPicPr>
          <p:nvPr/>
        </p:nvPicPr>
        <p:blipFill>
          <a:blip r:embed="rId11"/>
          <a:stretch>
            <a:fillRect/>
          </a:stretch>
        </p:blipFill>
        <p:spPr>
          <a:xfrm>
            <a:off x="16870680" y="19354800"/>
            <a:ext cx="11018520" cy="7696200"/>
          </a:xfrm>
          <a:prstGeom prst="rect">
            <a:avLst/>
          </a:prstGeom>
        </p:spPr>
      </p:pic>
      <p:sp>
        <p:nvSpPr>
          <p:cNvPr id="71" name="TextBox 70"/>
          <p:cNvSpPr txBox="1"/>
          <p:nvPr/>
        </p:nvSpPr>
        <p:spPr>
          <a:xfrm>
            <a:off x="29794200" y="5943600"/>
            <a:ext cx="13258800" cy="6740308"/>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pPr>
              <a:buFont typeface="Arial"/>
              <a:buChar char="•"/>
            </a:pPr>
            <a:r>
              <a:rPr lang="en-US" sz="3600" dirty="0" smtClean="0">
                <a:latin typeface="Garamond"/>
                <a:cs typeface="Garamond"/>
              </a:rPr>
              <a:t>Permafrost is soil, rock, and sediment that remains below 0° C for two or more consecutive years. </a:t>
            </a:r>
          </a:p>
          <a:p>
            <a:pPr>
              <a:buFont typeface="Arial"/>
              <a:buChar char="•"/>
            </a:pPr>
            <a:r>
              <a:rPr lang="en-US" sz="3600" dirty="0" smtClean="0">
                <a:latin typeface="Garamond"/>
                <a:cs typeface="Garamond"/>
              </a:rPr>
              <a:t>Permafrost underlies most surfaces in the terrestrial Arctic</a:t>
            </a:r>
          </a:p>
          <a:p>
            <a:endParaRPr lang="en-US" sz="3600" b="1" dirty="0" smtClean="0">
              <a:latin typeface="Garamond"/>
              <a:cs typeface="Garamond"/>
            </a:endParaRPr>
          </a:p>
          <a:p>
            <a:r>
              <a:rPr lang="en-US" sz="3600" b="1" dirty="0" smtClean="0">
                <a:latin typeface="Garamond"/>
                <a:cs typeface="Garamond"/>
              </a:rPr>
              <a:t>Permafrost Melt</a:t>
            </a:r>
          </a:p>
          <a:p>
            <a:pPr>
              <a:buFont typeface="Arial"/>
              <a:buChar char="•"/>
            </a:pPr>
            <a:r>
              <a:rPr lang="en-US" sz="3600" dirty="0" smtClean="0">
                <a:latin typeface="Garamond"/>
                <a:cs typeface="Garamond"/>
              </a:rPr>
              <a:t>Rising surface temperatures in the Arctic are causing permafrost to melt.</a:t>
            </a:r>
          </a:p>
          <a:p>
            <a:pPr>
              <a:buFont typeface="Arial"/>
              <a:buChar char="•"/>
            </a:pPr>
            <a:r>
              <a:rPr lang="en-US" sz="3600" dirty="0" smtClean="0">
                <a:latin typeface="Garamond"/>
                <a:cs typeface="Garamond"/>
              </a:rPr>
              <a:t>Permafrost temperatures over most of the sub-arctic land have increased by several tenths of a °C up to 2°C during the past few decades.</a:t>
            </a:r>
          </a:p>
          <a:p>
            <a:pPr>
              <a:buFont typeface="Arial"/>
              <a:buChar char="•"/>
            </a:pPr>
            <a:r>
              <a:rPr lang="en-US" sz="3600" dirty="0" smtClean="0">
                <a:latin typeface="Garamond"/>
                <a:cs typeface="Garamond"/>
              </a:rPr>
              <a:t>Depth of top layer of permafrost that thaws each year in the warm season, or the active layer, is getting deeper in many areas. </a:t>
            </a:r>
          </a:p>
          <a:p>
            <a:pPr>
              <a:buFont typeface="Arial"/>
              <a:buChar char="•"/>
            </a:pPr>
            <a:r>
              <a:rPr lang="en-US" sz="3600" dirty="0" smtClean="0">
                <a:latin typeface="Garamond"/>
                <a:cs typeface="Garamond"/>
              </a:rPr>
              <a:t>Permafrost degradation is projected to spread over 10-20% of the present permafrost area within the next 100 years.</a:t>
            </a:r>
          </a:p>
        </p:txBody>
      </p:sp>
      <p:sp>
        <p:nvSpPr>
          <p:cNvPr id="72" name="TextBox 71"/>
          <p:cNvSpPr txBox="1"/>
          <p:nvPr/>
        </p:nvSpPr>
        <p:spPr>
          <a:xfrm>
            <a:off x="29946600" y="23136284"/>
            <a:ext cx="13258800" cy="4524316"/>
          </a:xfrm>
          <a:prstGeom prst="rect">
            <a:avLst/>
          </a:prstGeom>
          <a:solidFill>
            <a:srgbClr val="FFFFFF"/>
          </a:solidFill>
          <a:ln w="9525" cap="flat" cmpd="sng" algn="ctr">
            <a:solidFill>
              <a:srgbClr val="4F81BD"/>
            </a:solidFill>
            <a:prstDash val="solid"/>
            <a:round/>
            <a:headEnd type="none" w="med" len="med"/>
            <a:tailEnd type="none" w="med" len="med"/>
          </a:ln>
        </p:spPr>
        <p:txBody>
          <a:bodyPr wrap="square" rtlCol="0">
            <a:spAutoFit/>
          </a:bodyPr>
          <a:lstStyle/>
          <a:p>
            <a:r>
              <a:rPr lang="en-US" sz="3600" b="1" dirty="0" smtClean="0">
                <a:latin typeface="Garamond"/>
                <a:cs typeface="Garamond"/>
              </a:rPr>
              <a:t>Impacts Of Permafrost Melt </a:t>
            </a:r>
          </a:p>
          <a:p>
            <a:pPr>
              <a:buFont typeface="Arial"/>
              <a:buChar char="•"/>
            </a:pPr>
            <a:r>
              <a:rPr lang="en-US" sz="3600" dirty="0" smtClean="0">
                <a:latin typeface="Garamond"/>
                <a:cs typeface="Garamond"/>
              </a:rPr>
              <a:t>As permafrost melts the land cracks and produces large holes, called </a:t>
            </a:r>
            <a:r>
              <a:rPr lang="en-US" sz="3600" dirty="0" err="1" smtClean="0">
                <a:latin typeface="Garamond"/>
                <a:cs typeface="Garamond"/>
              </a:rPr>
              <a:t>thermokarsts</a:t>
            </a:r>
            <a:r>
              <a:rPr lang="en-US" sz="3600" dirty="0" smtClean="0">
                <a:latin typeface="Garamond"/>
                <a:cs typeface="Garamond"/>
              </a:rPr>
              <a:t>, and all the carbon and methane trapped in the once frozen permafrost is released into the atmosphere.</a:t>
            </a:r>
          </a:p>
          <a:p>
            <a:pPr>
              <a:buFont typeface="Arial"/>
              <a:buChar char="•"/>
            </a:pPr>
            <a:r>
              <a:rPr lang="en-US" sz="3600" dirty="0" smtClean="0">
                <a:latin typeface="Garamond"/>
                <a:cs typeface="Garamond"/>
              </a:rPr>
              <a:t>Freshwater habitats are disappearing and changing due to permafrost melt which is causing species to shift how they are using aquatic habitats.</a:t>
            </a:r>
          </a:p>
          <a:p>
            <a:pPr>
              <a:buFont typeface="Arial"/>
              <a:buChar char="•"/>
            </a:pPr>
            <a:r>
              <a:rPr lang="en-US" sz="3600" dirty="0" smtClean="0">
                <a:latin typeface="Garamond"/>
                <a:cs typeface="Garamond"/>
              </a:rPr>
              <a:t>Lumber, oil, and gas transportation season have been cut short because of unsafe road conditions due to the ground thawing. </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253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445</TotalTime>
  <Words>1143</Words>
  <Application>Microsoft Macintosh PowerPoint</Application>
  <PresentationFormat>Custom</PresentationFormat>
  <Paragraphs>55</Paragraphs>
  <Slides>1</Slides>
  <Notes>0</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Slide 1</vt:lpstr>
    </vt:vector>
  </TitlesOfParts>
  <Company>Colby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Sarah Large</cp:lastModifiedBy>
  <cp:revision>50</cp:revision>
  <cp:lastPrinted>2014-04-27T16:18:05Z</cp:lastPrinted>
  <dcterms:created xsi:type="dcterms:W3CDTF">2014-05-05T18:59:56Z</dcterms:created>
  <dcterms:modified xsi:type="dcterms:W3CDTF">2014-05-05T19:06:49Z</dcterms:modified>
</cp:coreProperties>
</file>