
<file path=[Content_Types].xml><?xml version="1.0" encoding="utf-8"?>
<Types xmlns="http://schemas.openxmlformats.org/package/2006/content-types">
  <Default Extension="xml" ContentType="application/xml"/>
  <Default Extension="JPG" ContentType="image/jpeg"/>
  <Default Extension="jpeg" ContentType="image/jpeg"/>
  <Default Extension="rels" ContentType="application/vnd.openxmlformats-package.relationships+xml"/>
  <Default Extension="vml" ContentType="application/vnd.openxmlformats-officedocument.vmlDrawing"/>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43891200" cy="38404800"/>
  <p:notesSz cx="6858000" cy="9144000"/>
  <p:defaultTextStyle>
    <a:defPPr>
      <a:defRPr lang="en-US"/>
    </a:defPPr>
    <a:lvl1pPr marL="0" algn="l" defTabSz="4702576" rtl="0" eaLnBrk="1" latinLnBrk="0" hangingPunct="1">
      <a:defRPr sz="9300" kern="1200">
        <a:solidFill>
          <a:schemeClr val="tx1"/>
        </a:solidFill>
        <a:latin typeface="+mn-lt"/>
        <a:ea typeface="+mn-ea"/>
        <a:cs typeface="+mn-cs"/>
      </a:defRPr>
    </a:lvl1pPr>
    <a:lvl2pPr marL="2351288" algn="l" defTabSz="4702576" rtl="0" eaLnBrk="1" latinLnBrk="0" hangingPunct="1">
      <a:defRPr sz="9300" kern="1200">
        <a:solidFill>
          <a:schemeClr val="tx1"/>
        </a:solidFill>
        <a:latin typeface="+mn-lt"/>
        <a:ea typeface="+mn-ea"/>
        <a:cs typeface="+mn-cs"/>
      </a:defRPr>
    </a:lvl2pPr>
    <a:lvl3pPr marL="4702576" algn="l" defTabSz="4702576" rtl="0" eaLnBrk="1" latinLnBrk="0" hangingPunct="1">
      <a:defRPr sz="9300" kern="1200">
        <a:solidFill>
          <a:schemeClr val="tx1"/>
        </a:solidFill>
        <a:latin typeface="+mn-lt"/>
        <a:ea typeface="+mn-ea"/>
        <a:cs typeface="+mn-cs"/>
      </a:defRPr>
    </a:lvl3pPr>
    <a:lvl4pPr marL="7053864" algn="l" defTabSz="4702576" rtl="0" eaLnBrk="1" latinLnBrk="0" hangingPunct="1">
      <a:defRPr sz="9300" kern="1200">
        <a:solidFill>
          <a:schemeClr val="tx1"/>
        </a:solidFill>
        <a:latin typeface="+mn-lt"/>
        <a:ea typeface="+mn-ea"/>
        <a:cs typeface="+mn-cs"/>
      </a:defRPr>
    </a:lvl4pPr>
    <a:lvl5pPr marL="9405153" algn="l" defTabSz="4702576" rtl="0" eaLnBrk="1" latinLnBrk="0" hangingPunct="1">
      <a:defRPr sz="9300" kern="1200">
        <a:solidFill>
          <a:schemeClr val="tx1"/>
        </a:solidFill>
        <a:latin typeface="+mn-lt"/>
        <a:ea typeface="+mn-ea"/>
        <a:cs typeface="+mn-cs"/>
      </a:defRPr>
    </a:lvl5pPr>
    <a:lvl6pPr marL="11756441" algn="l" defTabSz="4702576" rtl="0" eaLnBrk="1" latinLnBrk="0" hangingPunct="1">
      <a:defRPr sz="9300" kern="1200">
        <a:solidFill>
          <a:schemeClr val="tx1"/>
        </a:solidFill>
        <a:latin typeface="+mn-lt"/>
        <a:ea typeface="+mn-ea"/>
        <a:cs typeface="+mn-cs"/>
      </a:defRPr>
    </a:lvl6pPr>
    <a:lvl7pPr marL="14107729" algn="l" defTabSz="4702576" rtl="0" eaLnBrk="1" latinLnBrk="0" hangingPunct="1">
      <a:defRPr sz="9300" kern="1200">
        <a:solidFill>
          <a:schemeClr val="tx1"/>
        </a:solidFill>
        <a:latin typeface="+mn-lt"/>
        <a:ea typeface="+mn-ea"/>
        <a:cs typeface="+mn-cs"/>
      </a:defRPr>
    </a:lvl7pPr>
    <a:lvl8pPr marL="16459017" algn="l" defTabSz="4702576" rtl="0" eaLnBrk="1" latinLnBrk="0" hangingPunct="1">
      <a:defRPr sz="9300" kern="1200">
        <a:solidFill>
          <a:schemeClr val="tx1"/>
        </a:solidFill>
        <a:latin typeface="+mn-lt"/>
        <a:ea typeface="+mn-ea"/>
        <a:cs typeface="+mn-cs"/>
      </a:defRPr>
    </a:lvl8pPr>
    <a:lvl9pPr marL="18810305" algn="l" defTabSz="4702576" rtl="0" eaLnBrk="1" latinLnBrk="0" hangingPunct="1">
      <a:defRPr sz="93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814" autoAdjust="0"/>
  </p:normalViewPr>
  <p:slideViewPr>
    <p:cSldViewPr>
      <p:cViewPr>
        <p:scale>
          <a:sx n="30" d="100"/>
          <a:sy n="30" d="100"/>
        </p:scale>
        <p:origin x="32" y="-80"/>
      </p:cViewPr>
      <p:guideLst>
        <p:guide orient="horz" pos="12096"/>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interSettings" Target="printerSettings/printerSettings1.bin"/><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sydneymorison:Documents:Microsoft%20User%20Data:Office%202011%20AutoRecovery:RRFMpaperResults%20(version%201).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Macintosh%20HD:Users:sydneymorison:Documents:Round%20River%202013:RRFMpaperResults.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Macintosh%20HD:Users:sydneymorison:Documents:Round%20River%202013:RRFMpaperResult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sz="1300"/>
              <a:t>Figure 1. Graph</a:t>
            </a:r>
            <a:r>
              <a:rPr lang="en-US" sz="1300" baseline="0"/>
              <a:t> showing most commonly observed species and relative abundances between different habitats.</a:t>
            </a:r>
            <a:endParaRPr lang="en-US" sz="1300"/>
          </a:p>
        </c:rich>
      </c:tx>
      <c:layout>
        <c:manualLayout>
          <c:xMode val="edge"/>
          <c:yMode val="edge"/>
          <c:x val="0.139965302496371"/>
          <c:y val="0.587994406473056"/>
        </c:manualLayout>
      </c:layout>
      <c:overlay val="0"/>
    </c:title>
    <c:autoTitleDeleted val="0"/>
    <c:plotArea>
      <c:layout>
        <c:manualLayout>
          <c:layoutTarget val="inner"/>
          <c:xMode val="edge"/>
          <c:yMode val="edge"/>
          <c:x val="0.14275086362504"/>
          <c:y val="0.0689528699798276"/>
          <c:w val="0.711372983139012"/>
          <c:h val="0.434716424246712"/>
        </c:manualLayout>
      </c:layout>
      <c:barChart>
        <c:barDir val="col"/>
        <c:grouping val="clustered"/>
        <c:varyColors val="0"/>
        <c:ser>
          <c:idx val="0"/>
          <c:order val="0"/>
          <c:tx>
            <c:strRef>
              <c:f>Sheet1!$B$1</c:f>
              <c:strCache>
                <c:ptCount val="1"/>
                <c:pt idx="0">
                  <c:v>shrubland</c:v>
                </c:pt>
              </c:strCache>
            </c:strRef>
          </c:tx>
          <c:invertIfNegative val="0"/>
          <c:cat>
            <c:strRef>
              <c:f>Sheet1!$A$2:$A$15</c:f>
              <c:strCache>
                <c:ptCount val="14"/>
                <c:pt idx="0">
                  <c:v>CHSW</c:v>
                </c:pt>
                <c:pt idx="1">
                  <c:v>AUTH</c:v>
                </c:pt>
                <c:pt idx="2">
                  <c:v>SOLA</c:v>
                </c:pt>
                <c:pt idx="3">
                  <c:v>HOWR</c:v>
                </c:pt>
                <c:pt idx="4">
                  <c:v>SPTY</c:v>
                </c:pt>
                <c:pt idx="5">
                  <c:v>WCEL</c:v>
                </c:pt>
                <c:pt idx="6">
                  <c:v>BCSI</c:v>
                </c:pt>
                <c:pt idx="7">
                  <c:v>RGCO</c:v>
                </c:pt>
                <c:pt idx="8">
                  <c:v>YBPI</c:v>
                </c:pt>
                <c:pt idx="9">
                  <c:v>ANRD</c:v>
                </c:pt>
                <c:pt idx="10">
                  <c:v>WTGR</c:v>
                </c:pt>
                <c:pt idx="11">
                  <c:v>UPGO</c:v>
                </c:pt>
                <c:pt idx="12">
                  <c:v>SOCA</c:v>
                </c:pt>
                <c:pt idx="13">
                  <c:v>STWO</c:v>
                </c:pt>
              </c:strCache>
            </c:strRef>
          </c:cat>
          <c:val>
            <c:numRef>
              <c:f>Sheet1!$B$2:$B$15</c:f>
              <c:numCache>
                <c:formatCode>General</c:formatCode>
                <c:ptCount val="14"/>
                <c:pt idx="0">
                  <c:v>48.0</c:v>
                </c:pt>
                <c:pt idx="1">
                  <c:v>15.0</c:v>
                </c:pt>
                <c:pt idx="2">
                  <c:v>14.0</c:v>
                </c:pt>
                <c:pt idx="3">
                  <c:v>12.0</c:v>
                </c:pt>
                <c:pt idx="4">
                  <c:v>11.0</c:v>
                </c:pt>
                <c:pt idx="5">
                  <c:v>5.0</c:v>
                </c:pt>
                <c:pt idx="6">
                  <c:v>8.0</c:v>
                </c:pt>
                <c:pt idx="7">
                  <c:v>0.0</c:v>
                </c:pt>
                <c:pt idx="8">
                  <c:v>4.0</c:v>
                </c:pt>
                <c:pt idx="9">
                  <c:v>0.0</c:v>
                </c:pt>
                <c:pt idx="10">
                  <c:v>0.0</c:v>
                </c:pt>
                <c:pt idx="11">
                  <c:v>8.0</c:v>
                </c:pt>
                <c:pt idx="12">
                  <c:v>1.0</c:v>
                </c:pt>
                <c:pt idx="13">
                  <c:v>0.0</c:v>
                </c:pt>
              </c:numCache>
            </c:numRef>
          </c:val>
        </c:ser>
        <c:ser>
          <c:idx val="1"/>
          <c:order val="1"/>
          <c:tx>
            <c:strRef>
              <c:f>Sheet1!$C$1</c:f>
              <c:strCache>
                <c:ptCount val="1"/>
                <c:pt idx="0">
                  <c:v>woodland</c:v>
                </c:pt>
              </c:strCache>
            </c:strRef>
          </c:tx>
          <c:invertIfNegative val="0"/>
          <c:cat>
            <c:strRef>
              <c:f>Sheet1!$A$2:$A$15</c:f>
              <c:strCache>
                <c:ptCount val="14"/>
                <c:pt idx="0">
                  <c:v>CHSW</c:v>
                </c:pt>
                <c:pt idx="1">
                  <c:v>AUTH</c:v>
                </c:pt>
                <c:pt idx="2">
                  <c:v>SOLA</c:v>
                </c:pt>
                <c:pt idx="3">
                  <c:v>HOWR</c:v>
                </c:pt>
                <c:pt idx="4">
                  <c:v>SPTY</c:v>
                </c:pt>
                <c:pt idx="5">
                  <c:v>WCEL</c:v>
                </c:pt>
                <c:pt idx="6">
                  <c:v>BCSI</c:v>
                </c:pt>
                <c:pt idx="7">
                  <c:v>RGCO</c:v>
                </c:pt>
                <c:pt idx="8">
                  <c:v>YBPI</c:v>
                </c:pt>
                <c:pt idx="9">
                  <c:v>ANRD</c:v>
                </c:pt>
                <c:pt idx="10">
                  <c:v>WTGR</c:v>
                </c:pt>
                <c:pt idx="11">
                  <c:v>UPGO</c:v>
                </c:pt>
                <c:pt idx="12">
                  <c:v>SOCA</c:v>
                </c:pt>
                <c:pt idx="13">
                  <c:v>STWO</c:v>
                </c:pt>
              </c:strCache>
            </c:strRef>
          </c:cat>
          <c:val>
            <c:numRef>
              <c:f>Sheet1!$C$2:$C$15</c:f>
              <c:numCache>
                <c:formatCode>General</c:formatCode>
                <c:ptCount val="14"/>
                <c:pt idx="0">
                  <c:v>6.0</c:v>
                </c:pt>
                <c:pt idx="1">
                  <c:v>6.0</c:v>
                </c:pt>
                <c:pt idx="2">
                  <c:v>0.0</c:v>
                </c:pt>
                <c:pt idx="3">
                  <c:v>18.0</c:v>
                </c:pt>
                <c:pt idx="4">
                  <c:v>0.0</c:v>
                </c:pt>
                <c:pt idx="5">
                  <c:v>18.0</c:v>
                </c:pt>
                <c:pt idx="6">
                  <c:v>11.0</c:v>
                </c:pt>
                <c:pt idx="7">
                  <c:v>0.0</c:v>
                </c:pt>
                <c:pt idx="8">
                  <c:v>0.0</c:v>
                </c:pt>
                <c:pt idx="9">
                  <c:v>0.0</c:v>
                </c:pt>
                <c:pt idx="10">
                  <c:v>0.0</c:v>
                </c:pt>
                <c:pt idx="11">
                  <c:v>0.0</c:v>
                </c:pt>
                <c:pt idx="12">
                  <c:v>5.0</c:v>
                </c:pt>
                <c:pt idx="13">
                  <c:v>1.0</c:v>
                </c:pt>
              </c:numCache>
            </c:numRef>
          </c:val>
        </c:ser>
        <c:ser>
          <c:idx val="2"/>
          <c:order val="2"/>
          <c:tx>
            <c:strRef>
              <c:f>Sheet1!$D$1</c:f>
              <c:strCache>
                <c:ptCount val="1"/>
                <c:pt idx="0">
                  <c:v>lake</c:v>
                </c:pt>
              </c:strCache>
            </c:strRef>
          </c:tx>
          <c:invertIfNegative val="0"/>
          <c:cat>
            <c:strRef>
              <c:f>Sheet1!$A$2:$A$15</c:f>
              <c:strCache>
                <c:ptCount val="14"/>
                <c:pt idx="0">
                  <c:v>CHSW</c:v>
                </c:pt>
                <c:pt idx="1">
                  <c:v>AUTH</c:v>
                </c:pt>
                <c:pt idx="2">
                  <c:v>SOLA</c:v>
                </c:pt>
                <c:pt idx="3">
                  <c:v>HOWR</c:v>
                </c:pt>
                <c:pt idx="4">
                  <c:v>SPTY</c:v>
                </c:pt>
                <c:pt idx="5">
                  <c:v>WCEL</c:v>
                </c:pt>
                <c:pt idx="6">
                  <c:v>BCSI</c:v>
                </c:pt>
                <c:pt idx="7">
                  <c:v>RGCO</c:v>
                </c:pt>
                <c:pt idx="8">
                  <c:v>YBPI</c:v>
                </c:pt>
                <c:pt idx="9">
                  <c:v>ANRD</c:v>
                </c:pt>
                <c:pt idx="10">
                  <c:v>WTGR</c:v>
                </c:pt>
                <c:pt idx="11">
                  <c:v>UPGO</c:v>
                </c:pt>
                <c:pt idx="12">
                  <c:v>SOCA</c:v>
                </c:pt>
                <c:pt idx="13">
                  <c:v>STWO</c:v>
                </c:pt>
              </c:strCache>
            </c:strRef>
          </c:cat>
          <c:val>
            <c:numRef>
              <c:f>Sheet1!$D$2:$D$15</c:f>
              <c:numCache>
                <c:formatCode>General</c:formatCode>
                <c:ptCount val="14"/>
                <c:pt idx="0">
                  <c:v>20.0</c:v>
                </c:pt>
                <c:pt idx="1">
                  <c:v>2.0</c:v>
                </c:pt>
                <c:pt idx="2">
                  <c:v>9.0</c:v>
                </c:pt>
                <c:pt idx="3">
                  <c:v>0.0</c:v>
                </c:pt>
                <c:pt idx="4">
                  <c:v>14.0</c:v>
                </c:pt>
                <c:pt idx="5">
                  <c:v>0.0</c:v>
                </c:pt>
                <c:pt idx="6">
                  <c:v>0.0</c:v>
                </c:pt>
                <c:pt idx="7">
                  <c:v>50.0</c:v>
                </c:pt>
                <c:pt idx="8">
                  <c:v>40.0</c:v>
                </c:pt>
                <c:pt idx="9">
                  <c:v>29.0</c:v>
                </c:pt>
                <c:pt idx="10">
                  <c:v>27.0</c:v>
                </c:pt>
                <c:pt idx="11">
                  <c:v>23.0</c:v>
                </c:pt>
                <c:pt idx="12">
                  <c:v>0.0</c:v>
                </c:pt>
                <c:pt idx="13">
                  <c:v>0.0</c:v>
                </c:pt>
              </c:numCache>
            </c:numRef>
          </c:val>
        </c:ser>
        <c:dLbls>
          <c:showLegendKey val="0"/>
          <c:showVal val="0"/>
          <c:showCatName val="0"/>
          <c:showSerName val="0"/>
          <c:showPercent val="0"/>
          <c:showBubbleSize val="0"/>
        </c:dLbls>
        <c:gapWidth val="150"/>
        <c:axId val="501352184"/>
        <c:axId val="501610232"/>
      </c:barChart>
      <c:catAx>
        <c:axId val="501352184"/>
        <c:scaling>
          <c:orientation val="minMax"/>
        </c:scaling>
        <c:delete val="0"/>
        <c:axPos val="b"/>
        <c:title>
          <c:tx>
            <c:rich>
              <a:bodyPr/>
              <a:lstStyle/>
              <a:p>
                <a:pPr>
                  <a:defRPr/>
                </a:pPr>
                <a:r>
                  <a:rPr lang="en-US"/>
                  <a:t>Species</a:t>
                </a:r>
                <a:r>
                  <a:rPr lang="en-US" baseline="0"/>
                  <a:t> Code</a:t>
                </a:r>
                <a:endParaRPr lang="en-US"/>
              </a:p>
            </c:rich>
          </c:tx>
          <c:layout/>
          <c:overlay val="0"/>
        </c:title>
        <c:majorTickMark val="none"/>
        <c:minorTickMark val="none"/>
        <c:tickLblPos val="nextTo"/>
        <c:crossAx val="501610232"/>
        <c:crosses val="autoZero"/>
        <c:auto val="1"/>
        <c:lblAlgn val="ctr"/>
        <c:lblOffset val="100"/>
        <c:noMultiLvlLbl val="0"/>
      </c:catAx>
      <c:valAx>
        <c:axId val="501610232"/>
        <c:scaling>
          <c:orientation val="minMax"/>
        </c:scaling>
        <c:delete val="0"/>
        <c:axPos val="l"/>
        <c:majorGridlines/>
        <c:title>
          <c:tx>
            <c:rich>
              <a:bodyPr/>
              <a:lstStyle/>
              <a:p>
                <a:pPr>
                  <a:defRPr/>
                </a:pPr>
                <a:r>
                  <a:rPr lang="en-US"/>
                  <a:t>Abundance</a:t>
                </a:r>
              </a:p>
            </c:rich>
          </c:tx>
          <c:layout/>
          <c:overlay val="0"/>
        </c:title>
        <c:numFmt formatCode="General" sourceLinked="1"/>
        <c:majorTickMark val="out"/>
        <c:minorTickMark val="none"/>
        <c:tickLblPos val="nextTo"/>
        <c:crossAx val="501352184"/>
        <c:crosses val="autoZero"/>
        <c:crossBetween val="between"/>
      </c:valAx>
    </c:plotArea>
    <c:legend>
      <c:legendPos val="r"/>
      <c:layout>
        <c:manualLayout>
          <c:xMode val="edge"/>
          <c:yMode val="edge"/>
          <c:x val="0.862762222749367"/>
          <c:y val="0.168057747595415"/>
          <c:w val="0.135078183254304"/>
          <c:h val="0.215690561144555"/>
        </c:manualLayout>
      </c:layout>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sz="1000"/>
            </a:pPr>
            <a:r>
              <a:rPr lang="en-US" sz="1000"/>
              <a:t>Figure 2.</a:t>
            </a:r>
            <a:r>
              <a:rPr lang="en-US" sz="1000" baseline="0"/>
              <a:t> Chart showing percentages of white-crested elaenia sightings in woodland vs. shrubland habitats, and associated behaviors.</a:t>
            </a:r>
            <a:endParaRPr lang="en-US" sz="1000"/>
          </a:p>
        </c:rich>
      </c:tx>
      <c:layout>
        <c:manualLayout>
          <c:xMode val="edge"/>
          <c:yMode val="edge"/>
          <c:x val="0.0997386496900653"/>
          <c:y val="0.76070796460177"/>
        </c:manualLayout>
      </c:layout>
      <c:overlay val="0"/>
    </c:title>
    <c:autoTitleDeleted val="0"/>
    <c:plotArea>
      <c:layout>
        <c:manualLayout>
          <c:layoutTarget val="inner"/>
          <c:xMode val="edge"/>
          <c:yMode val="edge"/>
          <c:x val="0.185658680962752"/>
          <c:y val="0.0713296634380879"/>
          <c:w val="0.655314692806256"/>
          <c:h val="0.681991220124033"/>
        </c:manualLayout>
      </c:layout>
      <c:pieChart>
        <c:varyColors val="1"/>
        <c:ser>
          <c:idx val="0"/>
          <c:order val="0"/>
          <c:dLbls>
            <c:dLbl>
              <c:idx val="0"/>
              <c:layout>
                <c:manualLayout>
                  <c:x val="-0.238337521639582"/>
                  <c:y val="-0.201855201728103"/>
                </c:manualLayout>
              </c:layout>
              <c:showLegendKey val="0"/>
              <c:showVal val="0"/>
              <c:showCatName val="1"/>
              <c:showSerName val="0"/>
              <c:showPercent val="1"/>
              <c:showBubbleSize val="0"/>
            </c:dLbl>
            <c:txPr>
              <a:bodyPr/>
              <a:lstStyle/>
              <a:p>
                <a:pPr>
                  <a:defRPr sz="800"/>
                </a:pPr>
                <a:endParaRPr lang="en-US"/>
              </a:p>
            </c:txPr>
            <c:showLegendKey val="0"/>
            <c:showVal val="0"/>
            <c:showCatName val="1"/>
            <c:showSerName val="0"/>
            <c:showPercent val="1"/>
            <c:showBubbleSize val="0"/>
            <c:showLeaderLines val="1"/>
          </c:dLbls>
          <c:cat>
            <c:strRef>
              <c:f>Sheet1!$H$4:$I$4</c:f>
              <c:strCache>
                <c:ptCount val="2"/>
                <c:pt idx="0">
                  <c:v>Woodland Habitat: L, F, S</c:v>
                </c:pt>
                <c:pt idx="1">
                  <c:v> Shrubland Habitat: L, S</c:v>
                </c:pt>
              </c:strCache>
            </c:strRef>
          </c:cat>
          <c:val>
            <c:numRef>
              <c:f>Sheet1!$H$5:$I$5</c:f>
              <c:numCache>
                <c:formatCode>General</c:formatCode>
                <c:ptCount val="2"/>
                <c:pt idx="0">
                  <c:v>18.0</c:v>
                </c:pt>
                <c:pt idx="1">
                  <c:v>5.0</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sz="1000"/>
            </a:pPr>
            <a:r>
              <a:rPr lang="en-US" sz="1000"/>
              <a:t>Figure 3. Chart showing percentages of southern caracara</a:t>
            </a:r>
            <a:r>
              <a:rPr lang="en-US" sz="1000" baseline="0"/>
              <a:t> sightings in woodland vs. shrubland habitats, and associated behaviors.</a:t>
            </a:r>
            <a:endParaRPr lang="en-US" sz="1000"/>
          </a:p>
        </c:rich>
      </c:tx>
      <c:layout>
        <c:manualLayout>
          <c:xMode val="edge"/>
          <c:yMode val="edge"/>
          <c:x val="0.138545944784197"/>
          <c:y val="0.771121351766513"/>
        </c:manualLayout>
      </c:layout>
      <c:overlay val="0"/>
    </c:title>
    <c:autoTitleDeleted val="0"/>
    <c:plotArea>
      <c:layout>
        <c:manualLayout>
          <c:layoutTarget val="inner"/>
          <c:xMode val="edge"/>
          <c:yMode val="edge"/>
          <c:x val="0.224208983802583"/>
          <c:y val="0.0396504469199414"/>
          <c:w val="0.571433149020144"/>
          <c:h val="0.707488660691607"/>
        </c:manualLayout>
      </c:layout>
      <c:pieChart>
        <c:varyColors val="1"/>
        <c:ser>
          <c:idx val="0"/>
          <c:order val="0"/>
          <c:dPt>
            <c:idx val="0"/>
            <c:bubble3D val="0"/>
            <c:spPr>
              <a:solidFill>
                <a:srgbClr val="71FF82"/>
              </a:solidFill>
              <a:scene3d>
                <a:camera prst="orthographicFront"/>
                <a:lightRig rig="threePt" dir="t"/>
              </a:scene3d>
              <a:sp3d>
                <a:bevelT w="139700" prst="cross"/>
              </a:sp3d>
            </c:spPr>
          </c:dPt>
          <c:dPt>
            <c:idx val="1"/>
            <c:bubble3D val="0"/>
            <c:spPr>
              <a:solidFill>
                <a:srgbClr val="AF88FF"/>
              </a:solidFill>
              <a:effectLst/>
              <a:scene3d>
                <a:camera prst="orthographicFront"/>
                <a:lightRig rig="threePt" dir="t"/>
              </a:scene3d>
              <a:sp3d>
                <a:bevelT w="165100" prst="coolSlant"/>
              </a:sp3d>
            </c:spPr>
          </c:dPt>
          <c:dLbls>
            <c:dLbl>
              <c:idx val="1"/>
              <c:layout>
                <c:manualLayout>
                  <c:x val="0.0823266446532893"/>
                  <c:y val="-0.291109256504227"/>
                </c:manualLayout>
              </c:layout>
              <c:showLegendKey val="0"/>
              <c:showVal val="0"/>
              <c:showCatName val="1"/>
              <c:showSerName val="0"/>
              <c:showPercent val="1"/>
              <c:showBubbleSize val="0"/>
            </c:dLbl>
            <c:txPr>
              <a:bodyPr/>
              <a:lstStyle/>
              <a:p>
                <a:pPr>
                  <a:defRPr sz="800"/>
                </a:pPr>
                <a:endParaRPr lang="en-US"/>
              </a:p>
            </c:txPr>
            <c:showLegendKey val="0"/>
            <c:showVal val="0"/>
            <c:showCatName val="1"/>
            <c:showSerName val="0"/>
            <c:showPercent val="1"/>
            <c:showBubbleSize val="0"/>
            <c:showLeaderLines val="1"/>
          </c:dLbls>
          <c:cat>
            <c:strRef>
              <c:f>Sheet1!$B$23:$C$23</c:f>
              <c:strCache>
                <c:ptCount val="2"/>
                <c:pt idx="0">
                  <c:v>Shrubland Habitat: F</c:v>
                </c:pt>
                <c:pt idx="1">
                  <c:v>Woodland Habitat: R</c:v>
                </c:pt>
              </c:strCache>
            </c:strRef>
          </c:cat>
          <c:val>
            <c:numRef>
              <c:f>Sheet1!$B$24:$C$24</c:f>
              <c:numCache>
                <c:formatCode>General</c:formatCode>
                <c:ptCount val="2"/>
                <c:pt idx="0">
                  <c:v>1.0</c:v>
                </c:pt>
                <c:pt idx="1">
                  <c:v>5.0</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image" Target="../media/image1.png"/><Relationship Id="rId2" Type="http://schemas.openxmlformats.org/officeDocument/2006/relationships/image" Target="../media/image2.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11930383"/>
            <a:ext cx="37307520" cy="8232140"/>
          </a:xfrm>
        </p:spPr>
        <p:txBody>
          <a:bodyPr/>
          <a:lstStyle/>
          <a:p>
            <a:r>
              <a:rPr lang="en-US" smtClean="0"/>
              <a:t>Click to edit Master title style</a:t>
            </a:r>
            <a:endParaRPr lang="en-US"/>
          </a:p>
        </p:txBody>
      </p:sp>
      <p:sp>
        <p:nvSpPr>
          <p:cNvPr id="3" name="Subtitle 2"/>
          <p:cNvSpPr>
            <a:spLocks noGrp="1"/>
          </p:cNvSpPr>
          <p:nvPr>
            <p:ph type="subTitle" idx="1"/>
          </p:nvPr>
        </p:nvSpPr>
        <p:spPr>
          <a:xfrm>
            <a:off x="6583680" y="21762720"/>
            <a:ext cx="30723840" cy="9814560"/>
          </a:xfrm>
        </p:spPr>
        <p:txBody>
          <a:bodyPr/>
          <a:lstStyle>
            <a:lvl1pPr marL="0" indent="0" algn="ctr">
              <a:buNone/>
              <a:defRPr>
                <a:solidFill>
                  <a:schemeClr val="tx1">
                    <a:tint val="75000"/>
                  </a:schemeClr>
                </a:solidFill>
              </a:defRPr>
            </a:lvl1pPr>
            <a:lvl2pPr marL="2351288" indent="0" algn="ctr">
              <a:buNone/>
              <a:defRPr>
                <a:solidFill>
                  <a:schemeClr val="tx1">
                    <a:tint val="75000"/>
                  </a:schemeClr>
                </a:solidFill>
              </a:defRPr>
            </a:lvl2pPr>
            <a:lvl3pPr marL="4702576" indent="0" algn="ctr">
              <a:buNone/>
              <a:defRPr>
                <a:solidFill>
                  <a:schemeClr val="tx1">
                    <a:tint val="75000"/>
                  </a:schemeClr>
                </a:solidFill>
              </a:defRPr>
            </a:lvl3pPr>
            <a:lvl4pPr marL="7053864" indent="0" algn="ctr">
              <a:buNone/>
              <a:defRPr>
                <a:solidFill>
                  <a:schemeClr val="tx1">
                    <a:tint val="75000"/>
                  </a:schemeClr>
                </a:solidFill>
              </a:defRPr>
            </a:lvl4pPr>
            <a:lvl5pPr marL="9405153" indent="0" algn="ctr">
              <a:buNone/>
              <a:defRPr>
                <a:solidFill>
                  <a:schemeClr val="tx1">
                    <a:tint val="75000"/>
                  </a:schemeClr>
                </a:solidFill>
              </a:defRPr>
            </a:lvl5pPr>
            <a:lvl6pPr marL="11756441" indent="0" algn="ctr">
              <a:buNone/>
              <a:defRPr>
                <a:solidFill>
                  <a:schemeClr val="tx1">
                    <a:tint val="75000"/>
                  </a:schemeClr>
                </a:solidFill>
              </a:defRPr>
            </a:lvl6pPr>
            <a:lvl7pPr marL="14107729" indent="0" algn="ctr">
              <a:buNone/>
              <a:defRPr>
                <a:solidFill>
                  <a:schemeClr val="tx1">
                    <a:tint val="75000"/>
                  </a:schemeClr>
                </a:solidFill>
              </a:defRPr>
            </a:lvl7pPr>
            <a:lvl8pPr marL="16459017" indent="0" algn="ctr">
              <a:buNone/>
              <a:defRPr>
                <a:solidFill>
                  <a:schemeClr val="tx1">
                    <a:tint val="75000"/>
                  </a:schemeClr>
                </a:solidFill>
              </a:defRPr>
            </a:lvl8pPr>
            <a:lvl9pPr marL="18810305"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4/30/14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41988935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4/30/14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0835651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2742905" y="8614416"/>
            <a:ext cx="47404018" cy="1834984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530843" y="8614416"/>
            <a:ext cx="141480542" cy="1834984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4/30/14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1685571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4/30/14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1618734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4678643"/>
            <a:ext cx="37307520" cy="7627620"/>
          </a:xfrm>
        </p:spPr>
        <p:txBody>
          <a:bodyPr anchor="t"/>
          <a:lstStyle>
            <a:lvl1pPr algn="l">
              <a:defRPr sz="20600" b="1" cap="all"/>
            </a:lvl1pPr>
          </a:lstStyle>
          <a:p>
            <a:r>
              <a:rPr lang="en-US" smtClean="0"/>
              <a:t>Click to edit Master title style</a:t>
            </a:r>
            <a:endParaRPr lang="en-US"/>
          </a:p>
        </p:txBody>
      </p:sp>
      <p:sp>
        <p:nvSpPr>
          <p:cNvPr id="3" name="Text Placeholder 2"/>
          <p:cNvSpPr>
            <a:spLocks noGrp="1"/>
          </p:cNvSpPr>
          <p:nvPr>
            <p:ph type="body" idx="1"/>
          </p:nvPr>
        </p:nvSpPr>
        <p:spPr>
          <a:xfrm>
            <a:off x="3467102" y="16277596"/>
            <a:ext cx="37307520" cy="8401047"/>
          </a:xfrm>
        </p:spPr>
        <p:txBody>
          <a:bodyPr anchor="b"/>
          <a:lstStyle>
            <a:lvl1pPr marL="0" indent="0">
              <a:buNone/>
              <a:defRPr sz="10300">
                <a:solidFill>
                  <a:schemeClr val="tx1">
                    <a:tint val="75000"/>
                  </a:schemeClr>
                </a:solidFill>
              </a:defRPr>
            </a:lvl1pPr>
            <a:lvl2pPr marL="2351288" indent="0">
              <a:buNone/>
              <a:defRPr sz="9300">
                <a:solidFill>
                  <a:schemeClr val="tx1">
                    <a:tint val="75000"/>
                  </a:schemeClr>
                </a:solidFill>
              </a:defRPr>
            </a:lvl2pPr>
            <a:lvl3pPr marL="4702576" indent="0">
              <a:buNone/>
              <a:defRPr sz="8200">
                <a:solidFill>
                  <a:schemeClr val="tx1">
                    <a:tint val="75000"/>
                  </a:schemeClr>
                </a:solidFill>
              </a:defRPr>
            </a:lvl3pPr>
            <a:lvl4pPr marL="7053864" indent="0">
              <a:buNone/>
              <a:defRPr sz="7200">
                <a:solidFill>
                  <a:schemeClr val="tx1">
                    <a:tint val="75000"/>
                  </a:schemeClr>
                </a:solidFill>
              </a:defRPr>
            </a:lvl4pPr>
            <a:lvl5pPr marL="9405153" indent="0">
              <a:buNone/>
              <a:defRPr sz="7200">
                <a:solidFill>
                  <a:schemeClr val="tx1">
                    <a:tint val="75000"/>
                  </a:schemeClr>
                </a:solidFill>
              </a:defRPr>
            </a:lvl5pPr>
            <a:lvl6pPr marL="11756441" indent="0">
              <a:buNone/>
              <a:defRPr sz="7200">
                <a:solidFill>
                  <a:schemeClr val="tx1">
                    <a:tint val="75000"/>
                  </a:schemeClr>
                </a:solidFill>
              </a:defRPr>
            </a:lvl6pPr>
            <a:lvl7pPr marL="14107729" indent="0">
              <a:buNone/>
              <a:defRPr sz="7200">
                <a:solidFill>
                  <a:schemeClr val="tx1">
                    <a:tint val="75000"/>
                  </a:schemeClr>
                </a:solidFill>
              </a:defRPr>
            </a:lvl7pPr>
            <a:lvl8pPr marL="16459017" indent="0">
              <a:buNone/>
              <a:defRPr sz="7200">
                <a:solidFill>
                  <a:schemeClr val="tx1">
                    <a:tint val="75000"/>
                  </a:schemeClr>
                </a:solidFill>
              </a:defRPr>
            </a:lvl8pPr>
            <a:lvl9pPr marL="18810305" indent="0">
              <a:buNone/>
              <a:defRPr sz="7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5C253B7-7725-45E2-85A7-ECFFAB05BAA7}" type="datetimeFigureOut">
              <a:rPr lang="en-US" smtClean="0"/>
              <a:t>4/30/14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695156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530842" y="50184056"/>
            <a:ext cx="94442280" cy="141928847"/>
          </a:xfrm>
        </p:spPr>
        <p:txBody>
          <a:bodyPr/>
          <a:lstStyle>
            <a:lvl1pPr>
              <a:defRPr sz="14400"/>
            </a:lvl1pPr>
            <a:lvl2pPr>
              <a:defRPr sz="12300"/>
            </a:lvl2pPr>
            <a:lvl3pPr>
              <a:defRPr sz="10300"/>
            </a:lvl3pPr>
            <a:lvl4pPr>
              <a:defRPr sz="9300"/>
            </a:lvl4pPr>
            <a:lvl5pPr>
              <a:defRPr sz="9300"/>
            </a:lvl5pPr>
            <a:lvl6pPr>
              <a:defRPr sz="9300"/>
            </a:lvl6pPr>
            <a:lvl7pPr>
              <a:defRPr sz="9300"/>
            </a:lvl7pPr>
            <a:lvl8pPr>
              <a:defRPr sz="9300"/>
            </a:lvl8pPr>
            <a:lvl9pPr>
              <a:defRPr sz="9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05704642" y="50184056"/>
            <a:ext cx="94442280" cy="141928847"/>
          </a:xfrm>
        </p:spPr>
        <p:txBody>
          <a:bodyPr/>
          <a:lstStyle>
            <a:lvl1pPr>
              <a:defRPr sz="14400"/>
            </a:lvl1pPr>
            <a:lvl2pPr>
              <a:defRPr sz="12300"/>
            </a:lvl2pPr>
            <a:lvl3pPr>
              <a:defRPr sz="10300"/>
            </a:lvl3pPr>
            <a:lvl4pPr>
              <a:defRPr sz="9300"/>
            </a:lvl4pPr>
            <a:lvl5pPr>
              <a:defRPr sz="9300"/>
            </a:lvl5pPr>
            <a:lvl6pPr>
              <a:defRPr sz="9300"/>
            </a:lvl6pPr>
            <a:lvl7pPr>
              <a:defRPr sz="9300"/>
            </a:lvl7pPr>
            <a:lvl8pPr>
              <a:defRPr sz="9300"/>
            </a:lvl8pPr>
            <a:lvl9pPr>
              <a:defRPr sz="9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5C253B7-7725-45E2-85A7-ECFFAB05BAA7}" type="datetimeFigureOut">
              <a:rPr lang="en-US" smtClean="0"/>
              <a:t>4/30/14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41457719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94560" y="1537973"/>
            <a:ext cx="39502080" cy="64008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194560" y="8596633"/>
            <a:ext cx="19392902" cy="3582667"/>
          </a:xfrm>
        </p:spPr>
        <p:txBody>
          <a:bodyPr anchor="b"/>
          <a:lstStyle>
            <a:lvl1pPr marL="0" indent="0">
              <a:buNone/>
              <a:defRPr sz="12300" b="1"/>
            </a:lvl1pPr>
            <a:lvl2pPr marL="2351288" indent="0">
              <a:buNone/>
              <a:defRPr sz="10300" b="1"/>
            </a:lvl2pPr>
            <a:lvl3pPr marL="4702576" indent="0">
              <a:buNone/>
              <a:defRPr sz="9300" b="1"/>
            </a:lvl3pPr>
            <a:lvl4pPr marL="7053864" indent="0">
              <a:buNone/>
              <a:defRPr sz="8200" b="1"/>
            </a:lvl4pPr>
            <a:lvl5pPr marL="9405153" indent="0">
              <a:buNone/>
              <a:defRPr sz="8200" b="1"/>
            </a:lvl5pPr>
            <a:lvl6pPr marL="11756441" indent="0">
              <a:buNone/>
              <a:defRPr sz="8200" b="1"/>
            </a:lvl6pPr>
            <a:lvl7pPr marL="14107729" indent="0">
              <a:buNone/>
              <a:defRPr sz="8200" b="1"/>
            </a:lvl7pPr>
            <a:lvl8pPr marL="16459017" indent="0">
              <a:buNone/>
              <a:defRPr sz="8200" b="1"/>
            </a:lvl8pPr>
            <a:lvl9pPr marL="18810305" indent="0">
              <a:buNone/>
              <a:defRPr sz="8200" b="1"/>
            </a:lvl9pPr>
          </a:lstStyle>
          <a:p>
            <a:pPr lvl="0"/>
            <a:r>
              <a:rPr lang="en-US" smtClean="0"/>
              <a:t>Click to edit Master text styles</a:t>
            </a:r>
          </a:p>
        </p:txBody>
      </p:sp>
      <p:sp>
        <p:nvSpPr>
          <p:cNvPr id="4" name="Content Placeholder 3"/>
          <p:cNvSpPr>
            <a:spLocks noGrp="1"/>
          </p:cNvSpPr>
          <p:nvPr>
            <p:ph sz="half" idx="2"/>
          </p:nvPr>
        </p:nvSpPr>
        <p:spPr>
          <a:xfrm>
            <a:off x="2194560" y="12179300"/>
            <a:ext cx="19392902" cy="22127213"/>
          </a:xfrm>
        </p:spPr>
        <p:txBody>
          <a:bodyPr/>
          <a:lstStyle>
            <a:lvl1pPr>
              <a:defRPr sz="12300"/>
            </a:lvl1pPr>
            <a:lvl2pPr>
              <a:defRPr sz="10300"/>
            </a:lvl2pPr>
            <a:lvl3pPr>
              <a:defRPr sz="9300"/>
            </a:lvl3pPr>
            <a:lvl4pPr>
              <a:defRPr sz="8200"/>
            </a:lvl4pPr>
            <a:lvl5pPr>
              <a:defRPr sz="8200"/>
            </a:lvl5pPr>
            <a:lvl6pPr>
              <a:defRPr sz="8200"/>
            </a:lvl6pPr>
            <a:lvl7pPr>
              <a:defRPr sz="8200"/>
            </a:lvl7pPr>
            <a:lvl8pPr>
              <a:defRPr sz="8200"/>
            </a:lvl8pPr>
            <a:lvl9pPr>
              <a:defRPr sz="8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2296122" y="8596633"/>
            <a:ext cx="19400520" cy="3582667"/>
          </a:xfrm>
        </p:spPr>
        <p:txBody>
          <a:bodyPr anchor="b"/>
          <a:lstStyle>
            <a:lvl1pPr marL="0" indent="0">
              <a:buNone/>
              <a:defRPr sz="12300" b="1"/>
            </a:lvl1pPr>
            <a:lvl2pPr marL="2351288" indent="0">
              <a:buNone/>
              <a:defRPr sz="10300" b="1"/>
            </a:lvl2pPr>
            <a:lvl3pPr marL="4702576" indent="0">
              <a:buNone/>
              <a:defRPr sz="9300" b="1"/>
            </a:lvl3pPr>
            <a:lvl4pPr marL="7053864" indent="0">
              <a:buNone/>
              <a:defRPr sz="8200" b="1"/>
            </a:lvl4pPr>
            <a:lvl5pPr marL="9405153" indent="0">
              <a:buNone/>
              <a:defRPr sz="8200" b="1"/>
            </a:lvl5pPr>
            <a:lvl6pPr marL="11756441" indent="0">
              <a:buNone/>
              <a:defRPr sz="8200" b="1"/>
            </a:lvl6pPr>
            <a:lvl7pPr marL="14107729" indent="0">
              <a:buNone/>
              <a:defRPr sz="8200" b="1"/>
            </a:lvl7pPr>
            <a:lvl8pPr marL="16459017" indent="0">
              <a:buNone/>
              <a:defRPr sz="8200" b="1"/>
            </a:lvl8pPr>
            <a:lvl9pPr marL="18810305" indent="0">
              <a:buNone/>
              <a:defRPr sz="8200" b="1"/>
            </a:lvl9pPr>
          </a:lstStyle>
          <a:p>
            <a:pPr lvl="0"/>
            <a:r>
              <a:rPr lang="en-US" smtClean="0"/>
              <a:t>Click to edit Master text styles</a:t>
            </a:r>
          </a:p>
        </p:txBody>
      </p:sp>
      <p:sp>
        <p:nvSpPr>
          <p:cNvPr id="6" name="Content Placeholder 5"/>
          <p:cNvSpPr>
            <a:spLocks noGrp="1"/>
          </p:cNvSpPr>
          <p:nvPr>
            <p:ph sz="quarter" idx="4"/>
          </p:nvPr>
        </p:nvSpPr>
        <p:spPr>
          <a:xfrm>
            <a:off x="22296122" y="12179300"/>
            <a:ext cx="19400520" cy="22127213"/>
          </a:xfrm>
        </p:spPr>
        <p:txBody>
          <a:bodyPr/>
          <a:lstStyle>
            <a:lvl1pPr>
              <a:defRPr sz="12300"/>
            </a:lvl1pPr>
            <a:lvl2pPr>
              <a:defRPr sz="10300"/>
            </a:lvl2pPr>
            <a:lvl3pPr>
              <a:defRPr sz="9300"/>
            </a:lvl3pPr>
            <a:lvl4pPr>
              <a:defRPr sz="8200"/>
            </a:lvl4pPr>
            <a:lvl5pPr>
              <a:defRPr sz="8200"/>
            </a:lvl5pPr>
            <a:lvl6pPr>
              <a:defRPr sz="8200"/>
            </a:lvl6pPr>
            <a:lvl7pPr>
              <a:defRPr sz="8200"/>
            </a:lvl7pPr>
            <a:lvl8pPr>
              <a:defRPr sz="8200"/>
            </a:lvl8pPr>
            <a:lvl9pPr>
              <a:defRPr sz="8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5C253B7-7725-45E2-85A7-ECFFAB05BAA7}" type="datetimeFigureOut">
              <a:rPr lang="en-US" smtClean="0"/>
              <a:t>4/30/14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3495823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5C253B7-7725-45E2-85A7-ECFFAB05BAA7}" type="datetimeFigureOut">
              <a:rPr lang="en-US" smtClean="0"/>
              <a:t>4/30/14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284869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C253B7-7725-45E2-85A7-ECFFAB05BAA7}" type="datetimeFigureOut">
              <a:rPr lang="en-US" smtClean="0"/>
              <a:t>4/30/14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998212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3" y="1529080"/>
            <a:ext cx="14439902" cy="6507480"/>
          </a:xfrm>
        </p:spPr>
        <p:txBody>
          <a:bodyPr anchor="b"/>
          <a:lstStyle>
            <a:lvl1pPr algn="l">
              <a:defRPr sz="10300" b="1"/>
            </a:lvl1pPr>
          </a:lstStyle>
          <a:p>
            <a:r>
              <a:rPr lang="en-US" smtClean="0"/>
              <a:t>Click to edit Master title style</a:t>
            </a:r>
            <a:endParaRPr lang="en-US"/>
          </a:p>
        </p:txBody>
      </p:sp>
      <p:sp>
        <p:nvSpPr>
          <p:cNvPr id="3" name="Content Placeholder 2"/>
          <p:cNvSpPr>
            <a:spLocks noGrp="1"/>
          </p:cNvSpPr>
          <p:nvPr>
            <p:ph idx="1"/>
          </p:nvPr>
        </p:nvSpPr>
        <p:spPr>
          <a:xfrm>
            <a:off x="17160240" y="1529083"/>
            <a:ext cx="24536400" cy="32777433"/>
          </a:xfrm>
        </p:spPr>
        <p:txBody>
          <a:bodyPr/>
          <a:lstStyle>
            <a:lvl1pPr>
              <a:defRPr sz="16500"/>
            </a:lvl1pPr>
            <a:lvl2pPr>
              <a:defRPr sz="14400"/>
            </a:lvl2pPr>
            <a:lvl3pPr>
              <a:defRPr sz="12300"/>
            </a:lvl3pPr>
            <a:lvl4pPr>
              <a:defRPr sz="10300"/>
            </a:lvl4pPr>
            <a:lvl5pPr>
              <a:defRPr sz="10300"/>
            </a:lvl5pPr>
            <a:lvl6pPr>
              <a:defRPr sz="10300"/>
            </a:lvl6pPr>
            <a:lvl7pPr>
              <a:defRPr sz="10300"/>
            </a:lvl7pPr>
            <a:lvl8pPr>
              <a:defRPr sz="10300"/>
            </a:lvl8pPr>
            <a:lvl9pPr>
              <a:defRPr sz="10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194563" y="8036563"/>
            <a:ext cx="14439902" cy="26269953"/>
          </a:xfrm>
        </p:spPr>
        <p:txBody>
          <a:bodyPr/>
          <a:lstStyle>
            <a:lvl1pPr marL="0" indent="0">
              <a:buNone/>
              <a:defRPr sz="7200"/>
            </a:lvl1pPr>
            <a:lvl2pPr marL="2351288" indent="0">
              <a:buNone/>
              <a:defRPr sz="6200"/>
            </a:lvl2pPr>
            <a:lvl3pPr marL="4702576" indent="0">
              <a:buNone/>
              <a:defRPr sz="5100"/>
            </a:lvl3pPr>
            <a:lvl4pPr marL="7053864" indent="0">
              <a:buNone/>
              <a:defRPr sz="4600"/>
            </a:lvl4pPr>
            <a:lvl5pPr marL="9405153" indent="0">
              <a:buNone/>
              <a:defRPr sz="4600"/>
            </a:lvl5pPr>
            <a:lvl6pPr marL="11756441" indent="0">
              <a:buNone/>
              <a:defRPr sz="4600"/>
            </a:lvl6pPr>
            <a:lvl7pPr marL="14107729" indent="0">
              <a:buNone/>
              <a:defRPr sz="4600"/>
            </a:lvl7pPr>
            <a:lvl8pPr marL="16459017" indent="0">
              <a:buNone/>
              <a:defRPr sz="4600"/>
            </a:lvl8pPr>
            <a:lvl9pPr marL="18810305" indent="0">
              <a:buNone/>
              <a:defRPr sz="46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C253B7-7725-45E2-85A7-ECFFAB05BAA7}" type="datetimeFigureOut">
              <a:rPr lang="en-US" smtClean="0"/>
              <a:t>4/30/14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181654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982" y="26883360"/>
            <a:ext cx="26334720" cy="3173733"/>
          </a:xfrm>
        </p:spPr>
        <p:txBody>
          <a:bodyPr anchor="b"/>
          <a:lstStyle>
            <a:lvl1pPr algn="l">
              <a:defRPr sz="10300" b="1"/>
            </a:lvl1pPr>
          </a:lstStyle>
          <a:p>
            <a:r>
              <a:rPr lang="en-US" smtClean="0"/>
              <a:t>Click to edit Master title style</a:t>
            </a:r>
            <a:endParaRPr lang="en-US"/>
          </a:p>
        </p:txBody>
      </p:sp>
      <p:sp>
        <p:nvSpPr>
          <p:cNvPr id="3" name="Picture Placeholder 2"/>
          <p:cNvSpPr>
            <a:spLocks noGrp="1"/>
          </p:cNvSpPr>
          <p:nvPr>
            <p:ph type="pic" idx="1"/>
          </p:nvPr>
        </p:nvSpPr>
        <p:spPr>
          <a:xfrm>
            <a:off x="8602982" y="3431540"/>
            <a:ext cx="26334720" cy="23042880"/>
          </a:xfrm>
        </p:spPr>
        <p:txBody>
          <a:bodyPr/>
          <a:lstStyle>
            <a:lvl1pPr marL="0" indent="0">
              <a:buNone/>
              <a:defRPr sz="16500"/>
            </a:lvl1pPr>
            <a:lvl2pPr marL="2351288" indent="0">
              <a:buNone/>
              <a:defRPr sz="14400"/>
            </a:lvl2pPr>
            <a:lvl3pPr marL="4702576" indent="0">
              <a:buNone/>
              <a:defRPr sz="12300"/>
            </a:lvl3pPr>
            <a:lvl4pPr marL="7053864" indent="0">
              <a:buNone/>
              <a:defRPr sz="10300"/>
            </a:lvl4pPr>
            <a:lvl5pPr marL="9405153" indent="0">
              <a:buNone/>
              <a:defRPr sz="10300"/>
            </a:lvl5pPr>
            <a:lvl6pPr marL="11756441" indent="0">
              <a:buNone/>
              <a:defRPr sz="10300"/>
            </a:lvl6pPr>
            <a:lvl7pPr marL="14107729" indent="0">
              <a:buNone/>
              <a:defRPr sz="10300"/>
            </a:lvl7pPr>
            <a:lvl8pPr marL="16459017" indent="0">
              <a:buNone/>
              <a:defRPr sz="10300"/>
            </a:lvl8pPr>
            <a:lvl9pPr marL="18810305" indent="0">
              <a:buNone/>
              <a:defRPr sz="10300"/>
            </a:lvl9pPr>
          </a:lstStyle>
          <a:p>
            <a:endParaRPr lang="en-US"/>
          </a:p>
        </p:txBody>
      </p:sp>
      <p:sp>
        <p:nvSpPr>
          <p:cNvPr id="4" name="Text Placeholder 3"/>
          <p:cNvSpPr>
            <a:spLocks noGrp="1"/>
          </p:cNvSpPr>
          <p:nvPr>
            <p:ph type="body" sz="half" idx="2"/>
          </p:nvPr>
        </p:nvSpPr>
        <p:spPr>
          <a:xfrm>
            <a:off x="8602982" y="30057093"/>
            <a:ext cx="26334720" cy="4507227"/>
          </a:xfrm>
        </p:spPr>
        <p:txBody>
          <a:bodyPr/>
          <a:lstStyle>
            <a:lvl1pPr marL="0" indent="0">
              <a:buNone/>
              <a:defRPr sz="7200"/>
            </a:lvl1pPr>
            <a:lvl2pPr marL="2351288" indent="0">
              <a:buNone/>
              <a:defRPr sz="6200"/>
            </a:lvl2pPr>
            <a:lvl3pPr marL="4702576" indent="0">
              <a:buNone/>
              <a:defRPr sz="5100"/>
            </a:lvl3pPr>
            <a:lvl4pPr marL="7053864" indent="0">
              <a:buNone/>
              <a:defRPr sz="4600"/>
            </a:lvl4pPr>
            <a:lvl5pPr marL="9405153" indent="0">
              <a:buNone/>
              <a:defRPr sz="4600"/>
            </a:lvl5pPr>
            <a:lvl6pPr marL="11756441" indent="0">
              <a:buNone/>
              <a:defRPr sz="4600"/>
            </a:lvl6pPr>
            <a:lvl7pPr marL="14107729" indent="0">
              <a:buNone/>
              <a:defRPr sz="4600"/>
            </a:lvl7pPr>
            <a:lvl8pPr marL="16459017" indent="0">
              <a:buNone/>
              <a:defRPr sz="4600"/>
            </a:lvl8pPr>
            <a:lvl9pPr marL="18810305" indent="0">
              <a:buNone/>
              <a:defRPr sz="46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C253B7-7725-45E2-85A7-ECFFAB05BAA7}" type="datetimeFigureOut">
              <a:rPr lang="en-US" smtClean="0"/>
              <a:t>4/30/14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18835240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4560" y="1537973"/>
            <a:ext cx="39502080" cy="6400800"/>
          </a:xfrm>
          <a:prstGeom prst="rect">
            <a:avLst/>
          </a:prstGeom>
        </p:spPr>
        <p:txBody>
          <a:bodyPr vert="horz" lIns="470258" tIns="235129" rIns="470258" bIns="235129"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194560" y="8961123"/>
            <a:ext cx="39502080" cy="25345393"/>
          </a:xfrm>
          <a:prstGeom prst="rect">
            <a:avLst/>
          </a:prstGeom>
        </p:spPr>
        <p:txBody>
          <a:bodyPr vert="horz" lIns="470258" tIns="235129" rIns="470258" bIns="23512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194560" y="35595563"/>
            <a:ext cx="10241280" cy="2044700"/>
          </a:xfrm>
          <a:prstGeom prst="rect">
            <a:avLst/>
          </a:prstGeom>
        </p:spPr>
        <p:txBody>
          <a:bodyPr vert="horz" lIns="470258" tIns="235129" rIns="470258" bIns="235129" rtlCol="0" anchor="ctr"/>
          <a:lstStyle>
            <a:lvl1pPr algn="l">
              <a:defRPr sz="6200">
                <a:solidFill>
                  <a:schemeClr val="tx1">
                    <a:tint val="75000"/>
                  </a:schemeClr>
                </a:solidFill>
              </a:defRPr>
            </a:lvl1pPr>
          </a:lstStyle>
          <a:p>
            <a:fld id="{85C253B7-7725-45E2-85A7-ECFFAB05BAA7}" type="datetimeFigureOut">
              <a:rPr lang="en-US" smtClean="0"/>
              <a:t>4/30/14</a:t>
            </a:fld>
            <a:endParaRPr lang="en-US"/>
          </a:p>
        </p:txBody>
      </p:sp>
      <p:sp>
        <p:nvSpPr>
          <p:cNvPr id="5" name="Footer Placeholder 4"/>
          <p:cNvSpPr>
            <a:spLocks noGrp="1"/>
          </p:cNvSpPr>
          <p:nvPr>
            <p:ph type="ftr" sz="quarter" idx="3"/>
          </p:nvPr>
        </p:nvSpPr>
        <p:spPr>
          <a:xfrm>
            <a:off x="14996160" y="35595563"/>
            <a:ext cx="13898880" cy="2044700"/>
          </a:xfrm>
          <a:prstGeom prst="rect">
            <a:avLst/>
          </a:prstGeom>
        </p:spPr>
        <p:txBody>
          <a:bodyPr vert="horz" lIns="470258" tIns="235129" rIns="470258" bIns="235129" rtlCol="0" anchor="ctr"/>
          <a:lstStyle>
            <a:lvl1pPr algn="ctr">
              <a:defRPr sz="6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1455360" y="35595563"/>
            <a:ext cx="10241280" cy="2044700"/>
          </a:xfrm>
          <a:prstGeom prst="rect">
            <a:avLst/>
          </a:prstGeom>
        </p:spPr>
        <p:txBody>
          <a:bodyPr vert="horz" lIns="470258" tIns="235129" rIns="470258" bIns="235129" rtlCol="0" anchor="ctr"/>
          <a:lstStyle>
            <a:lvl1pPr algn="r">
              <a:defRPr sz="6200">
                <a:solidFill>
                  <a:schemeClr val="tx1">
                    <a:tint val="75000"/>
                  </a:schemeClr>
                </a:solidFill>
              </a:defRPr>
            </a:lvl1pPr>
          </a:lstStyle>
          <a:p>
            <a:fld id="{07DCDF07-851C-4DD2-BDF8-692F7B755055}" type="slidenum">
              <a:rPr lang="en-US" smtClean="0"/>
              <a:t>‹#›</a:t>
            </a:fld>
            <a:endParaRPr lang="en-US"/>
          </a:p>
        </p:txBody>
      </p:sp>
    </p:spTree>
    <p:extLst>
      <p:ext uri="{BB962C8B-B14F-4D97-AF65-F5344CB8AC3E}">
        <p14:creationId xmlns:p14="http://schemas.microsoft.com/office/powerpoint/2010/main" val="3044536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702576" rtl="0" eaLnBrk="1" latinLnBrk="0" hangingPunct="1">
        <a:spcBef>
          <a:spcPct val="0"/>
        </a:spcBef>
        <a:buNone/>
        <a:defRPr sz="22600" kern="1200">
          <a:solidFill>
            <a:schemeClr val="tx1"/>
          </a:solidFill>
          <a:latin typeface="+mj-lt"/>
          <a:ea typeface="+mj-ea"/>
          <a:cs typeface="+mj-cs"/>
        </a:defRPr>
      </a:lvl1pPr>
    </p:titleStyle>
    <p:bodyStyle>
      <a:lvl1pPr marL="1763466" indent="-1763466" algn="l" defTabSz="4702576" rtl="0" eaLnBrk="1" latinLnBrk="0" hangingPunct="1">
        <a:spcBef>
          <a:spcPct val="20000"/>
        </a:spcBef>
        <a:buFont typeface="Arial" panose="020B0604020202020204" pitchFamily="34" charset="0"/>
        <a:buChar char="•"/>
        <a:defRPr sz="16500" kern="1200">
          <a:solidFill>
            <a:schemeClr val="tx1"/>
          </a:solidFill>
          <a:latin typeface="+mn-lt"/>
          <a:ea typeface="+mn-ea"/>
          <a:cs typeface="+mn-cs"/>
        </a:defRPr>
      </a:lvl1pPr>
      <a:lvl2pPr marL="3820843" indent="-1469555" algn="l" defTabSz="4702576" rtl="0" eaLnBrk="1" latinLnBrk="0" hangingPunct="1">
        <a:spcBef>
          <a:spcPct val="20000"/>
        </a:spcBef>
        <a:buFont typeface="Arial" panose="020B0604020202020204" pitchFamily="34" charset="0"/>
        <a:buChar char="–"/>
        <a:defRPr sz="14400" kern="1200">
          <a:solidFill>
            <a:schemeClr val="tx1"/>
          </a:solidFill>
          <a:latin typeface="+mn-lt"/>
          <a:ea typeface="+mn-ea"/>
          <a:cs typeface="+mn-cs"/>
        </a:defRPr>
      </a:lvl2pPr>
      <a:lvl3pPr marL="5878220" indent="-1175644" algn="l" defTabSz="4702576" rtl="0" eaLnBrk="1" latinLnBrk="0" hangingPunct="1">
        <a:spcBef>
          <a:spcPct val="20000"/>
        </a:spcBef>
        <a:buFont typeface="Arial" panose="020B0604020202020204" pitchFamily="34" charset="0"/>
        <a:buChar char="•"/>
        <a:defRPr sz="12300" kern="1200">
          <a:solidFill>
            <a:schemeClr val="tx1"/>
          </a:solidFill>
          <a:latin typeface="+mn-lt"/>
          <a:ea typeface="+mn-ea"/>
          <a:cs typeface="+mn-cs"/>
        </a:defRPr>
      </a:lvl3pPr>
      <a:lvl4pPr marL="8229509"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4pPr>
      <a:lvl5pPr marL="10580797"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5pPr>
      <a:lvl6pPr marL="12932085"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6pPr>
      <a:lvl7pPr marL="15283373"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7pPr>
      <a:lvl8pPr marL="17634661"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8pPr>
      <a:lvl9pPr marL="19985949"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9pPr>
    </p:bodyStyle>
    <p:otherStyle>
      <a:defPPr>
        <a:defRPr lang="en-US"/>
      </a:defPPr>
      <a:lvl1pPr marL="0" algn="l" defTabSz="4702576" rtl="0" eaLnBrk="1" latinLnBrk="0" hangingPunct="1">
        <a:defRPr sz="9300" kern="1200">
          <a:solidFill>
            <a:schemeClr val="tx1"/>
          </a:solidFill>
          <a:latin typeface="+mn-lt"/>
          <a:ea typeface="+mn-ea"/>
          <a:cs typeface="+mn-cs"/>
        </a:defRPr>
      </a:lvl1pPr>
      <a:lvl2pPr marL="2351288" algn="l" defTabSz="4702576" rtl="0" eaLnBrk="1" latinLnBrk="0" hangingPunct="1">
        <a:defRPr sz="9300" kern="1200">
          <a:solidFill>
            <a:schemeClr val="tx1"/>
          </a:solidFill>
          <a:latin typeface="+mn-lt"/>
          <a:ea typeface="+mn-ea"/>
          <a:cs typeface="+mn-cs"/>
        </a:defRPr>
      </a:lvl2pPr>
      <a:lvl3pPr marL="4702576" algn="l" defTabSz="4702576" rtl="0" eaLnBrk="1" latinLnBrk="0" hangingPunct="1">
        <a:defRPr sz="9300" kern="1200">
          <a:solidFill>
            <a:schemeClr val="tx1"/>
          </a:solidFill>
          <a:latin typeface="+mn-lt"/>
          <a:ea typeface="+mn-ea"/>
          <a:cs typeface="+mn-cs"/>
        </a:defRPr>
      </a:lvl3pPr>
      <a:lvl4pPr marL="7053864" algn="l" defTabSz="4702576" rtl="0" eaLnBrk="1" latinLnBrk="0" hangingPunct="1">
        <a:defRPr sz="9300" kern="1200">
          <a:solidFill>
            <a:schemeClr val="tx1"/>
          </a:solidFill>
          <a:latin typeface="+mn-lt"/>
          <a:ea typeface="+mn-ea"/>
          <a:cs typeface="+mn-cs"/>
        </a:defRPr>
      </a:lvl4pPr>
      <a:lvl5pPr marL="9405153" algn="l" defTabSz="4702576" rtl="0" eaLnBrk="1" latinLnBrk="0" hangingPunct="1">
        <a:defRPr sz="9300" kern="1200">
          <a:solidFill>
            <a:schemeClr val="tx1"/>
          </a:solidFill>
          <a:latin typeface="+mn-lt"/>
          <a:ea typeface="+mn-ea"/>
          <a:cs typeface="+mn-cs"/>
        </a:defRPr>
      </a:lvl5pPr>
      <a:lvl6pPr marL="11756441" algn="l" defTabSz="4702576" rtl="0" eaLnBrk="1" latinLnBrk="0" hangingPunct="1">
        <a:defRPr sz="9300" kern="1200">
          <a:solidFill>
            <a:schemeClr val="tx1"/>
          </a:solidFill>
          <a:latin typeface="+mn-lt"/>
          <a:ea typeface="+mn-ea"/>
          <a:cs typeface="+mn-cs"/>
        </a:defRPr>
      </a:lvl6pPr>
      <a:lvl7pPr marL="14107729" algn="l" defTabSz="4702576" rtl="0" eaLnBrk="1" latinLnBrk="0" hangingPunct="1">
        <a:defRPr sz="9300" kern="1200">
          <a:solidFill>
            <a:schemeClr val="tx1"/>
          </a:solidFill>
          <a:latin typeface="+mn-lt"/>
          <a:ea typeface="+mn-ea"/>
          <a:cs typeface="+mn-cs"/>
        </a:defRPr>
      </a:lvl7pPr>
      <a:lvl8pPr marL="16459017" algn="l" defTabSz="4702576" rtl="0" eaLnBrk="1" latinLnBrk="0" hangingPunct="1">
        <a:defRPr sz="9300" kern="1200">
          <a:solidFill>
            <a:schemeClr val="tx1"/>
          </a:solidFill>
          <a:latin typeface="+mn-lt"/>
          <a:ea typeface="+mn-ea"/>
          <a:cs typeface="+mn-cs"/>
        </a:defRPr>
      </a:lvl8pPr>
      <a:lvl9pPr marL="18810305" algn="l" defTabSz="4702576" rtl="0" eaLnBrk="1" latinLnBrk="0" hangingPunct="1">
        <a:defRPr sz="9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6.JPG"/><Relationship Id="rId20" Type="http://schemas.openxmlformats.org/officeDocument/2006/relationships/image" Target="../media/image9.png"/><Relationship Id="rId10" Type="http://schemas.openxmlformats.org/officeDocument/2006/relationships/package" Target="../embeddings/Microsoft_Word_Document2.docx"/><Relationship Id="rId11" Type="http://schemas.openxmlformats.org/officeDocument/2006/relationships/image" Target="../media/image2.png"/><Relationship Id="rId12" Type="http://schemas.openxmlformats.org/officeDocument/2006/relationships/package" Target="../embeddings/Microsoft_Word_Document3.docx"/><Relationship Id="rId13" Type="http://schemas.openxmlformats.org/officeDocument/2006/relationships/image" Target="../media/image3.png"/><Relationship Id="rId14" Type="http://schemas.openxmlformats.org/officeDocument/2006/relationships/package" Target="../embeddings/Microsoft_Word_Document4.docx"/><Relationship Id="rId15" Type="http://schemas.openxmlformats.org/officeDocument/2006/relationships/image" Target="../media/image4.png"/><Relationship Id="rId16" Type="http://schemas.openxmlformats.org/officeDocument/2006/relationships/image" Target="../media/image7.jpg"/><Relationship Id="rId17" Type="http://schemas.openxmlformats.org/officeDocument/2006/relationships/hyperlink" Target="http://www.natureconservationimaging.com/images/Great-Crested-Grebe-1.jpg" TargetMode="External"/><Relationship Id="rId18" Type="http://schemas.openxmlformats.org/officeDocument/2006/relationships/hyperlink" Target="http://www.iyufera.com/index.php%23mi=2&amp;pt=1&amp;pi=10000&amp;s=31&amp;p=5&amp;a=0&amp;at=0" TargetMode="External"/><Relationship Id="rId19" Type="http://schemas.openxmlformats.org/officeDocument/2006/relationships/image" Target="../media/image8.png"/><Relationship Id="rId1" Type="http://schemas.openxmlformats.org/officeDocument/2006/relationships/vmlDrawing" Target="../drawings/vmlDrawing1.vml"/><Relationship Id="rId2" Type="http://schemas.openxmlformats.org/officeDocument/2006/relationships/slideLayout" Target="../slideLayouts/slideLayout1.xml"/><Relationship Id="rId3" Type="http://schemas.openxmlformats.org/officeDocument/2006/relationships/package" Target="../embeddings/Microsoft_Word_Document1.docx"/><Relationship Id="rId4" Type="http://schemas.openxmlformats.org/officeDocument/2006/relationships/image" Target="../media/image1.png"/><Relationship Id="rId5" Type="http://schemas.openxmlformats.org/officeDocument/2006/relationships/chart" Target="../charts/chart1.xml"/><Relationship Id="rId6" Type="http://schemas.openxmlformats.org/officeDocument/2006/relationships/chart" Target="../charts/chart2.xml"/><Relationship Id="rId7" Type="http://schemas.openxmlformats.org/officeDocument/2006/relationships/chart" Target="../charts/chart3.xml"/><Relationship Id="rId8"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00400" y="2133600"/>
            <a:ext cx="38692512" cy="4062651"/>
          </a:xfrm>
          <a:prstGeom prst="rect">
            <a:avLst/>
          </a:prstGeom>
          <a:ln/>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b="1" dirty="0" smtClean="0">
                <a:latin typeface="Corbel"/>
                <a:cs typeface="Corbel"/>
              </a:rPr>
              <a:t>Habitat Preference in Avian </a:t>
            </a:r>
            <a:r>
              <a:rPr lang="en-US" b="1" dirty="0" err="1" smtClean="0">
                <a:latin typeface="Corbel"/>
                <a:cs typeface="Corbel"/>
              </a:rPr>
              <a:t>Speices</a:t>
            </a:r>
            <a:r>
              <a:rPr lang="en-US" b="1" dirty="0" smtClean="0">
                <a:latin typeface="Corbel"/>
                <a:cs typeface="Corbel"/>
              </a:rPr>
              <a:t> of the </a:t>
            </a:r>
            <a:r>
              <a:rPr lang="en-US" b="1" dirty="0" err="1" smtClean="0">
                <a:latin typeface="Corbel"/>
                <a:cs typeface="Corbel"/>
              </a:rPr>
              <a:t>Chacabuco</a:t>
            </a:r>
            <a:r>
              <a:rPr lang="en-US" b="1" dirty="0" smtClean="0">
                <a:latin typeface="Corbel"/>
                <a:cs typeface="Corbel"/>
              </a:rPr>
              <a:t> Valley</a:t>
            </a:r>
          </a:p>
          <a:p>
            <a:pPr algn="ctr"/>
            <a:r>
              <a:rPr lang="en-US" b="1" i="1" dirty="0" smtClean="0">
                <a:latin typeface="Corbel"/>
                <a:cs typeface="Corbel"/>
              </a:rPr>
              <a:t>Round River Conservation Studies – Patagonia</a:t>
            </a:r>
            <a:r>
              <a:rPr lang="en-US" b="1" dirty="0" smtClean="0">
                <a:latin typeface="Corbel"/>
                <a:cs typeface="Corbel"/>
              </a:rPr>
              <a:t>, 2013</a:t>
            </a:r>
            <a:endParaRPr lang="en-US" b="1" i="1" dirty="0">
              <a:latin typeface="Corbel"/>
              <a:cs typeface="Corbel"/>
            </a:endParaRPr>
          </a:p>
          <a:p>
            <a:pPr algn="ctr"/>
            <a:r>
              <a:rPr lang="en-US" sz="7200" b="1" i="1" dirty="0" smtClean="0">
                <a:latin typeface="Corbel"/>
                <a:cs typeface="Corbel"/>
              </a:rPr>
              <a:t>Sydney Morison </a:t>
            </a:r>
            <a:r>
              <a:rPr lang="fr-FR" sz="7200" b="1" i="1" dirty="0" smtClean="0">
                <a:latin typeface="Corbel"/>
                <a:cs typeface="Corbel"/>
              </a:rPr>
              <a:t>’</a:t>
            </a:r>
            <a:r>
              <a:rPr lang="en-US" sz="7200" b="1" i="1" dirty="0" smtClean="0">
                <a:latin typeface="Corbel"/>
                <a:cs typeface="Corbel"/>
              </a:rPr>
              <a:t>15                              Walker </a:t>
            </a:r>
            <a:r>
              <a:rPr lang="en-US" sz="7200" b="1" i="1" dirty="0" err="1" smtClean="0">
                <a:latin typeface="Corbel"/>
                <a:cs typeface="Corbel"/>
              </a:rPr>
              <a:t>Nordin</a:t>
            </a:r>
            <a:r>
              <a:rPr lang="en-US" sz="7200" b="1" i="1" dirty="0" smtClean="0">
                <a:latin typeface="Corbel"/>
                <a:cs typeface="Corbel"/>
              </a:rPr>
              <a:t> ‘15</a:t>
            </a:r>
            <a:endParaRPr lang="en-US" sz="7200" b="1" dirty="0">
              <a:latin typeface="Corbel"/>
              <a:cs typeface="Corbel"/>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3274322490"/>
              </p:ext>
            </p:extLst>
          </p:nvPr>
        </p:nvGraphicFramePr>
        <p:xfrm>
          <a:off x="16078200" y="18973800"/>
          <a:ext cx="12954000" cy="13136245"/>
        </p:xfrm>
        <a:graphic>
          <a:graphicData uri="http://schemas.openxmlformats.org/presentationml/2006/ole">
            <mc:AlternateContent xmlns:mc="http://schemas.openxmlformats.org/markup-compatibility/2006">
              <mc:Choice xmlns:v="urn:schemas-microsoft-com:vml" Requires="v">
                <p:oleObj spid="_x0000_s1059" name="Document" r:id="rId3" imgW="6096000" imgH="6959600" progId="Word.Document.12">
                  <p:embed/>
                </p:oleObj>
              </mc:Choice>
              <mc:Fallback>
                <p:oleObj name="Document" r:id="rId3" imgW="6096000" imgH="6959600" progId="Word.Document.12">
                  <p:embed/>
                  <p:pic>
                    <p:nvPicPr>
                      <p:cNvPr id="0" name=""/>
                      <p:cNvPicPr/>
                      <p:nvPr/>
                    </p:nvPicPr>
                    <p:blipFill>
                      <a:blip r:embed="rId4"/>
                      <a:stretch>
                        <a:fillRect/>
                      </a:stretch>
                    </p:blipFill>
                    <p:spPr>
                      <a:xfrm>
                        <a:off x="16078200" y="18973800"/>
                        <a:ext cx="12954000" cy="13136245"/>
                      </a:xfrm>
                      <a:prstGeom prst="rect">
                        <a:avLst/>
                      </a:prstGeom>
                    </p:spPr>
                  </p:pic>
                </p:oleObj>
              </mc:Fallback>
            </mc:AlternateContent>
          </a:graphicData>
        </a:graphic>
      </p:graphicFrame>
      <p:graphicFrame>
        <p:nvGraphicFramePr>
          <p:cNvPr id="5" name="Chart 4"/>
          <p:cNvGraphicFramePr/>
          <p:nvPr>
            <p:extLst>
              <p:ext uri="{D42A27DB-BD31-4B8C-83A1-F6EECF244321}">
                <p14:modId xmlns:p14="http://schemas.microsoft.com/office/powerpoint/2010/main" val="4015467863"/>
              </p:ext>
            </p:extLst>
          </p:nvPr>
        </p:nvGraphicFramePr>
        <p:xfrm>
          <a:off x="30251400" y="16992600"/>
          <a:ext cx="10977735" cy="72390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6" name="Chart 5"/>
          <p:cNvGraphicFramePr/>
          <p:nvPr>
            <p:extLst>
              <p:ext uri="{D42A27DB-BD31-4B8C-83A1-F6EECF244321}">
                <p14:modId xmlns:p14="http://schemas.microsoft.com/office/powerpoint/2010/main" val="11377313"/>
              </p:ext>
            </p:extLst>
          </p:nvPr>
        </p:nvGraphicFramePr>
        <p:xfrm>
          <a:off x="36271200" y="24384000"/>
          <a:ext cx="4876800" cy="37338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7" name="Chart 6"/>
          <p:cNvGraphicFramePr/>
          <p:nvPr>
            <p:extLst>
              <p:ext uri="{D42A27DB-BD31-4B8C-83A1-F6EECF244321}">
                <p14:modId xmlns:p14="http://schemas.microsoft.com/office/powerpoint/2010/main" val="1550447991"/>
              </p:ext>
            </p:extLst>
          </p:nvPr>
        </p:nvGraphicFramePr>
        <p:xfrm>
          <a:off x="29870400" y="24307800"/>
          <a:ext cx="5410200" cy="3886200"/>
        </p:xfrm>
        <a:graphic>
          <a:graphicData uri="http://schemas.openxmlformats.org/drawingml/2006/chart">
            <c:chart xmlns:c="http://schemas.openxmlformats.org/drawingml/2006/chart" xmlns:r="http://schemas.openxmlformats.org/officeDocument/2006/relationships" r:id="rId7"/>
          </a:graphicData>
        </a:graphic>
      </p:graphicFrame>
      <p:sp>
        <p:nvSpPr>
          <p:cNvPr id="9" name="Rectangle 8"/>
          <p:cNvSpPr/>
          <p:nvPr/>
        </p:nvSpPr>
        <p:spPr>
          <a:xfrm>
            <a:off x="3048000" y="24384000"/>
            <a:ext cx="10744200" cy="563231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en-US" sz="2400" b="1" dirty="0"/>
              <a:t>Habitat Classification</a:t>
            </a:r>
            <a:endParaRPr lang="en-US" sz="2400" dirty="0"/>
          </a:p>
          <a:p>
            <a:r>
              <a:rPr lang="en-US" sz="2400" dirty="0"/>
              <a:t> </a:t>
            </a:r>
          </a:p>
          <a:p>
            <a:pPr algn="just"/>
            <a:r>
              <a:rPr lang="en-US" sz="2400" dirty="0" smtClean="0"/>
              <a:t>Although </a:t>
            </a:r>
            <a:r>
              <a:rPr lang="en-US" sz="2400" dirty="0"/>
              <a:t>all sites were chosen based on the presence of freshwater lakes, the survey sites often included woodland and </a:t>
            </a:r>
            <a:r>
              <a:rPr lang="en-US" sz="2400" dirty="0" err="1"/>
              <a:t>shrubland</a:t>
            </a:r>
            <a:r>
              <a:rPr lang="en-US" sz="2400" dirty="0"/>
              <a:t> in addition to the marsh, open water, and herbaceous shorelines of the lakes. When recording bird sightings, observers also recorded the type of vegetation in which each bird was seen, selecting from 15 pre-determined vegetation types. These vegetation types were further grouped into three larger categories representing the main habitat types existing in the valley. The first and most prevalent habitat type was “lake habitat,” characterized by the presence of submerged plants, reeds, and shoreline vegetation. The second habitat type was “</a:t>
            </a:r>
            <a:r>
              <a:rPr lang="en-US" sz="2400" dirty="0" err="1"/>
              <a:t>shrubland</a:t>
            </a:r>
            <a:r>
              <a:rPr lang="en-US" sz="2400" dirty="0"/>
              <a:t> habitat,” dominated by grasses and shrubs. The last habitat type was “woodland habitat,” distinguished by the presence of trees, most of which were of middle age. It should be noted that “woodland habitat” observations were mostly taken at the forest edge, although occasionally surveyors moved into the forest to observe.</a:t>
            </a:r>
          </a:p>
        </p:txBody>
      </p:sp>
      <p:sp>
        <p:nvSpPr>
          <p:cNvPr id="11" name="Rectangle 10"/>
          <p:cNvSpPr/>
          <p:nvPr/>
        </p:nvSpPr>
        <p:spPr>
          <a:xfrm>
            <a:off x="3124200" y="6705600"/>
            <a:ext cx="10591800" cy="4524315"/>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en-US" sz="2400" b="1" dirty="0" err="1" smtClean="0"/>
              <a:t>Chacabuco</a:t>
            </a:r>
            <a:r>
              <a:rPr lang="en-US" sz="2400" b="1" dirty="0" smtClean="0"/>
              <a:t> Valley History</a:t>
            </a:r>
          </a:p>
          <a:p>
            <a:endParaRPr lang="en-US" sz="2400" b="1" dirty="0" smtClean="0"/>
          </a:p>
          <a:p>
            <a:pPr algn="just"/>
            <a:r>
              <a:rPr lang="en-US" sz="2400" dirty="0" smtClean="0"/>
              <a:t>The </a:t>
            </a:r>
            <a:r>
              <a:rPr lang="en-US" sz="2400" dirty="0" err="1"/>
              <a:t>Chacabuco</a:t>
            </a:r>
            <a:r>
              <a:rPr lang="en-US" sz="2400" dirty="0"/>
              <a:t> Valley, a region of alpine steppe in Chilean Patagonia, has had a turbulent ecological history. Although the name Patagonia invokes, for many, an idea of untouched wilderness, the </a:t>
            </a:r>
            <a:r>
              <a:rPr lang="en-US" sz="2400" dirty="0" err="1"/>
              <a:t>Chacabuco</a:t>
            </a:r>
            <a:r>
              <a:rPr lang="en-US" sz="2400" dirty="0"/>
              <a:t> Valley is an example to the contrary. For over 80 years, the valley was used as grazing land for 25,000 sheep. Its use for ranching, which included deforestation and massive overgrazing, has left a lasting impact on the valley’s ecosystem. Now, however, ownership of the valley has been taken over by </a:t>
            </a:r>
            <a:r>
              <a:rPr lang="en-US" sz="2400" dirty="0" err="1"/>
              <a:t>Conservación</a:t>
            </a:r>
            <a:r>
              <a:rPr lang="en-US" sz="2400" dirty="0"/>
              <a:t> </a:t>
            </a:r>
            <a:r>
              <a:rPr lang="en-US" sz="2400" dirty="0" err="1"/>
              <a:t>Patagonica</a:t>
            </a:r>
            <a:r>
              <a:rPr lang="en-US" sz="2400" dirty="0"/>
              <a:t>, an organization dedicated to the preservation of Patagonia’s natural landscape via the construction and establishment of national parks. The </a:t>
            </a:r>
            <a:r>
              <a:rPr lang="en-US" sz="2400" dirty="0" err="1"/>
              <a:t>Chacabuco</a:t>
            </a:r>
            <a:r>
              <a:rPr lang="en-US" sz="2400" dirty="0"/>
              <a:t> Valley is now slated to become the future Patagonia National Park, which is scheduled to be completed in a decade.</a:t>
            </a:r>
            <a:r>
              <a:rPr lang="en-US" sz="2400" dirty="0"/>
              <a:t> </a:t>
            </a:r>
          </a:p>
        </p:txBody>
      </p:sp>
      <p:sp>
        <p:nvSpPr>
          <p:cNvPr id="12" name="TextBox 11"/>
          <p:cNvSpPr txBox="1"/>
          <p:nvPr/>
        </p:nvSpPr>
        <p:spPr>
          <a:xfrm>
            <a:off x="3048000" y="20193000"/>
            <a:ext cx="10744200" cy="378565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2400" b="1" dirty="0"/>
              <a:t>Bird </a:t>
            </a:r>
            <a:r>
              <a:rPr lang="en-US" sz="2400" b="1" dirty="0" smtClean="0"/>
              <a:t>Surveys</a:t>
            </a:r>
            <a:endParaRPr lang="en-US" sz="2400" dirty="0"/>
          </a:p>
          <a:p>
            <a:endParaRPr lang="en-US" sz="2400" dirty="0"/>
          </a:p>
          <a:p>
            <a:pPr algn="just"/>
            <a:r>
              <a:rPr lang="en-US" sz="2400" dirty="0" smtClean="0"/>
              <a:t>Bird </a:t>
            </a:r>
            <a:r>
              <a:rPr lang="en-US" sz="2400" dirty="0"/>
              <a:t>survey data was collected by Round River students and instructors over a two-month period between October and November of 2013. Surveys consisted of two-hour observation sessions, undertaken by groups of five on days without heavy wind or rain. Surveys occurred during the early morning between 6:00 and 9:00, and also during the evening between 17:00 and 20:00. All survey sites were selected based on proximity to freshwater lakes, and prioritized based on accessibility. Lakes that had been surveyed in the past by previous groups of Round River biologists were also given higher priority due to the presence of historical data</a:t>
            </a:r>
            <a:r>
              <a:rPr lang="en-US" sz="2400" dirty="0" smtClean="0"/>
              <a:t>.</a:t>
            </a:r>
            <a:endParaRPr lang="en-US" sz="2400" dirty="0"/>
          </a:p>
        </p:txBody>
      </p:sp>
      <p:sp>
        <p:nvSpPr>
          <p:cNvPr id="13" name="TextBox 12"/>
          <p:cNvSpPr txBox="1"/>
          <p:nvPr/>
        </p:nvSpPr>
        <p:spPr>
          <a:xfrm>
            <a:off x="16002000" y="17449800"/>
            <a:ext cx="12954000" cy="120032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2400" dirty="0"/>
              <a:t>Table 1. Chart showing species abundance and behavior </a:t>
            </a:r>
            <a:r>
              <a:rPr lang="en-US" sz="2400" dirty="0" smtClean="0"/>
              <a:t>across </a:t>
            </a:r>
            <a:r>
              <a:rPr lang="en-US" sz="2400" dirty="0" err="1" smtClean="0"/>
              <a:t>shrubland</a:t>
            </a:r>
            <a:r>
              <a:rPr lang="en-US" sz="2400" dirty="0"/>
              <a:t>, woodland, and </a:t>
            </a:r>
            <a:r>
              <a:rPr lang="en-US" sz="2400" dirty="0" smtClean="0"/>
              <a:t>lake habitat </a:t>
            </a:r>
            <a:r>
              <a:rPr lang="en-US" sz="2400" dirty="0"/>
              <a:t>(See Appendices A and </a:t>
            </a:r>
            <a:r>
              <a:rPr lang="en-US" sz="2400" dirty="0" smtClean="0"/>
              <a:t>B for </a:t>
            </a:r>
            <a:r>
              <a:rPr lang="en-US" sz="2400" dirty="0"/>
              <a:t>species and behavior codes).</a:t>
            </a:r>
          </a:p>
          <a:p>
            <a:endParaRPr lang="en-US" sz="2400" dirty="0"/>
          </a:p>
        </p:txBody>
      </p:sp>
      <p:pic>
        <p:nvPicPr>
          <p:cNvPr id="14" name="Picture 13" descr="P1000297.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002000" y="6705600"/>
            <a:ext cx="12954000" cy="9715500"/>
          </a:xfrm>
          <a:prstGeom prst="rect">
            <a:avLst/>
          </a:prstGeom>
        </p:spPr>
      </p:pic>
      <p:pic>
        <p:nvPicPr>
          <p:cNvPr id="15" name="Picture 14" descr="CSC_0570.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124200" y="11734800"/>
            <a:ext cx="10591800" cy="7053688"/>
          </a:xfrm>
          <a:prstGeom prst="rect">
            <a:avLst/>
          </a:prstGeom>
        </p:spPr>
      </p:pic>
      <p:sp>
        <p:nvSpPr>
          <p:cNvPr id="16" name="TextBox 15"/>
          <p:cNvSpPr txBox="1"/>
          <p:nvPr/>
        </p:nvSpPr>
        <p:spPr>
          <a:xfrm>
            <a:off x="3124200" y="19050000"/>
            <a:ext cx="10759100" cy="769441"/>
          </a:xfrm>
          <a:prstGeom prst="rect">
            <a:avLst/>
          </a:prstGeom>
          <a:noFill/>
        </p:spPr>
        <p:txBody>
          <a:bodyPr wrap="none" rtlCol="0">
            <a:spAutoFit/>
          </a:bodyPr>
          <a:lstStyle/>
          <a:p>
            <a:pPr algn="ctr"/>
            <a:r>
              <a:rPr lang="en-US" sz="2400" dirty="0" smtClean="0"/>
              <a:t>Andean Condor</a:t>
            </a:r>
            <a:endParaRPr lang="en-US" sz="2400" dirty="0"/>
          </a:p>
          <a:p>
            <a:r>
              <a:rPr lang="en-US" sz="2000" dirty="0" smtClean="0"/>
              <a:t>Photo </a:t>
            </a:r>
            <a:r>
              <a:rPr lang="en-US" sz="2000" dirty="0"/>
              <a:t>credit: http://</a:t>
            </a:r>
            <a:r>
              <a:rPr lang="en-US" sz="2000" dirty="0" err="1"/>
              <a:t>ibc.lynxeds.com</a:t>
            </a:r>
            <a:r>
              <a:rPr lang="en-US" sz="2000" dirty="0"/>
              <a:t>/photo/</a:t>
            </a:r>
            <a:r>
              <a:rPr lang="en-US" sz="2000" dirty="0" err="1"/>
              <a:t>andean</a:t>
            </a:r>
            <a:r>
              <a:rPr lang="en-US" sz="2000" dirty="0"/>
              <a:t>-condor-</a:t>
            </a:r>
            <a:r>
              <a:rPr lang="en-US" sz="2000" dirty="0" err="1"/>
              <a:t>vultur</a:t>
            </a:r>
            <a:r>
              <a:rPr lang="en-US" sz="2000" dirty="0"/>
              <a:t>-</a:t>
            </a:r>
            <a:r>
              <a:rPr lang="en-US" sz="2000" dirty="0" err="1"/>
              <a:t>gryphus</a:t>
            </a:r>
            <a:r>
              <a:rPr lang="en-US" sz="2000" dirty="0"/>
              <a:t>/adult-male-rising-thermal</a:t>
            </a:r>
          </a:p>
        </p:txBody>
      </p:sp>
      <p:sp>
        <p:nvSpPr>
          <p:cNvPr id="17" name="TextBox 16"/>
          <p:cNvSpPr txBox="1"/>
          <p:nvPr/>
        </p:nvSpPr>
        <p:spPr>
          <a:xfrm>
            <a:off x="20878800" y="16611600"/>
            <a:ext cx="3304511" cy="769441"/>
          </a:xfrm>
          <a:prstGeom prst="rect">
            <a:avLst/>
          </a:prstGeom>
          <a:noFill/>
        </p:spPr>
        <p:txBody>
          <a:bodyPr wrap="none" rtlCol="0">
            <a:spAutoFit/>
          </a:bodyPr>
          <a:lstStyle/>
          <a:p>
            <a:pPr algn="ctr"/>
            <a:r>
              <a:rPr lang="en-US" sz="2400" dirty="0" smtClean="0"/>
              <a:t>Basecamp</a:t>
            </a:r>
          </a:p>
          <a:p>
            <a:r>
              <a:rPr lang="en-US" sz="2000" dirty="0" smtClean="0"/>
              <a:t>Photo Credit: Sydney Morison</a:t>
            </a:r>
            <a:endParaRPr lang="en-US" sz="2000" dirty="0"/>
          </a:p>
        </p:txBody>
      </p:sp>
      <p:sp>
        <p:nvSpPr>
          <p:cNvPr id="18" name="TextBox 17"/>
          <p:cNvSpPr txBox="1"/>
          <p:nvPr/>
        </p:nvSpPr>
        <p:spPr>
          <a:xfrm>
            <a:off x="30099000" y="6705600"/>
            <a:ext cx="11734800" cy="932562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2400" b="1" dirty="0" smtClean="0"/>
              <a:t>Results</a:t>
            </a:r>
          </a:p>
          <a:p>
            <a:endParaRPr lang="en-US" sz="2400" b="1" dirty="0"/>
          </a:p>
          <a:p>
            <a:pPr algn="just"/>
            <a:r>
              <a:rPr lang="en-US" sz="2400" dirty="0" smtClean="0"/>
              <a:t>The </a:t>
            </a:r>
            <a:r>
              <a:rPr lang="en-US" sz="2400" dirty="0"/>
              <a:t>top five species from each habitat were selected for analysis with the exception of the “woodland” habitat where only three were chosen because of a large difference in quantity between the third and fourth most common species. In the “lake habitat,” the most often observed by abundance were the red-gartered coot, the yellow-billed pintail, the Andean ruddy duck, the white-tufted grebe, and the upland goose (Table 1.) In the “woodland habitat” the most often observed species were the southern house wren, the white-crested </a:t>
            </a:r>
            <a:r>
              <a:rPr lang="en-US" sz="2400" dirty="0" err="1"/>
              <a:t>elaenia</a:t>
            </a:r>
            <a:r>
              <a:rPr lang="en-US" sz="2400" dirty="0"/>
              <a:t>, and the black chinned siskin (Table 1.) In the “</a:t>
            </a:r>
            <a:r>
              <a:rPr lang="en-US" sz="2400" dirty="0" err="1"/>
              <a:t>shrubland</a:t>
            </a:r>
            <a:r>
              <a:rPr lang="en-US" sz="2400" dirty="0"/>
              <a:t> habitat,” the most often observed species were the Chilean swallow, the austral thrush, the southern lapwing, the southern house wren, and the spectacled tyrant (Table 1.) As demonstrated in Figure 1., many of the most common species observed in each habitat were also observed in one or more of the other habitat types.</a:t>
            </a:r>
          </a:p>
          <a:p>
            <a:pPr algn="just"/>
            <a:r>
              <a:rPr lang="en-US" sz="2400" dirty="0"/>
              <a:t>Among the species occurring across different habitats, two species in particular exhibited behaviors unique to certain habitat types. These species were the white-crested </a:t>
            </a:r>
            <a:r>
              <a:rPr lang="en-US" sz="2400" dirty="0" err="1"/>
              <a:t>elaenia</a:t>
            </a:r>
            <a:r>
              <a:rPr lang="en-US" sz="2400" dirty="0"/>
              <a:t> and the southern caracara. 78% of white-crested </a:t>
            </a:r>
            <a:r>
              <a:rPr lang="en-US" sz="2400" dirty="0" err="1"/>
              <a:t>elaenia</a:t>
            </a:r>
            <a:r>
              <a:rPr lang="en-US" sz="2400" dirty="0"/>
              <a:t> observations occurred in the woodland habitat, where it exhibited foraging behaviors, compared with 22% occurrence in the </a:t>
            </a:r>
            <a:r>
              <a:rPr lang="en-US" sz="2400" dirty="0" err="1"/>
              <a:t>shrubland</a:t>
            </a:r>
            <a:r>
              <a:rPr lang="en-US" sz="2400" dirty="0"/>
              <a:t> habitat where such behaviors were not observed (Figure 2.) Similarly, in 83% of southern caracara sightings the bird was observed roosting in the woodland, whereas in the other 17% of sightings it was seen foraging in the </a:t>
            </a:r>
            <a:r>
              <a:rPr lang="en-US" sz="2400" dirty="0" err="1"/>
              <a:t>shrubland</a:t>
            </a:r>
            <a:r>
              <a:rPr lang="en-US" sz="2400" dirty="0"/>
              <a:t> (Figure 3.)</a:t>
            </a:r>
          </a:p>
          <a:p>
            <a:pPr algn="just"/>
            <a:r>
              <a:rPr lang="en-US" sz="2400" dirty="0"/>
              <a:t>It should be noted that all lake sites surveyed contained large portions of vegetated areas classifiable within the scope of our research as “lake habitat,” with the exception of three alpine lakes that contained very little vegetation. In these lakes, all seven flying steamer-ducks, all eight silvery grebes, and all four ashy-headed geese were observed.</a:t>
            </a:r>
          </a:p>
          <a:p>
            <a:endParaRPr lang="en-US" sz="2400" dirty="0"/>
          </a:p>
        </p:txBody>
      </p:sp>
      <p:sp>
        <p:nvSpPr>
          <p:cNvPr id="24" name="TextBox 23"/>
          <p:cNvSpPr txBox="1"/>
          <p:nvPr/>
        </p:nvSpPr>
        <p:spPr>
          <a:xfrm>
            <a:off x="29870400" y="29641800"/>
            <a:ext cx="11582400" cy="710963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2400" b="1" dirty="0" smtClean="0"/>
              <a:t>Conclusions</a:t>
            </a:r>
          </a:p>
          <a:p>
            <a:endParaRPr lang="en-US" sz="2400" dirty="0"/>
          </a:p>
          <a:p>
            <a:r>
              <a:rPr lang="en-US" sz="2400" i="1" dirty="0"/>
              <a:t>Lake Habitat</a:t>
            </a:r>
          </a:p>
          <a:p>
            <a:r>
              <a:rPr lang="en-US" sz="2400" dirty="0"/>
              <a:t>-Larger species</a:t>
            </a:r>
          </a:p>
          <a:p>
            <a:r>
              <a:rPr lang="en-US" sz="2400" dirty="0"/>
              <a:t>-Species less adaptable to other habitat types</a:t>
            </a:r>
          </a:p>
          <a:p>
            <a:r>
              <a:rPr lang="en-US" sz="2400" dirty="0"/>
              <a:t>-More sensitive species to habitat change</a:t>
            </a:r>
          </a:p>
          <a:p>
            <a:r>
              <a:rPr lang="en-US" sz="2400" dirty="0"/>
              <a:t>-Used for many </a:t>
            </a:r>
            <a:r>
              <a:rPr lang="en-US" sz="2400" dirty="0" smtClean="0"/>
              <a:t>purposes</a:t>
            </a:r>
          </a:p>
          <a:p>
            <a:endParaRPr lang="en-US" sz="2400" dirty="0"/>
          </a:p>
          <a:p>
            <a:r>
              <a:rPr lang="en-US" sz="2400" i="1" dirty="0"/>
              <a:t>Woodland Habitat</a:t>
            </a:r>
          </a:p>
          <a:p>
            <a:r>
              <a:rPr lang="en-US" sz="2400" dirty="0"/>
              <a:t>-Smaller species</a:t>
            </a:r>
          </a:p>
          <a:p>
            <a:r>
              <a:rPr lang="en-US" sz="2400" dirty="0"/>
              <a:t>-Lowest species </a:t>
            </a:r>
            <a:r>
              <a:rPr lang="en-US" sz="2400" dirty="0" err="1"/>
              <a:t>diverisity</a:t>
            </a:r>
            <a:endParaRPr lang="en-US" sz="2400" dirty="0"/>
          </a:p>
          <a:p>
            <a:r>
              <a:rPr lang="en-US" sz="2400" dirty="0"/>
              <a:t>-Increase in these species as </a:t>
            </a:r>
            <a:r>
              <a:rPr lang="en-US" sz="2400" dirty="0" err="1"/>
              <a:t>Conservacion</a:t>
            </a:r>
            <a:r>
              <a:rPr lang="en-US" sz="2400" dirty="0"/>
              <a:t> </a:t>
            </a:r>
            <a:r>
              <a:rPr lang="en-US" sz="2400" dirty="0" err="1"/>
              <a:t>Patagonica</a:t>
            </a:r>
            <a:r>
              <a:rPr lang="en-US" sz="2400" dirty="0"/>
              <a:t> continues restoration</a:t>
            </a:r>
          </a:p>
          <a:p>
            <a:endParaRPr lang="en-US" sz="2400" dirty="0" smtClean="0"/>
          </a:p>
          <a:p>
            <a:r>
              <a:rPr lang="en-US" sz="2400" i="1" dirty="0" err="1"/>
              <a:t>Shrubland</a:t>
            </a:r>
            <a:r>
              <a:rPr lang="en-US" sz="2400" i="1" dirty="0"/>
              <a:t> Habitat</a:t>
            </a:r>
          </a:p>
          <a:p>
            <a:r>
              <a:rPr lang="en-US" sz="2400" dirty="0"/>
              <a:t>-Ground Nesters</a:t>
            </a:r>
          </a:p>
          <a:p>
            <a:r>
              <a:rPr lang="en-US" sz="2400" dirty="0"/>
              <a:t>-Great variety of species</a:t>
            </a:r>
          </a:p>
          <a:p>
            <a:r>
              <a:rPr lang="en-US" sz="2400" dirty="0"/>
              <a:t>-Many resources/niches in </a:t>
            </a:r>
            <a:r>
              <a:rPr lang="en-US" sz="2400" dirty="0" err="1"/>
              <a:t>shrubland</a:t>
            </a:r>
            <a:endParaRPr lang="en-US" sz="2400" dirty="0"/>
          </a:p>
          <a:p>
            <a:endParaRPr lang="en-US" sz="2400" dirty="0"/>
          </a:p>
          <a:p>
            <a:endParaRPr lang="en-US" sz="2400" dirty="0"/>
          </a:p>
        </p:txBody>
      </p:sp>
      <p:graphicFrame>
        <p:nvGraphicFramePr>
          <p:cNvPr id="25" name="Object 24"/>
          <p:cNvGraphicFramePr>
            <a:graphicFrameLocks noChangeAspect="1"/>
          </p:cNvGraphicFramePr>
          <p:nvPr>
            <p:extLst>
              <p:ext uri="{D42A27DB-BD31-4B8C-83A1-F6EECF244321}">
                <p14:modId xmlns:p14="http://schemas.microsoft.com/office/powerpoint/2010/main" val="1550716977"/>
              </p:ext>
            </p:extLst>
          </p:nvPr>
        </p:nvGraphicFramePr>
        <p:xfrm>
          <a:off x="3048000" y="30403800"/>
          <a:ext cx="6083300" cy="4419600"/>
        </p:xfrm>
        <a:graphic>
          <a:graphicData uri="http://schemas.openxmlformats.org/presentationml/2006/ole">
            <mc:AlternateContent xmlns:mc="http://schemas.openxmlformats.org/markup-compatibility/2006">
              <mc:Choice xmlns:v="urn:schemas-microsoft-com:vml" Requires="v">
                <p:oleObj spid="_x0000_s1060" name="Document" r:id="rId10" imgW="6083300" imgH="4419600" progId="Word.Document.12">
                  <p:embed/>
                </p:oleObj>
              </mc:Choice>
              <mc:Fallback>
                <p:oleObj name="Document" r:id="rId10" imgW="6083300" imgH="4419600" progId="Word.Document.12">
                  <p:embed/>
                  <p:pic>
                    <p:nvPicPr>
                      <p:cNvPr id="0" name=""/>
                      <p:cNvPicPr/>
                      <p:nvPr/>
                    </p:nvPicPr>
                    <p:blipFill>
                      <a:blip r:embed="rId11"/>
                      <a:stretch>
                        <a:fillRect/>
                      </a:stretch>
                    </p:blipFill>
                    <p:spPr>
                      <a:xfrm>
                        <a:off x="3048000" y="30403800"/>
                        <a:ext cx="6083300" cy="4419600"/>
                      </a:xfrm>
                      <a:prstGeom prst="rect">
                        <a:avLst/>
                      </a:prstGeom>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379708589"/>
              </p:ext>
            </p:extLst>
          </p:nvPr>
        </p:nvGraphicFramePr>
        <p:xfrm>
          <a:off x="6019800" y="30403800"/>
          <a:ext cx="6083300" cy="4330700"/>
        </p:xfrm>
        <a:graphic>
          <a:graphicData uri="http://schemas.openxmlformats.org/presentationml/2006/ole">
            <mc:AlternateContent xmlns:mc="http://schemas.openxmlformats.org/markup-compatibility/2006">
              <mc:Choice xmlns:v="urn:schemas-microsoft-com:vml" Requires="v">
                <p:oleObj spid="_x0000_s1061" name="Document" r:id="rId12" imgW="6083300" imgH="4330700" progId="Word.Document.12">
                  <p:embed/>
                </p:oleObj>
              </mc:Choice>
              <mc:Fallback>
                <p:oleObj name="Document" r:id="rId12" imgW="6083300" imgH="4330700" progId="Word.Document.12">
                  <p:embed/>
                  <p:pic>
                    <p:nvPicPr>
                      <p:cNvPr id="0" name=""/>
                      <p:cNvPicPr/>
                      <p:nvPr/>
                    </p:nvPicPr>
                    <p:blipFill>
                      <a:blip r:embed="rId13"/>
                      <a:stretch>
                        <a:fillRect/>
                      </a:stretch>
                    </p:blipFill>
                    <p:spPr>
                      <a:xfrm>
                        <a:off x="6019800" y="30403800"/>
                        <a:ext cx="6083300" cy="4330700"/>
                      </a:xfrm>
                      <a:prstGeom prst="rect">
                        <a:avLst/>
                      </a:prstGeom>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640320823"/>
              </p:ext>
            </p:extLst>
          </p:nvPr>
        </p:nvGraphicFramePr>
        <p:xfrm>
          <a:off x="8763000" y="30480000"/>
          <a:ext cx="6083300" cy="1752600"/>
        </p:xfrm>
        <a:graphic>
          <a:graphicData uri="http://schemas.openxmlformats.org/presentationml/2006/ole">
            <mc:AlternateContent xmlns:mc="http://schemas.openxmlformats.org/markup-compatibility/2006">
              <mc:Choice xmlns:v="urn:schemas-microsoft-com:vml" Requires="v">
                <p:oleObj spid="_x0000_s1062" name="Document" r:id="rId14" imgW="6083300" imgH="1752600" progId="Word.Document.12">
                  <p:embed/>
                </p:oleObj>
              </mc:Choice>
              <mc:Fallback>
                <p:oleObj name="Document" r:id="rId14" imgW="6083300" imgH="1752600" progId="Word.Document.12">
                  <p:embed/>
                  <p:pic>
                    <p:nvPicPr>
                      <p:cNvPr id="0" name=""/>
                      <p:cNvPicPr/>
                      <p:nvPr/>
                    </p:nvPicPr>
                    <p:blipFill>
                      <a:blip r:embed="rId15"/>
                      <a:stretch>
                        <a:fillRect/>
                      </a:stretch>
                    </p:blipFill>
                    <p:spPr>
                      <a:xfrm>
                        <a:off x="8763000" y="30480000"/>
                        <a:ext cx="6083300" cy="1752600"/>
                      </a:xfrm>
                      <a:prstGeom prst="rect">
                        <a:avLst/>
                      </a:prstGeom>
                    </p:spPr>
                  </p:pic>
                </p:oleObj>
              </mc:Fallback>
            </mc:AlternateContent>
          </a:graphicData>
        </a:graphic>
      </p:graphicFrame>
      <p:pic>
        <p:nvPicPr>
          <p:cNvPr id="30" name="Picture 29" descr="Great-Crested-Grebe-1.jp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6078200" y="32004000"/>
            <a:ext cx="7086600" cy="4724400"/>
          </a:xfrm>
          <a:prstGeom prst="rect">
            <a:avLst/>
          </a:prstGeom>
        </p:spPr>
      </p:pic>
      <p:sp>
        <p:nvSpPr>
          <p:cNvPr id="31" name="TextBox 30"/>
          <p:cNvSpPr txBox="1"/>
          <p:nvPr/>
        </p:nvSpPr>
        <p:spPr>
          <a:xfrm>
            <a:off x="11734800" y="32385000"/>
            <a:ext cx="4191000" cy="390876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sz="2400" dirty="0" smtClean="0"/>
              <a:t>Great Grebes; Southern Lapwing</a:t>
            </a:r>
          </a:p>
          <a:p>
            <a:r>
              <a:rPr lang="en-US" sz="2000" dirty="0"/>
              <a:t>Photo </a:t>
            </a:r>
            <a:r>
              <a:rPr lang="en-US" sz="2000" dirty="0" smtClean="0"/>
              <a:t>Credit</a:t>
            </a:r>
            <a:r>
              <a:rPr lang="en-US" sz="2000" dirty="0"/>
              <a:t> </a:t>
            </a:r>
            <a:endParaRPr lang="en-US" sz="2000" dirty="0" smtClean="0"/>
          </a:p>
          <a:p>
            <a:r>
              <a:rPr lang="en-US" sz="2000" dirty="0" smtClean="0"/>
              <a:t>(left) </a:t>
            </a:r>
            <a:r>
              <a:rPr lang="en-US" sz="2000" dirty="0">
                <a:hlinkClick r:id="rId17"/>
              </a:rPr>
              <a:t>http://www.natureconservationimaging.com/images/Great-Crested-Grebe-1.</a:t>
            </a:r>
            <a:r>
              <a:rPr lang="en-US" sz="2000" dirty="0" smtClean="0">
                <a:hlinkClick r:id="rId17"/>
              </a:rPr>
              <a:t>jpg</a:t>
            </a:r>
            <a:endParaRPr lang="en-US" sz="2000" dirty="0"/>
          </a:p>
          <a:p>
            <a:r>
              <a:rPr lang="en-US" sz="2000" dirty="0" smtClean="0"/>
              <a:t>(</a:t>
            </a:r>
            <a:r>
              <a:rPr lang="en-US" sz="2000" dirty="0"/>
              <a:t>right) </a:t>
            </a:r>
            <a:r>
              <a:rPr lang="en-US" sz="2000" dirty="0">
                <a:hlinkClick r:id="rId18"/>
              </a:rPr>
              <a:t>http://www.iyufera.com/index.php#mi=2&amp;pt=1&amp;pi=10000&amp;s=31&amp;p=5&amp;a=0&amp;at=</a:t>
            </a:r>
            <a:r>
              <a:rPr lang="en-US" sz="2000" dirty="0" smtClean="0">
                <a:hlinkClick r:id="rId18"/>
              </a:rPr>
              <a:t>0</a:t>
            </a:r>
            <a:endParaRPr lang="en-US" sz="2000" dirty="0" smtClean="0"/>
          </a:p>
          <a:p>
            <a:endParaRPr lang="en-US" sz="2000" dirty="0"/>
          </a:p>
        </p:txBody>
      </p:sp>
      <p:pic>
        <p:nvPicPr>
          <p:cNvPr id="32" name="Picture 31" descr="Screen shot 2014-04-30 at 10.14.12 PM.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2936200" y="32004000"/>
            <a:ext cx="6019801" cy="4724400"/>
          </a:xfrm>
          <a:prstGeom prst="rect">
            <a:avLst/>
          </a:prstGeom>
        </p:spPr>
      </p:pic>
      <p:pic>
        <p:nvPicPr>
          <p:cNvPr id="33" name="Picture 32" descr="Screen shot 2014-04-30 at 10.33.54 PM.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763000" y="32537400"/>
            <a:ext cx="2721648" cy="1981200"/>
          </a:xfrm>
          <a:prstGeom prst="rect">
            <a:avLst/>
          </a:prstGeom>
        </p:spPr>
      </p:pic>
    </p:spTree>
    <p:extLst>
      <p:ext uri="{BB962C8B-B14F-4D97-AF65-F5344CB8AC3E}">
        <p14:creationId xmlns:p14="http://schemas.microsoft.com/office/powerpoint/2010/main" val="192530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TotalTime>
  <Words>929</Words>
  <Application>Microsoft Macintosh PowerPoint</Application>
  <PresentationFormat>Custom</PresentationFormat>
  <Paragraphs>50</Paragraphs>
  <Slides>1</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vt:i4>
      </vt:variant>
    </vt:vector>
  </HeadingPairs>
  <TitlesOfParts>
    <vt:vector size="3" baseType="lpstr">
      <vt:lpstr>Office Theme</vt:lpstr>
      <vt:lpstr>Microsoft Word Document</vt:lpstr>
      <vt:lpstr>PowerPoint Presentation</vt:lpstr>
    </vt:vector>
  </TitlesOfParts>
  <Company>Colby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Gimond</dc:creator>
  <cp:lastModifiedBy>Sydney Morison</cp:lastModifiedBy>
  <cp:revision>12</cp:revision>
  <dcterms:created xsi:type="dcterms:W3CDTF">2014-04-08T13:46:32Z</dcterms:created>
  <dcterms:modified xsi:type="dcterms:W3CDTF">2014-05-01T02:37:36Z</dcterms:modified>
</cp:coreProperties>
</file>