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32" y="-80"/>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4/27/15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4.gif"/><Relationship Id="rId6" Type="http://schemas.openxmlformats.org/officeDocument/2006/relationships/image" Target="../media/image5.jpg"/><Relationship Id="rId7"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9000" y="2514600"/>
            <a:ext cx="8305800" cy="4213810"/>
          </a:xfrm>
          <a:prstGeom prst="rect">
            <a:avLst/>
          </a:prstGeom>
        </p:spPr>
      </p:pic>
      <p:sp>
        <p:nvSpPr>
          <p:cNvPr id="5" name="TextBox 4"/>
          <p:cNvSpPr txBox="1"/>
          <p:nvPr/>
        </p:nvSpPr>
        <p:spPr>
          <a:xfrm>
            <a:off x="15163800" y="1143000"/>
            <a:ext cx="25527000" cy="2800767"/>
          </a:xfrm>
          <a:prstGeom prst="rect">
            <a:avLst/>
          </a:prstGeom>
          <a:noFill/>
        </p:spPr>
        <p:txBody>
          <a:bodyPr wrap="square" rtlCol="0">
            <a:spAutoFit/>
          </a:bodyPr>
          <a:lstStyle/>
          <a:p>
            <a:pPr algn="ctr"/>
            <a:r>
              <a:rPr lang="en-US" sz="8800" dirty="0" smtClean="0">
                <a:latin typeface="Helvetica" pitchFamily="34" charset="0"/>
              </a:rPr>
              <a:t>State building </a:t>
            </a:r>
            <a:r>
              <a:rPr lang="en-US" sz="8800" dirty="0" smtClean="0">
                <a:latin typeface="Helvetica" pitchFamily="34" charset="0"/>
              </a:rPr>
              <a:t>and Conflict in Kenya, Uganda, Rwanda and Burundi</a:t>
            </a:r>
            <a:endParaRPr lang="en-US" sz="8800" dirty="0">
              <a:latin typeface="Helvetica" pitchFamily="34" charset="0"/>
            </a:endParaRPr>
          </a:p>
        </p:txBody>
      </p:sp>
      <p:sp>
        <p:nvSpPr>
          <p:cNvPr id="6" name="TextBox 5"/>
          <p:cNvSpPr txBox="1"/>
          <p:nvPr/>
        </p:nvSpPr>
        <p:spPr>
          <a:xfrm>
            <a:off x="14097000" y="3810000"/>
            <a:ext cx="27127200" cy="1200329"/>
          </a:xfrm>
          <a:prstGeom prst="rect">
            <a:avLst/>
          </a:prstGeom>
          <a:noFill/>
        </p:spPr>
        <p:txBody>
          <a:bodyPr wrap="square" rtlCol="0">
            <a:spAutoFit/>
          </a:bodyPr>
          <a:lstStyle/>
          <a:p>
            <a:pPr algn="ctr"/>
            <a:r>
              <a:rPr lang="en-US" sz="7200" dirty="0" smtClean="0">
                <a:latin typeface="Helvetica" pitchFamily="34" charset="0"/>
              </a:rPr>
              <a:t>Lily Holland</a:t>
            </a:r>
            <a:endParaRPr lang="en-US" sz="7200" dirty="0">
              <a:latin typeface="Helvetica" pitchFamily="34" charset="0"/>
            </a:endParaRPr>
          </a:p>
        </p:txBody>
      </p:sp>
      <p:sp>
        <p:nvSpPr>
          <p:cNvPr id="7" name="TextBox 6"/>
          <p:cNvSpPr txBox="1"/>
          <p:nvPr/>
        </p:nvSpPr>
        <p:spPr>
          <a:xfrm>
            <a:off x="13030200" y="4971871"/>
            <a:ext cx="27127200" cy="1200329"/>
          </a:xfrm>
          <a:prstGeom prst="rect">
            <a:avLst/>
          </a:prstGeom>
          <a:noFill/>
        </p:spPr>
        <p:txBody>
          <a:bodyPr wrap="square" rtlCol="0">
            <a:spAutoFit/>
          </a:bodyPr>
          <a:lstStyle/>
          <a:p>
            <a:pPr algn="ctr"/>
            <a:r>
              <a:rPr lang="en-US" sz="7200" dirty="0" smtClean="0">
                <a:latin typeface="Helvetica" pitchFamily="34" charset="0"/>
              </a:rPr>
              <a:t>Government Department, Colby College, Waterville, ME</a:t>
            </a:r>
            <a:endParaRPr lang="en-US" sz="7200" dirty="0">
              <a:latin typeface="Helvetica" pitchFamily="34" charset="0"/>
            </a:endParaRPr>
          </a:p>
        </p:txBody>
      </p:sp>
      <p:sp>
        <p:nvSpPr>
          <p:cNvPr id="8" name="TextBox 7"/>
          <p:cNvSpPr txBox="1"/>
          <p:nvPr/>
        </p:nvSpPr>
        <p:spPr>
          <a:xfrm>
            <a:off x="1524000" y="6629400"/>
            <a:ext cx="13258800" cy="8217635"/>
          </a:xfrm>
          <a:prstGeom prst="rect">
            <a:avLst/>
          </a:prstGeom>
          <a:noFill/>
        </p:spPr>
        <p:txBody>
          <a:bodyPr wrap="square" rtlCol="0">
            <a:spAutoFit/>
          </a:bodyPr>
          <a:lstStyle/>
          <a:p>
            <a:pPr algn="ctr"/>
            <a:r>
              <a:rPr lang="en-US" sz="3200" dirty="0"/>
              <a:t> </a:t>
            </a:r>
            <a:r>
              <a:rPr lang="en-US" sz="4800" b="1" dirty="0" smtClean="0"/>
              <a:t>Abstract</a:t>
            </a:r>
            <a:endParaRPr lang="en-US" sz="4800" b="1" dirty="0"/>
          </a:p>
          <a:p>
            <a:endParaRPr lang="en-US" sz="3200" dirty="0" smtClean="0"/>
          </a:p>
          <a:p>
            <a:r>
              <a:rPr lang="en-US" sz="3200" dirty="0" smtClean="0"/>
              <a:t>As </a:t>
            </a:r>
            <a:r>
              <a:rPr lang="en-US" sz="3200" dirty="0"/>
              <a:t>billions of dollars flow into African countries for the purpose of state building, scholars have begun to question if state building is the correct way to approach peace building. Despite ongoing attempts at state building, there are still high levels of intrastate violence, as there is a general assumption that a stable state will decrease intrastate conflict. This research paper aims to answer the question “Under what conditions do state building measures lead to intrastate violence?” in African countries, specifically Kenya, Uganda, Rwanda and Burundi. The four major conditions that will be considered are ethnic divisions, infrastructure capacity, and amount of foreign aid given to each country. This paper concludes that ethnic divisions can either exacerbate conflict during state building or be mitigated by power sharing techniques, strong institutions lessen the chance of violence, and foreign state building efforts contribute to short term stability but may cause violence in the long term</a:t>
            </a:r>
            <a:r>
              <a:rPr lang="en-US" sz="3200" dirty="0" smtClean="0"/>
              <a:t>.</a:t>
            </a:r>
            <a:endParaRPr lang="en-US" sz="3200" dirty="0"/>
          </a:p>
        </p:txBody>
      </p:sp>
      <p:sp>
        <p:nvSpPr>
          <p:cNvPr id="2" name="TextBox 1"/>
          <p:cNvSpPr txBox="1"/>
          <p:nvPr/>
        </p:nvSpPr>
        <p:spPr>
          <a:xfrm>
            <a:off x="15468600" y="6858000"/>
            <a:ext cx="13563600" cy="3970318"/>
          </a:xfrm>
          <a:prstGeom prst="rect">
            <a:avLst/>
          </a:prstGeom>
          <a:noFill/>
        </p:spPr>
        <p:txBody>
          <a:bodyPr wrap="square" rtlCol="0">
            <a:spAutoFit/>
          </a:bodyPr>
          <a:lstStyle/>
          <a:p>
            <a:pPr algn="ctr"/>
            <a:r>
              <a:rPr lang="en-US" sz="6800" b="1" dirty="0" smtClean="0">
                <a:latin typeface="Helvetica"/>
                <a:cs typeface="Helvetica"/>
              </a:rPr>
              <a:t>Research Question:</a:t>
            </a:r>
          </a:p>
          <a:p>
            <a:r>
              <a:rPr lang="en-US" sz="6000" dirty="0" smtClean="0">
                <a:latin typeface="Helvetica"/>
                <a:cs typeface="Helvetica"/>
              </a:rPr>
              <a:t>Under what conditions do state building measures lead to intrastate violence in </a:t>
            </a:r>
            <a:r>
              <a:rPr lang="en-US" sz="6000" dirty="0">
                <a:latin typeface="Helvetica" pitchFamily="34" charset="0"/>
              </a:rPr>
              <a:t>Kenya, Uganda, Rwanda and </a:t>
            </a:r>
            <a:r>
              <a:rPr lang="en-US" sz="6000" dirty="0" smtClean="0">
                <a:latin typeface="Helvetica" pitchFamily="34" charset="0"/>
              </a:rPr>
              <a:t>Burundi</a:t>
            </a:r>
            <a:r>
              <a:rPr lang="en-US" sz="6000" dirty="0" smtClean="0">
                <a:latin typeface="Helvetica"/>
                <a:cs typeface="Helvetica"/>
              </a:rPr>
              <a:t>?</a:t>
            </a:r>
            <a:endParaRPr lang="en-US" sz="6000" dirty="0">
              <a:latin typeface="Helvetica"/>
              <a:cs typeface="Helvetica"/>
            </a:endParaRPr>
          </a:p>
        </p:txBody>
      </p:sp>
      <p:pic>
        <p:nvPicPr>
          <p:cNvPr id="11" name="Picture 10" descr="RWANDA-GENOCID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200" y="14859000"/>
            <a:ext cx="8229600" cy="5554980"/>
          </a:xfrm>
          <a:prstGeom prst="rect">
            <a:avLst/>
          </a:prstGeom>
        </p:spPr>
      </p:pic>
      <p:sp>
        <p:nvSpPr>
          <p:cNvPr id="14" name="TextBox 13"/>
          <p:cNvSpPr txBox="1"/>
          <p:nvPr/>
        </p:nvSpPr>
        <p:spPr>
          <a:xfrm>
            <a:off x="1752600" y="21259800"/>
            <a:ext cx="12420600" cy="12588064"/>
          </a:xfrm>
          <a:prstGeom prst="rect">
            <a:avLst/>
          </a:prstGeom>
          <a:noFill/>
        </p:spPr>
        <p:txBody>
          <a:bodyPr wrap="square" rtlCol="0">
            <a:spAutoFit/>
          </a:bodyPr>
          <a:lstStyle/>
          <a:p>
            <a:pPr algn="ctr"/>
            <a:r>
              <a:rPr lang="en-US" sz="4400" b="1" dirty="0" smtClean="0"/>
              <a:t>Hypotheses</a:t>
            </a:r>
          </a:p>
          <a:p>
            <a:endParaRPr lang="en-US" sz="3200" dirty="0" smtClean="0"/>
          </a:p>
          <a:p>
            <a:r>
              <a:rPr lang="en-US" sz="3200" dirty="0" smtClean="0"/>
              <a:t>I </a:t>
            </a:r>
            <a:r>
              <a:rPr lang="en-US" sz="3200" dirty="0"/>
              <a:t>use Rwanda, Burundi, Uganda, and Kenya, as case studies because these four countries are geographically close but have had different experiences in terms of state building and conflict. Specifically, </a:t>
            </a:r>
            <a:r>
              <a:rPr lang="en-US" sz="3200" dirty="0" smtClean="0"/>
              <a:t>I seek to understand whether </a:t>
            </a:r>
            <a:r>
              <a:rPr lang="en-US" sz="3200" dirty="0"/>
              <a:t>or not there is a link between intrastate violence and foreign involvement in state building. Underlying my work is the </a:t>
            </a:r>
            <a:r>
              <a:rPr lang="en-US" sz="3200" dirty="0" smtClean="0"/>
              <a:t>idea that </a:t>
            </a:r>
            <a:r>
              <a:rPr lang="en-US" sz="3200" dirty="0"/>
              <a:t>a state failure will contribute to intrastate violence, as a weak state without effective institutions will be unable to provide security for its people. This paper will explore three hypotheses on the relationship between the elements of state building and </a:t>
            </a:r>
            <a:r>
              <a:rPr lang="en-US" sz="3200" dirty="0" smtClean="0"/>
              <a:t>violence</a:t>
            </a:r>
          </a:p>
          <a:p>
            <a:pPr algn="ctr"/>
            <a:r>
              <a:rPr lang="en-US" sz="3200" dirty="0" smtClean="0"/>
              <a:t> </a:t>
            </a:r>
          </a:p>
          <a:p>
            <a:r>
              <a:rPr lang="en-US" sz="3200" u="sng" dirty="0" smtClean="0"/>
              <a:t>Hypotheses 1</a:t>
            </a:r>
            <a:r>
              <a:rPr lang="en-US" sz="3200" dirty="0" smtClean="0"/>
              <a:t>: If </a:t>
            </a:r>
            <a:r>
              <a:rPr lang="en-US" sz="3200" dirty="0"/>
              <a:t>there are</a:t>
            </a:r>
            <a:r>
              <a:rPr lang="en-US" sz="3200" b="1" dirty="0"/>
              <a:t> large ethnic division</a:t>
            </a:r>
            <a:r>
              <a:rPr lang="en-US" sz="3200" dirty="0"/>
              <a:t>s then there will be </a:t>
            </a:r>
            <a:r>
              <a:rPr lang="en-US" sz="3200" b="1" dirty="0"/>
              <a:t>greater</a:t>
            </a:r>
            <a:r>
              <a:rPr lang="en-US" sz="3200" dirty="0"/>
              <a:t> interstate violence during periods of state building.</a:t>
            </a:r>
          </a:p>
          <a:p>
            <a:r>
              <a:rPr lang="en-US" sz="3200" dirty="0"/>
              <a:t> </a:t>
            </a:r>
          </a:p>
          <a:p>
            <a:r>
              <a:rPr lang="en-US" sz="3200" u="sng" dirty="0"/>
              <a:t>Hypotheses </a:t>
            </a:r>
            <a:r>
              <a:rPr lang="en-US" sz="3200" u="sng" dirty="0" smtClean="0"/>
              <a:t> 2</a:t>
            </a:r>
            <a:r>
              <a:rPr lang="en-US" sz="3200" dirty="0" smtClean="0"/>
              <a:t>: If </a:t>
            </a:r>
            <a:r>
              <a:rPr lang="en-US" sz="3200" dirty="0"/>
              <a:t>there are</a:t>
            </a:r>
            <a:r>
              <a:rPr lang="en-US" sz="3200" b="1" dirty="0"/>
              <a:t> pre-existing, functioning institutions of infrastructure and social service</a:t>
            </a:r>
            <a:r>
              <a:rPr lang="en-US" sz="3200" dirty="0"/>
              <a:t>s there will be a </a:t>
            </a:r>
            <a:r>
              <a:rPr lang="en-US" sz="3200" b="1" dirty="0"/>
              <a:t>lesser</a:t>
            </a:r>
            <a:r>
              <a:rPr lang="en-US" sz="3200" dirty="0"/>
              <a:t> chance of intrastate violence during periods of state building.</a:t>
            </a:r>
          </a:p>
          <a:p>
            <a:r>
              <a:rPr lang="en-US" sz="3200" dirty="0"/>
              <a:t> </a:t>
            </a:r>
          </a:p>
          <a:p>
            <a:r>
              <a:rPr lang="en-US" sz="3200" u="sng" dirty="0"/>
              <a:t>Hypotheses </a:t>
            </a:r>
            <a:r>
              <a:rPr lang="en-US" sz="3200" u="sng" dirty="0" smtClean="0"/>
              <a:t>3</a:t>
            </a:r>
            <a:r>
              <a:rPr lang="en-US" sz="3200" dirty="0" smtClean="0"/>
              <a:t>: If </a:t>
            </a:r>
            <a:r>
              <a:rPr lang="en-US" sz="3200" dirty="0"/>
              <a:t>there is a </a:t>
            </a:r>
            <a:r>
              <a:rPr lang="en-US" sz="3200" b="1" dirty="0"/>
              <a:t>greater the amount of foreign aid funding state building effor</a:t>
            </a:r>
            <a:r>
              <a:rPr lang="en-US" sz="3200" dirty="0"/>
              <a:t>ts, then there will be a </a:t>
            </a:r>
            <a:r>
              <a:rPr lang="en-US" sz="3200" b="1" dirty="0"/>
              <a:t>greater</a:t>
            </a:r>
            <a:r>
              <a:rPr lang="en-US" sz="3200" dirty="0"/>
              <a:t> chance of interstate violence during periods of state building.</a:t>
            </a:r>
          </a:p>
          <a:p>
            <a:endParaRPr lang="en-US" sz="3200" dirty="0" smtClean="0"/>
          </a:p>
          <a:p>
            <a:endParaRPr lang="en-US" sz="3200" dirty="0"/>
          </a:p>
          <a:p>
            <a:endParaRPr lang="en-US" sz="3200" dirty="0"/>
          </a:p>
        </p:txBody>
      </p:sp>
      <p:graphicFrame>
        <p:nvGraphicFramePr>
          <p:cNvPr id="17" name="Table 16"/>
          <p:cNvGraphicFramePr>
            <a:graphicFrameLocks noGrp="1"/>
          </p:cNvGraphicFramePr>
          <p:nvPr>
            <p:extLst>
              <p:ext uri="{D42A27DB-BD31-4B8C-83A1-F6EECF244321}">
                <p14:modId xmlns:p14="http://schemas.microsoft.com/office/powerpoint/2010/main" val="3163751747"/>
              </p:ext>
            </p:extLst>
          </p:nvPr>
        </p:nvGraphicFramePr>
        <p:xfrm>
          <a:off x="30251400" y="10439400"/>
          <a:ext cx="11887200" cy="8164830"/>
        </p:xfrm>
        <a:graphic>
          <a:graphicData uri="http://schemas.openxmlformats.org/drawingml/2006/table">
            <a:tbl>
              <a:tblPr firstRow="1" bandRow="1">
                <a:tableStyleId>{2D5ABB26-0587-4C30-8999-92F81FD0307C}</a:tableStyleId>
              </a:tblPr>
              <a:tblGrid>
                <a:gridCol w="3733800"/>
                <a:gridCol w="8153400"/>
              </a:tblGrid>
              <a:tr h="971550">
                <a:tc>
                  <a:txBody>
                    <a:bodyPr/>
                    <a:lstStyle/>
                    <a:p>
                      <a:r>
                        <a:rPr lang="en-US" sz="4400" b="1" dirty="0" smtClean="0"/>
                        <a:t>Country</a:t>
                      </a:r>
                      <a:endParaRPr lang="en-US" sz="4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4400" b="1" dirty="0" smtClean="0"/>
                        <a:t>Findings</a:t>
                      </a:r>
                      <a:endParaRPr lang="en-US" sz="4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414463">
                <a:tc>
                  <a:txBody>
                    <a:bodyPr/>
                    <a:lstStyle/>
                    <a:p>
                      <a:r>
                        <a:rPr lang="en-US" sz="4400" dirty="0" smtClean="0"/>
                        <a:t>Kenya</a:t>
                      </a:r>
                      <a:endParaRPr lang="en-US" sz="4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True</a:t>
                      </a:r>
                      <a:r>
                        <a:rPr lang="en-US" sz="3200" dirty="0" smtClean="0"/>
                        <a:t>.</a:t>
                      </a:r>
                      <a:r>
                        <a:rPr lang="en-US" sz="3200" baseline="0" dirty="0" smtClean="0"/>
                        <a:t> Kenya’s institutions are comparatively strong and the violence comparatively less intense. </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414463">
                <a:tc>
                  <a:txBody>
                    <a:bodyPr/>
                    <a:lstStyle/>
                    <a:p>
                      <a:r>
                        <a:rPr lang="en-US" sz="4400" dirty="0" smtClean="0"/>
                        <a:t>Uganda</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True</a:t>
                      </a:r>
                      <a:r>
                        <a:rPr lang="en-US" sz="3200" dirty="0" smtClean="0"/>
                        <a:t>.</a:t>
                      </a:r>
                      <a:r>
                        <a:rPr lang="en-US" sz="3200" baseline="0" dirty="0" smtClean="0"/>
                        <a:t> Uganda’s post-war transition has focused on decentralization and much of state security, an indicator of state capacity, has been privatized.  </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414463">
                <a:tc>
                  <a:txBody>
                    <a:bodyPr/>
                    <a:lstStyle/>
                    <a:p>
                      <a:r>
                        <a:rPr lang="en-US" sz="4400" dirty="0" smtClean="0"/>
                        <a:t>Rwanda</a:t>
                      </a:r>
                      <a:endParaRPr lang="en-US" sz="4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True.</a:t>
                      </a:r>
                      <a:r>
                        <a:rPr lang="en-US" sz="3200" dirty="0" smtClean="0"/>
                        <a:t> In</a:t>
                      </a:r>
                      <a:r>
                        <a:rPr lang="en-US" sz="3200" baseline="0" dirty="0" smtClean="0"/>
                        <a:t> the post-war period,</a:t>
                      </a:r>
                      <a:r>
                        <a:rPr lang="en-US" sz="3200" dirty="0" smtClean="0"/>
                        <a:t> Rwanda has decreased</a:t>
                      </a:r>
                      <a:r>
                        <a:rPr lang="en-US" sz="3200" baseline="0" dirty="0" smtClean="0"/>
                        <a:t> violence and increased functionality of institutions. </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414463">
                <a:tc>
                  <a:txBody>
                    <a:bodyPr/>
                    <a:lstStyle/>
                    <a:p>
                      <a:r>
                        <a:rPr lang="en-US" sz="4400" dirty="0" smtClean="0"/>
                        <a:t>Burundi</a:t>
                      </a:r>
                      <a:endParaRPr lang="en-US" sz="4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True. </a:t>
                      </a:r>
                      <a:r>
                        <a:rPr lang="en-US" sz="3200" dirty="0" smtClean="0"/>
                        <a:t>There are currently</a:t>
                      </a:r>
                      <a:r>
                        <a:rPr lang="en-US" sz="3200" baseline="0" dirty="0" smtClean="0"/>
                        <a:t> low levels of functioning institutions and the presence of violence in Burundi. Recent events enforce the lack of strong institutions.</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920390772"/>
              </p:ext>
            </p:extLst>
          </p:nvPr>
        </p:nvGraphicFramePr>
        <p:xfrm>
          <a:off x="16002000" y="28346400"/>
          <a:ext cx="11887200" cy="9334550"/>
        </p:xfrm>
        <a:graphic>
          <a:graphicData uri="http://schemas.openxmlformats.org/drawingml/2006/table">
            <a:tbl>
              <a:tblPr firstRow="1" bandRow="1">
                <a:tableStyleId>{2D5ABB26-0587-4C30-8999-92F81FD0307C}</a:tableStyleId>
              </a:tblPr>
              <a:tblGrid>
                <a:gridCol w="2971800"/>
                <a:gridCol w="8915400"/>
              </a:tblGrid>
              <a:tr h="909127">
                <a:tc>
                  <a:txBody>
                    <a:bodyPr/>
                    <a:lstStyle/>
                    <a:p>
                      <a:r>
                        <a:rPr lang="en-US" sz="4400" b="1" dirty="0" smtClean="0"/>
                        <a:t>Country</a:t>
                      </a:r>
                      <a:endParaRPr lang="en-US" sz="4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4400" b="1" dirty="0" smtClean="0"/>
                        <a:t>Findings</a:t>
                      </a:r>
                      <a:endParaRPr lang="en-US" sz="4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23583">
                <a:tc>
                  <a:txBody>
                    <a:bodyPr/>
                    <a:lstStyle/>
                    <a:p>
                      <a:pPr algn="l"/>
                      <a:r>
                        <a:rPr lang="en-US" sz="4400" dirty="0" smtClean="0"/>
                        <a:t>Kenya</a:t>
                      </a:r>
                      <a:endParaRPr lang="en-US" sz="4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True</a:t>
                      </a:r>
                      <a:r>
                        <a:rPr lang="en-US" sz="3200" dirty="0" smtClean="0"/>
                        <a:t>. Low levels of ethnic violence that</a:t>
                      </a:r>
                      <a:r>
                        <a:rPr lang="en-US" sz="3200" baseline="0" dirty="0" smtClean="0"/>
                        <a:t> are rooted in ethnic divisions </a:t>
                      </a:r>
                      <a:r>
                        <a:rPr lang="en-US" sz="3200" dirty="0" smtClean="0"/>
                        <a:t>are still occurring in Kenya. </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367297">
                <a:tc>
                  <a:txBody>
                    <a:bodyPr/>
                    <a:lstStyle/>
                    <a:p>
                      <a:pPr algn="l"/>
                      <a:r>
                        <a:rPr lang="en-US" sz="4400" dirty="0" smtClean="0"/>
                        <a:t>Uganda</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True</a:t>
                      </a:r>
                      <a:r>
                        <a:rPr lang="en-US" sz="3200" dirty="0" smtClean="0"/>
                        <a:t>. </a:t>
                      </a:r>
                      <a:r>
                        <a:rPr lang="en-US" sz="3200" kern="1200" dirty="0" smtClean="0">
                          <a:solidFill>
                            <a:schemeClr val="tx1"/>
                          </a:solidFill>
                          <a:effectLst/>
                          <a:latin typeface="+mn-lt"/>
                          <a:ea typeface="+mn-ea"/>
                          <a:cs typeface="+mn-cs"/>
                        </a:rPr>
                        <a:t>Since 2006, an “uneasy peace” has blanketed the country, where violence</a:t>
                      </a:r>
                      <a:r>
                        <a:rPr lang="en-US" sz="3200" kern="1200" baseline="0" dirty="0" smtClean="0">
                          <a:solidFill>
                            <a:schemeClr val="tx1"/>
                          </a:solidFill>
                          <a:effectLst/>
                          <a:latin typeface="+mn-lt"/>
                          <a:ea typeface="+mn-ea"/>
                          <a:cs typeface="+mn-cs"/>
                        </a:rPr>
                        <a:t> has decreased since LRA-perpetrated violence in 2006 but </a:t>
                      </a:r>
                      <a:r>
                        <a:rPr lang="en-US" sz="3200" kern="1200" dirty="0" smtClean="0">
                          <a:solidFill>
                            <a:schemeClr val="tx1"/>
                          </a:solidFill>
                          <a:effectLst/>
                          <a:latin typeface="+mn-lt"/>
                          <a:ea typeface="+mn-ea"/>
                          <a:cs typeface="+mn-cs"/>
                        </a:rPr>
                        <a:t>the initial</a:t>
                      </a:r>
                      <a:r>
                        <a:rPr lang="en-US" sz="3200" kern="1200" baseline="0" dirty="0" smtClean="0">
                          <a:solidFill>
                            <a:schemeClr val="tx1"/>
                          </a:solidFill>
                          <a:effectLst/>
                          <a:latin typeface="+mn-lt"/>
                          <a:ea typeface="+mn-ea"/>
                          <a:cs typeface="+mn-cs"/>
                        </a:rPr>
                        <a:t> causes of the violence, tensions between the North and the South, remain unresolved.</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367297">
                <a:tc>
                  <a:txBody>
                    <a:bodyPr/>
                    <a:lstStyle/>
                    <a:p>
                      <a:pPr algn="l"/>
                      <a:r>
                        <a:rPr lang="en-US" sz="4400" dirty="0" smtClean="0"/>
                        <a:t>Rwanda</a:t>
                      </a:r>
                      <a:endParaRPr lang="en-US" sz="4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Currently False</a:t>
                      </a:r>
                      <a:r>
                        <a:rPr lang="en-US" sz="3200" dirty="0" smtClean="0"/>
                        <a:t>.</a:t>
                      </a:r>
                      <a:r>
                        <a:rPr lang="en-US" sz="3200" baseline="0" dirty="0" smtClean="0"/>
                        <a:t> However, ethnic tensions remain and</a:t>
                      </a:r>
                      <a:r>
                        <a:rPr lang="en-US" sz="3200" kern="1200" dirty="0" smtClean="0">
                          <a:solidFill>
                            <a:schemeClr val="tx1"/>
                          </a:solidFill>
                          <a:effectLst/>
                          <a:latin typeface="+mn-lt"/>
                          <a:ea typeface="+mn-ea"/>
                          <a:cs typeface="+mn-cs"/>
                        </a:rPr>
                        <a:t> there is a possibility that there could be a resurgence of violence if a majority rule is empowered or if civil society and opposition continued to be repressed. </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10950">
                <a:tc>
                  <a:txBody>
                    <a:bodyPr/>
                    <a:lstStyle/>
                    <a:p>
                      <a:pPr algn="l"/>
                      <a:r>
                        <a:rPr lang="en-US" sz="4400" dirty="0" smtClean="0"/>
                        <a:t>Burundi</a:t>
                      </a:r>
                      <a:endParaRPr lang="en-US" sz="4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Currently changing</a:t>
                      </a:r>
                      <a:r>
                        <a:rPr lang="en-US" sz="3200" dirty="0" smtClean="0"/>
                        <a:t>. </a:t>
                      </a:r>
                      <a:r>
                        <a:rPr lang="en-US" sz="3200" kern="1200" dirty="0" smtClean="0">
                          <a:solidFill>
                            <a:schemeClr val="tx1"/>
                          </a:solidFill>
                          <a:effectLst/>
                          <a:latin typeface="+mn-lt"/>
                          <a:ea typeface="+mn-ea"/>
                          <a:cs typeface="+mn-cs"/>
                        </a:rPr>
                        <a:t>Power sharing arrangements in the new government have decreased ethnic tensions,</a:t>
                      </a:r>
                      <a:r>
                        <a:rPr lang="en-US" sz="3200" kern="1200" baseline="0" dirty="0" smtClean="0">
                          <a:solidFill>
                            <a:schemeClr val="tx1"/>
                          </a:solidFill>
                          <a:effectLst/>
                          <a:latin typeface="+mn-lt"/>
                          <a:ea typeface="+mn-ea"/>
                          <a:cs typeface="+mn-cs"/>
                        </a:rPr>
                        <a:t> however recent tension between the Hutu rebel group FNL </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556799061"/>
              </p:ext>
            </p:extLst>
          </p:nvPr>
        </p:nvGraphicFramePr>
        <p:xfrm>
          <a:off x="30175200" y="27584400"/>
          <a:ext cx="11887200" cy="8930640"/>
        </p:xfrm>
        <a:graphic>
          <a:graphicData uri="http://schemas.openxmlformats.org/drawingml/2006/table">
            <a:tbl>
              <a:tblPr firstRow="1" bandRow="1">
                <a:tableStyleId>{2D5ABB26-0587-4C30-8999-92F81FD0307C}</a:tableStyleId>
              </a:tblPr>
              <a:tblGrid>
                <a:gridCol w="3581400"/>
                <a:gridCol w="8305800"/>
              </a:tblGrid>
              <a:tr h="0">
                <a:tc>
                  <a:txBody>
                    <a:bodyPr/>
                    <a:lstStyle/>
                    <a:p>
                      <a:r>
                        <a:rPr lang="en-US" sz="4400" b="1" dirty="0" smtClean="0"/>
                        <a:t>Country</a:t>
                      </a:r>
                      <a:endParaRPr lang="en-US" sz="4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4400" b="1" dirty="0" smtClean="0"/>
                        <a:t>Findings</a:t>
                      </a:r>
                      <a:endParaRPr lang="en-US" sz="4400"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0">
                <a:tc>
                  <a:txBody>
                    <a:bodyPr/>
                    <a:lstStyle/>
                    <a:p>
                      <a:r>
                        <a:rPr lang="en-US" sz="4400" dirty="0" smtClean="0"/>
                        <a:t>Kenya</a:t>
                      </a:r>
                      <a:endParaRPr lang="en-US" sz="4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dirty="0" smtClean="0"/>
                        <a:t>True.</a:t>
                      </a:r>
                      <a:r>
                        <a:rPr lang="en-US" sz="3200" baseline="0" dirty="0" smtClean="0"/>
                        <a:t> Of the countries studies, Kenya has both the lowest level of foreign aid and the lowest level of violence.</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0">
                <a:tc>
                  <a:txBody>
                    <a:bodyPr/>
                    <a:lstStyle/>
                    <a:p>
                      <a:r>
                        <a:rPr lang="en-US" sz="4400" dirty="0" smtClean="0"/>
                        <a:t>Uganda</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True</a:t>
                      </a:r>
                      <a:r>
                        <a:rPr lang="en-US" sz="3200" dirty="0" smtClean="0"/>
                        <a:t>. Large</a:t>
                      </a:r>
                      <a:r>
                        <a:rPr lang="en-US" sz="3200" baseline="0" dirty="0" smtClean="0"/>
                        <a:t> amounts of foreign aid have blocked Uganda from acting independently or attaining sovereignty, but violence has decreased during post-conflict </a:t>
                      </a:r>
                      <a:r>
                        <a:rPr lang="en-US" sz="3200" baseline="0" dirty="0" err="1" smtClean="0"/>
                        <a:t>statebuilding</a:t>
                      </a:r>
                      <a:r>
                        <a:rPr lang="en-US" sz="3200" baseline="0" dirty="0" smtClean="0"/>
                        <a:t>.</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0">
                <a:tc>
                  <a:txBody>
                    <a:bodyPr/>
                    <a:lstStyle/>
                    <a:p>
                      <a:r>
                        <a:rPr lang="en-US" sz="4400" dirty="0" smtClean="0"/>
                        <a:t>Rwanda</a:t>
                      </a:r>
                      <a:endParaRPr lang="en-US" sz="4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Currently True.</a:t>
                      </a:r>
                      <a:r>
                        <a:rPr lang="en-US" sz="3200" baseline="0" dirty="0" smtClean="0"/>
                        <a:t> Rwanda receives international pressure to transition to Western style democracy and multi-</a:t>
                      </a:r>
                      <a:r>
                        <a:rPr lang="en-US" sz="3200" baseline="0" dirty="0" err="1" smtClean="0"/>
                        <a:t>partyism</a:t>
                      </a:r>
                      <a:r>
                        <a:rPr lang="en-US" sz="3200" baseline="0" dirty="0" smtClean="0"/>
                        <a:t>. Elites are wary of this because </a:t>
                      </a:r>
                      <a:r>
                        <a:rPr lang="en-US" sz="3200" baseline="0" dirty="0" err="1" smtClean="0"/>
                        <a:t>empowement</a:t>
                      </a:r>
                      <a:r>
                        <a:rPr lang="en-US" sz="3200" baseline="0" dirty="0" smtClean="0"/>
                        <a:t> of the masses which contributed to the civil war and genocide. </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7160">
                <a:tc>
                  <a:txBody>
                    <a:bodyPr/>
                    <a:lstStyle/>
                    <a:p>
                      <a:r>
                        <a:rPr lang="en-US" sz="4400" dirty="0" smtClean="0"/>
                        <a:t>Burundi</a:t>
                      </a:r>
                      <a:endParaRPr lang="en-US" sz="4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3200" b="1" dirty="0" smtClean="0"/>
                        <a:t>True.</a:t>
                      </a:r>
                      <a:r>
                        <a:rPr lang="en-US" sz="3200" dirty="0" smtClean="0"/>
                        <a:t>  Foreign</a:t>
                      </a:r>
                      <a:r>
                        <a:rPr lang="en-US" sz="3200" baseline="0" dirty="0" smtClean="0"/>
                        <a:t> aid makes up 42% of Burundi’s national income and is seen to have caused a prioritization of regional stability and ignoring governance abuses.</a:t>
                      </a:r>
                      <a:endParaRPr lang="en-US" sz="3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20" name="TextBox 19"/>
          <p:cNvSpPr txBox="1"/>
          <p:nvPr/>
        </p:nvSpPr>
        <p:spPr>
          <a:xfrm>
            <a:off x="16002000" y="25069800"/>
            <a:ext cx="11734800" cy="4004173"/>
          </a:xfrm>
          <a:prstGeom prst="rect">
            <a:avLst/>
          </a:prstGeom>
          <a:noFill/>
        </p:spPr>
        <p:txBody>
          <a:bodyPr wrap="square" rtlCol="0">
            <a:spAutoFit/>
          </a:bodyPr>
          <a:lstStyle/>
          <a:p>
            <a:pPr algn="ctr">
              <a:lnSpc>
                <a:spcPct val="50000"/>
              </a:lnSpc>
            </a:pPr>
            <a:endParaRPr lang="en-US" sz="5400" dirty="0" smtClean="0">
              <a:latin typeface="Helvetica" pitchFamily="34" charset="0"/>
            </a:endParaRPr>
          </a:p>
          <a:p>
            <a:pPr algn="ctr">
              <a:lnSpc>
                <a:spcPct val="50000"/>
              </a:lnSpc>
            </a:pPr>
            <a:endParaRPr lang="en-US" sz="5400" dirty="0">
              <a:latin typeface="Helvetica" pitchFamily="34" charset="0"/>
            </a:endParaRPr>
          </a:p>
          <a:p>
            <a:pPr algn="ctr">
              <a:lnSpc>
                <a:spcPct val="80000"/>
              </a:lnSpc>
            </a:pPr>
            <a:r>
              <a:rPr lang="en-US" sz="5400" b="1" dirty="0" smtClean="0">
                <a:latin typeface="Helvetica" pitchFamily="34" charset="0"/>
              </a:rPr>
              <a:t>Hypothesis 1: Ethnic Divides Contribute to Violence</a:t>
            </a:r>
            <a:r>
              <a:rPr lang="en-US" sz="8000" b="1" dirty="0" smtClean="0">
                <a:latin typeface="Helvetica" pitchFamily="34" charset="0"/>
              </a:rPr>
              <a:t> </a:t>
            </a:r>
            <a:r>
              <a:rPr lang="en-US" sz="400" b="1" dirty="0">
                <a:latin typeface="Helvetica" pitchFamily="34" charset="0"/>
              </a:rPr>
              <a:t>1</a:t>
            </a:r>
          </a:p>
          <a:p>
            <a:pPr algn="ctr"/>
            <a:endParaRPr lang="en-US" dirty="0"/>
          </a:p>
        </p:txBody>
      </p:sp>
      <p:pic>
        <p:nvPicPr>
          <p:cNvPr id="22" name="Picture 21" descr="185513-conflict_and_political_violence_index_2014_map.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28610" y="10972800"/>
            <a:ext cx="15394190" cy="10896600"/>
          </a:xfrm>
          <a:prstGeom prst="rect">
            <a:avLst/>
          </a:prstGeom>
        </p:spPr>
      </p:pic>
      <p:pic>
        <p:nvPicPr>
          <p:cNvPr id="23" name="Picture 22" descr="ethnic map of Keyna.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3400" y="32789812"/>
            <a:ext cx="5943600" cy="4471988"/>
          </a:xfrm>
          <a:prstGeom prst="rect">
            <a:avLst/>
          </a:prstGeom>
        </p:spPr>
      </p:pic>
      <p:sp>
        <p:nvSpPr>
          <p:cNvPr id="24" name="Rectangle 23"/>
          <p:cNvSpPr/>
          <p:nvPr/>
        </p:nvSpPr>
        <p:spPr>
          <a:xfrm>
            <a:off x="30708600" y="8382000"/>
            <a:ext cx="11277600" cy="1449628"/>
          </a:xfrm>
          <a:prstGeom prst="rect">
            <a:avLst/>
          </a:prstGeom>
        </p:spPr>
        <p:txBody>
          <a:bodyPr wrap="square">
            <a:spAutoFit/>
          </a:bodyPr>
          <a:lstStyle/>
          <a:p>
            <a:pPr algn="ctr">
              <a:lnSpc>
                <a:spcPct val="80000"/>
              </a:lnSpc>
            </a:pPr>
            <a:r>
              <a:rPr lang="en-US" sz="5400" b="1" dirty="0">
                <a:latin typeface="Helvetica" pitchFamily="34" charset="0"/>
              </a:rPr>
              <a:t>Hypothesis </a:t>
            </a:r>
            <a:r>
              <a:rPr lang="en-US" sz="5400" b="1" dirty="0" smtClean="0">
                <a:latin typeface="Helvetica" pitchFamily="34" charset="0"/>
              </a:rPr>
              <a:t>2: Strong Institutions </a:t>
            </a:r>
          </a:p>
          <a:p>
            <a:pPr algn="ctr">
              <a:lnSpc>
                <a:spcPct val="80000"/>
              </a:lnSpc>
            </a:pPr>
            <a:r>
              <a:rPr lang="en-US" sz="5400" b="1" dirty="0" smtClean="0">
                <a:latin typeface="Helvetica" pitchFamily="34" charset="0"/>
              </a:rPr>
              <a:t>Decrease Violence </a:t>
            </a:r>
            <a:endParaRPr lang="en-US" sz="5400" b="1" dirty="0">
              <a:latin typeface="Helvetica" pitchFamily="34" charset="0"/>
            </a:endParaRPr>
          </a:p>
        </p:txBody>
      </p:sp>
      <p:sp>
        <p:nvSpPr>
          <p:cNvPr id="25" name="Rectangle 24"/>
          <p:cNvSpPr/>
          <p:nvPr/>
        </p:nvSpPr>
        <p:spPr>
          <a:xfrm>
            <a:off x="30251400" y="19735800"/>
            <a:ext cx="11734800" cy="2114425"/>
          </a:xfrm>
          <a:prstGeom prst="rect">
            <a:avLst/>
          </a:prstGeom>
        </p:spPr>
        <p:txBody>
          <a:bodyPr wrap="square">
            <a:spAutoFit/>
          </a:bodyPr>
          <a:lstStyle/>
          <a:p>
            <a:pPr algn="ctr">
              <a:lnSpc>
                <a:spcPct val="80000"/>
              </a:lnSpc>
            </a:pPr>
            <a:r>
              <a:rPr lang="en-US" sz="5400" b="1" dirty="0">
                <a:latin typeface="Helvetica" pitchFamily="34" charset="0"/>
              </a:rPr>
              <a:t>Hypothesis 3</a:t>
            </a:r>
            <a:r>
              <a:rPr lang="en-US" sz="5400" b="1" dirty="0" smtClean="0">
                <a:latin typeface="Helvetica" pitchFamily="34" charset="0"/>
              </a:rPr>
              <a:t>: Large Amounts of Foreign Aid </a:t>
            </a:r>
            <a:r>
              <a:rPr lang="en-US" sz="5400" b="1" dirty="0">
                <a:latin typeface="Helvetica" pitchFamily="34" charset="0"/>
              </a:rPr>
              <a:t>F</a:t>
            </a:r>
            <a:r>
              <a:rPr lang="en-US" sz="5400" b="1" dirty="0" smtClean="0">
                <a:latin typeface="Helvetica" pitchFamily="34" charset="0"/>
              </a:rPr>
              <a:t>unding Correlate with More Violence </a:t>
            </a:r>
            <a:endParaRPr lang="en-US" sz="5400" b="1" dirty="0">
              <a:latin typeface="Helvetica" pitchFamily="34" charset="0"/>
            </a:endParaRPr>
          </a:p>
        </p:txBody>
      </p:sp>
      <p:pic>
        <p:nvPicPr>
          <p:cNvPr id="26" name="Picture 25" descr="east-africa-federation1.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54600" y="20116800"/>
            <a:ext cx="6435778" cy="4635500"/>
          </a:xfrm>
          <a:prstGeom prst="rect">
            <a:avLst/>
          </a:prstGeom>
        </p:spPr>
      </p:pic>
      <p:pic>
        <p:nvPicPr>
          <p:cNvPr id="27" name="Picture 26" descr="Screen Shot 2015-04-27 at 11.07.10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318200" y="21945600"/>
            <a:ext cx="10287000" cy="4638069"/>
          </a:xfrm>
          <a:prstGeom prst="rect">
            <a:avLst/>
          </a:prstGeom>
        </p:spPr>
      </p:pic>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TotalTime>
  <Words>552</Words>
  <Application>Microsoft Macintosh PowerPoint</Application>
  <PresentationFormat>Custom</PresentationFormat>
  <Paragraphs>54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Lily Holland</cp:lastModifiedBy>
  <cp:revision>23</cp:revision>
  <dcterms:created xsi:type="dcterms:W3CDTF">2014-04-08T13:46:32Z</dcterms:created>
  <dcterms:modified xsi:type="dcterms:W3CDTF">2015-04-28T03:40:38Z</dcterms:modified>
</cp:coreProperties>
</file>