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31" autoAdjust="0"/>
  </p:normalViewPr>
  <p:slideViewPr>
    <p:cSldViewPr>
      <p:cViewPr>
        <p:scale>
          <a:sx n="32" d="100"/>
          <a:sy n="32" d="100"/>
        </p:scale>
        <p:origin x="162" y="6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66049E-19CB-4C86-8E61-6F27A7B05330}" type="datetimeFigureOut">
              <a:rPr lang="en-US" smtClean="0"/>
              <a:t>4/28/2015</a:t>
            </a:fld>
            <a:endParaRPr lang="en-US"/>
          </a:p>
        </p:txBody>
      </p:sp>
      <p:sp>
        <p:nvSpPr>
          <p:cNvPr id="4" name="Slide Image Placeholder 3"/>
          <p:cNvSpPr>
            <a:spLocks noGrp="1" noRot="1" noChangeAspect="1"/>
          </p:cNvSpPr>
          <p:nvPr>
            <p:ph type="sldImg" idx="2"/>
          </p:nvPr>
        </p:nvSpPr>
        <p:spPr>
          <a:xfrm>
            <a:off x="1665288" y="1143000"/>
            <a:ext cx="3527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185B9F-9E5A-48E4-959E-9DB18D925718}" type="slidenum">
              <a:rPr lang="en-US" smtClean="0"/>
              <a:t>‹#›</a:t>
            </a:fld>
            <a:endParaRPr lang="en-US"/>
          </a:p>
        </p:txBody>
      </p:sp>
    </p:spTree>
    <p:extLst>
      <p:ext uri="{BB962C8B-B14F-4D97-AF65-F5344CB8AC3E}">
        <p14:creationId xmlns:p14="http://schemas.microsoft.com/office/powerpoint/2010/main" val="1628244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185B9F-9E5A-48E4-959E-9DB18D925718}" type="slidenum">
              <a:rPr lang="en-US" smtClean="0"/>
              <a:t>1</a:t>
            </a:fld>
            <a:endParaRPr lang="en-US"/>
          </a:p>
        </p:txBody>
      </p:sp>
    </p:spTree>
    <p:extLst>
      <p:ext uri="{BB962C8B-B14F-4D97-AF65-F5344CB8AC3E}">
        <p14:creationId xmlns:p14="http://schemas.microsoft.com/office/powerpoint/2010/main" val="749928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4/28/2015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a:stretch>
            <a:fillRect/>
          </a:stretch>
        </p:blipFill>
        <p:spPr>
          <a:xfrm>
            <a:off x="14760421" y="6057214"/>
            <a:ext cx="14696270" cy="7581610"/>
          </a:xfrm>
          <a:prstGeom prst="rect">
            <a:avLst/>
          </a:prstGeom>
        </p:spPr>
      </p:pic>
      <p:grpSp>
        <p:nvGrpSpPr>
          <p:cNvPr id="37" name="Group 36"/>
          <p:cNvGrpSpPr/>
          <p:nvPr/>
        </p:nvGrpSpPr>
        <p:grpSpPr>
          <a:xfrm>
            <a:off x="36701361" y="4648200"/>
            <a:ext cx="7189839" cy="8763000"/>
            <a:chOff x="36592802" y="5437558"/>
            <a:chExt cx="6934627" cy="8218852"/>
          </a:xfrm>
        </p:grpSpPr>
        <p:pic>
          <p:nvPicPr>
            <p:cNvPr id="26" name="Picture 25"/>
            <p:cNvPicPr>
              <a:picLocks noChangeAspect="1"/>
            </p:cNvPicPr>
            <p:nvPr/>
          </p:nvPicPr>
          <p:blipFill rotWithShape="1">
            <a:blip r:embed="rId4"/>
            <a:srcRect r="34948" b="41758"/>
            <a:stretch/>
          </p:blipFill>
          <p:spPr>
            <a:xfrm>
              <a:off x="36592802" y="5437558"/>
              <a:ext cx="6934627" cy="8031178"/>
            </a:xfrm>
            <a:prstGeom prst="rect">
              <a:avLst/>
            </a:prstGeom>
          </p:spPr>
        </p:pic>
        <p:sp>
          <p:nvSpPr>
            <p:cNvPr id="34" name="TextBox 33"/>
            <p:cNvSpPr txBox="1"/>
            <p:nvPr/>
          </p:nvSpPr>
          <p:spPr>
            <a:xfrm>
              <a:off x="37097022" y="13103328"/>
              <a:ext cx="6058536" cy="553082"/>
            </a:xfrm>
            <a:prstGeom prst="rect">
              <a:avLst/>
            </a:prstGeom>
            <a:noFill/>
          </p:spPr>
          <p:txBody>
            <a:bodyPr wrap="square" rtlCol="0">
              <a:spAutoFit/>
            </a:bodyPr>
            <a:lstStyle/>
            <a:p>
              <a:pPr algn="ctr"/>
              <a:r>
                <a:rPr lang="en-US" sz="3600" b="1" dirty="0" smtClean="0"/>
                <a:t>Table-3</a:t>
              </a:r>
              <a:endParaRPr lang="en-US" sz="3600" b="1" dirty="0"/>
            </a:p>
          </p:txBody>
        </p:sp>
      </p:gr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7187" y="189382"/>
            <a:ext cx="6007013" cy="3047559"/>
          </a:xfrm>
          <a:prstGeom prst="rect">
            <a:avLst/>
          </a:prstGeom>
        </p:spPr>
      </p:pic>
      <p:sp>
        <p:nvSpPr>
          <p:cNvPr id="5" name="TextBox 4"/>
          <p:cNvSpPr txBox="1"/>
          <p:nvPr/>
        </p:nvSpPr>
        <p:spPr>
          <a:xfrm>
            <a:off x="7997536" y="189382"/>
            <a:ext cx="28956000" cy="3046988"/>
          </a:xfrm>
          <a:prstGeom prst="rect">
            <a:avLst/>
          </a:prstGeom>
          <a:solidFill>
            <a:schemeClr val="tx2">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9600" dirty="0" smtClean="0">
                <a:latin typeface="Palatino Linotype" panose="02040502050505030304" pitchFamily="18" charset="0"/>
              </a:rPr>
              <a:t>Depicting Trends and Controls of Farmland Prices in Iowa, United States: A Time-Series Analysis</a:t>
            </a:r>
            <a:endParaRPr lang="en-US" sz="9600" dirty="0">
              <a:latin typeface="Palatino Linotype" panose="02040502050505030304" pitchFamily="18" charset="0"/>
            </a:endParaRPr>
          </a:p>
        </p:txBody>
      </p:sp>
      <p:sp>
        <p:nvSpPr>
          <p:cNvPr id="7" name="TextBox 6"/>
          <p:cNvSpPr txBox="1"/>
          <p:nvPr/>
        </p:nvSpPr>
        <p:spPr>
          <a:xfrm>
            <a:off x="38896637" y="189382"/>
            <a:ext cx="4800600" cy="3046988"/>
          </a:xfrm>
          <a:prstGeom prst="rect">
            <a:avLst/>
          </a:prstGeom>
          <a:solidFill>
            <a:schemeClr val="tx2">
              <a:lumMod val="40000"/>
              <a:lumOff val="60000"/>
            </a:schemeClr>
          </a:solidFill>
          <a:ln>
            <a:noFill/>
          </a:ln>
        </p:spPr>
        <p:txBody>
          <a:bodyPr wrap="square" rtlCol="0">
            <a:spAutoFit/>
          </a:bodyPr>
          <a:lstStyle/>
          <a:p>
            <a:r>
              <a:rPr lang="en-US" sz="4800" dirty="0" smtClean="0">
                <a:latin typeface="Palatino Linotype" panose="02040502050505030304" pitchFamily="18" charset="0"/>
              </a:rPr>
              <a:t>Department </a:t>
            </a:r>
            <a:r>
              <a:rPr lang="en-US" sz="4800" dirty="0" smtClean="0">
                <a:latin typeface="Palatino Linotype" panose="02040502050505030304" pitchFamily="18" charset="0"/>
              </a:rPr>
              <a:t>of Economics</a:t>
            </a:r>
          </a:p>
          <a:p>
            <a:r>
              <a:rPr lang="en-US" sz="4800" dirty="0" smtClean="0">
                <a:latin typeface="Palatino Linotype" panose="02040502050505030304" pitchFamily="18" charset="0"/>
              </a:rPr>
              <a:t>Colby </a:t>
            </a:r>
            <a:r>
              <a:rPr lang="en-US" sz="4800" dirty="0" smtClean="0">
                <a:latin typeface="Palatino Linotype" panose="02040502050505030304" pitchFamily="18" charset="0"/>
              </a:rPr>
              <a:t>College, Waterville, ME</a:t>
            </a:r>
            <a:endParaRPr lang="en-US" sz="4800" dirty="0">
              <a:latin typeface="Palatino Linotype" panose="02040502050505030304" pitchFamily="18" charset="0"/>
            </a:endParaRPr>
          </a:p>
        </p:txBody>
      </p:sp>
      <p:sp>
        <p:nvSpPr>
          <p:cNvPr id="2" name="TextBox 1"/>
          <p:cNvSpPr txBox="1"/>
          <p:nvPr/>
        </p:nvSpPr>
        <p:spPr>
          <a:xfrm>
            <a:off x="1019908" y="6172200"/>
            <a:ext cx="13534293" cy="11131062"/>
          </a:xfrm>
          <a:prstGeom prst="rect">
            <a:avLst/>
          </a:prstGeom>
          <a:solidFill>
            <a:schemeClr val="accent5">
              <a:lumMod val="20000"/>
              <a:lumOff val="80000"/>
            </a:schemeClr>
          </a:solidFill>
          <a:ln>
            <a:solidFill>
              <a:schemeClr val="accent5"/>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smtClean="0">
                <a:latin typeface="Palatino Linotype" panose="02040502050505030304" pitchFamily="18" charset="0"/>
              </a:rPr>
              <a:t>Introduction</a:t>
            </a:r>
          </a:p>
          <a:p>
            <a:pPr algn="just"/>
            <a:r>
              <a:rPr lang="en-US" sz="3000" dirty="0">
                <a:latin typeface="Palatino Linotype" panose="02040502050505030304" pitchFamily="18" charset="0"/>
              </a:rPr>
              <a:t>The value of farmland is estimated to make up over 80% of all agricultural-sector assets (Huang et al., 2006). Average prices for “good” quality farmland in Iowa peaked at $10,822 per acre in 2013 before slightly receding to $9,854 per acre in 2014. This is substantially higher than the statewide average price of $5,321 per acre five years earlier in 2008 and $2,790 per acre ten years earlier in 2003 (Duffy, 2015). This recent rise in agricultural land price can be clearly seen by examining figure 1. In this report, we investigate the factors that drive and control changes in farmland values and discuss whether the dramatic increase in farmland prices is reflective of market conditions or merely a speculative bubble driven by the desire to own a globally scarce natural resource.</a:t>
            </a:r>
          </a:p>
          <a:p>
            <a:pPr algn="just"/>
            <a:r>
              <a:rPr lang="en-US" sz="3000" dirty="0" smtClean="0">
                <a:latin typeface="Palatino Linotype" panose="02040502050505030304" pitchFamily="18" charset="0"/>
              </a:rPr>
              <a:t>We </a:t>
            </a:r>
            <a:r>
              <a:rPr lang="en-US" sz="3000" dirty="0">
                <a:latin typeface="Palatino Linotype" panose="02040502050505030304" pitchFamily="18" charset="0"/>
              </a:rPr>
              <a:t>conduct a time-series econometric analysis regressing a wide range of variables using data points taken at quarterly intervals from 1970 to the last quarter of 2014. This encapsulates many of the trends affecting agricultural markets. All of this data is regressed against the weighted average of Iowa farmland prices per acre, an average price for three different grades of farmland weighted on the relative abundance of each grade of land throughout the state</a:t>
            </a:r>
            <a:r>
              <a:rPr lang="en-US" sz="3000" dirty="0" smtClean="0">
                <a:latin typeface="Palatino Linotype" panose="02040502050505030304" pitchFamily="18" charset="0"/>
              </a:rPr>
              <a:t>.</a:t>
            </a:r>
          </a:p>
          <a:p>
            <a:pPr algn="just"/>
            <a:r>
              <a:rPr lang="en-US" sz="3000" dirty="0" smtClean="0">
                <a:latin typeface="Palatino Linotype" panose="02040502050505030304" pitchFamily="18" charset="0"/>
              </a:rPr>
              <a:t>Agricultural land is a finite resource which is a distinctive aspect of farmland in comparison with the market for other goods. Other assets that may be deemed ‘finite’ by economists and investors are in reality at most rare</a:t>
            </a:r>
          </a:p>
        </p:txBody>
      </p:sp>
      <p:grpSp>
        <p:nvGrpSpPr>
          <p:cNvPr id="35" name="Group 34"/>
          <p:cNvGrpSpPr/>
          <p:nvPr/>
        </p:nvGrpSpPr>
        <p:grpSpPr>
          <a:xfrm>
            <a:off x="26919933" y="17167387"/>
            <a:ext cx="2936276" cy="2644476"/>
            <a:chOff x="26922248" y="16722555"/>
            <a:chExt cx="2936276" cy="2644476"/>
          </a:xfrm>
        </p:grpSpPr>
        <p:pic>
          <p:nvPicPr>
            <p:cNvPr id="3" name="Picture 2"/>
            <p:cNvPicPr>
              <a:picLocks noChangeAspect="1"/>
            </p:cNvPicPr>
            <p:nvPr/>
          </p:nvPicPr>
          <p:blipFill>
            <a:blip r:embed="rId6"/>
            <a:stretch>
              <a:fillRect/>
            </a:stretch>
          </p:blipFill>
          <p:spPr>
            <a:xfrm>
              <a:off x="26922248" y="16722555"/>
              <a:ext cx="2936276" cy="2565243"/>
            </a:xfrm>
            <a:prstGeom prst="rect">
              <a:avLst/>
            </a:prstGeom>
          </p:spPr>
        </p:pic>
        <p:sp>
          <p:nvSpPr>
            <p:cNvPr id="11" name="TextBox 10"/>
            <p:cNvSpPr txBox="1"/>
            <p:nvPr/>
          </p:nvSpPr>
          <p:spPr>
            <a:xfrm>
              <a:off x="27069163" y="18843811"/>
              <a:ext cx="2642446" cy="523220"/>
            </a:xfrm>
            <a:prstGeom prst="rect">
              <a:avLst/>
            </a:prstGeom>
            <a:noFill/>
          </p:spPr>
          <p:txBody>
            <a:bodyPr wrap="square" rtlCol="0">
              <a:spAutoFit/>
            </a:bodyPr>
            <a:lstStyle/>
            <a:p>
              <a:r>
                <a:rPr lang="en-US" sz="2800" dirty="0"/>
                <a:t>m</a:t>
              </a:r>
              <a:r>
                <a:rPr lang="en-US" sz="2800" dirty="0" smtClean="0"/>
                <a:t>athworks.com</a:t>
              </a:r>
              <a:endParaRPr lang="en-US" sz="2800" dirty="0"/>
            </a:p>
          </p:txBody>
        </p:sp>
      </p:grpSp>
      <p:sp>
        <p:nvSpPr>
          <p:cNvPr id="12" name="TextBox 11"/>
          <p:cNvSpPr txBox="1"/>
          <p:nvPr/>
        </p:nvSpPr>
        <p:spPr>
          <a:xfrm>
            <a:off x="14953479" y="17188945"/>
            <a:ext cx="11770400" cy="5940088"/>
          </a:xfrm>
          <a:prstGeom prst="rect">
            <a:avLst/>
          </a:prstGeom>
          <a:noFill/>
          <a:ln w="50800" cmpd="sng">
            <a:solidFill>
              <a:schemeClr val="tx2">
                <a:lumMod val="60000"/>
                <a:lumOff val="40000"/>
              </a:schemeClr>
            </a:solidFill>
          </a:ln>
        </p:spPr>
        <p:txBody>
          <a:bodyPr wrap="square" rtlCol="0">
            <a:spAutoFit/>
          </a:bodyPr>
          <a:lstStyle/>
          <a:p>
            <a:r>
              <a:rPr lang="en-US" sz="6000" dirty="0" smtClean="0">
                <a:latin typeface="Palatino Linotype" panose="02040502050505030304" pitchFamily="18" charset="0"/>
              </a:rPr>
              <a:t>Methods</a:t>
            </a:r>
          </a:p>
          <a:p>
            <a:pPr marL="571500" indent="-571500">
              <a:buFontTx/>
              <a:buChar char="-"/>
            </a:pPr>
            <a:r>
              <a:rPr lang="en-US" sz="4000" dirty="0" smtClean="0">
                <a:latin typeface="Palatino Linotype" panose="02040502050505030304" pitchFamily="18" charset="0"/>
              </a:rPr>
              <a:t>Interpolated a cubic spline from the annualized pricing data</a:t>
            </a:r>
            <a:r>
              <a:rPr lang="en-US" sz="4000" dirty="0">
                <a:latin typeface="Palatino Linotype" panose="02040502050505030304" pitchFamily="18" charset="0"/>
              </a:rPr>
              <a:t> </a:t>
            </a:r>
            <a:r>
              <a:rPr lang="en-US" sz="4000" dirty="0" smtClean="0">
                <a:latin typeface="Palatino Linotype" panose="02040502050505030304" pitchFamily="18" charset="0"/>
              </a:rPr>
              <a:t>(using </a:t>
            </a:r>
            <a:r>
              <a:rPr lang="en-US" sz="4000" dirty="0" err="1" smtClean="0">
                <a:latin typeface="Palatino Linotype" panose="02040502050505030304" pitchFamily="18" charset="0"/>
              </a:rPr>
              <a:t>MatLab</a:t>
            </a:r>
            <a:r>
              <a:rPr lang="en-US" sz="4000" dirty="0">
                <a:latin typeface="Palatino Linotype" panose="02040502050505030304" pitchFamily="18" charset="0"/>
              </a:rPr>
              <a:t> </a:t>
            </a:r>
            <a:r>
              <a:rPr lang="en-US" sz="4000" dirty="0" smtClean="0">
                <a:latin typeface="Palatino Linotype" panose="02040502050505030304" pitchFamily="18" charset="0"/>
              </a:rPr>
              <a:t>Simulink)</a:t>
            </a:r>
          </a:p>
          <a:p>
            <a:pPr marL="571500" indent="-571500">
              <a:buFontTx/>
              <a:buChar char="-"/>
            </a:pPr>
            <a:r>
              <a:rPr lang="en-US" sz="4000" dirty="0" err="1">
                <a:latin typeface="Palatino Linotype" panose="02040502050505030304" pitchFamily="18" charset="0"/>
              </a:rPr>
              <a:t>Detrended</a:t>
            </a:r>
            <a:r>
              <a:rPr lang="en-US" sz="4000" dirty="0">
                <a:latin typeface="Palatino Linotype" panose="02040502050505030304" pitchFamily="18" charset="0"/>
              </a:rPr>
              <a:t> the explanatory variables to remove any linear trends over time seen </a:t>
            </a:r>
            <a:r>
              <a:rPr lang="en-US" sz="4000" dirty="0" smtClean="0">
                <a:latin typeface="Palatino Linotype" panose="02040502050505030304" pitchFamily="18" charset="0"/>
              </a:rPr>
              <a:t>within each individual variable</a:t>
            </a:r>
          </a:p>
          <a:p>
            <a:pPr marL="571500" indent="-571500">
              <a:buFontTx/>
              <a:buChar char="-"/>
            </a:pPr>
            <a:r>
              <a:rPr lang="en-US" sz="4000" dirty="0" smtClean="0">
                <a:latin typeface="Palatino Linotype" panose="02040502050505030304" pitchFamily="18" charset="0"/>
              </a:rPr>
              <a:t>Ran OLS multivariate regressions of the independent variables against farmland price (</a:t>
            </a:r>
            <a:r>
              <a:rPr lang="en-US" sz="4000" dirty="0" err="1" smtClean="0">
                <a:latin typeface="Palatino Linotype" panose="02040502050505030304" pitchFamily="18" charset="0"/>
              </a:rPr>
              <a:t>Rstudio</a:t>
            </a:r>
            <a:r>
              <a:rPr lang="en-US" sz="4000" dirty="0" smtClean="0">
                <a:latin typeface="Palatino Linotype" panose="02040502050505030304" pitchFamily="18" charset="0"/>
              </a:rPr>
              <a:t>)</a:t>
            </a:r>
          </a:p>
        </p:txBody>
      </p:sp>
      <p:sp>
        <p:nvSpPr>
          <p:cNvPr id="6" name="TextBox 5"/>
          <p:cNvSpPr txBox="1"/>
          <p:nvPr/>
        </p:nvSpPr>
        <p:spPr>
          <a:xfrm>
            <a:off x="1080655" y="3532909"/>
            <a:ext cx="19417146" cy="2308324"/>
          </a:xfrm>
          <a:prstGeom prst="rect">
            <a:avLst/>
          </a:prstGeom>
          <a:solidFill>
            <a:schemeClr val="tx2">
              <a:lumMod val="20000"/>
              <a:lumOff val="80000"/>
            </a:schemeClr>
          </a:solidFill>
          <a:ln w="38100">
            <a:noFill/>
          </a:ln>
        </p:spPr>
        <p:txBody>
          <a:bodyPr wrap="square" rtlCol="0">
            <a:spAutoFit/>
          </a:bodyPr>
          <a:lstStyle/>
          <a:p>
            <a:pPr algn="ctr"/>
            <a:r>
              <a:rPr lang="en-US" sz="7200" dirty="0" smtClean="0">
                <a:latin typeface="Helvetica" pitchFamily="34" charset="0"/>
              </a:rPr>
              <a:t>DeFrancis, Paco C., and Kearney, Will A. </a:t>
            </a:r>
          </a:p>
          <a:p>
            <a:pPr algn="ctr"/>
            <a:r>
              <a:rPr lang="en-US" sz="7200" dirty="0" smtClean="0">
                <a:latin typeface="Helvetica" pitchFamily="34" charset="0"/>
              </a:rPr>
              <a:t>Faculty Sponsor: Dan </a:t>
            </a:r>
            <a:r>
              <a:rPr lang="en-US" sz="7200" dirty="0" err="1" smtClean="0">
                <a:latin typeface="Helvetica" pitchFamily="34" charset="0"/>
              </a:rPr>
              <a:t>LaFave</a:t>
            </a:r>
            <a:endParaRPr lang="en-US" sz="7200" dirty="0">
              <a:latin typeface="Helvetica" pitchFamily="34" charset="0"/>
            </a:endParaRPr>
          </a:p>
        </p:txBody>
      </p:sp>
      <p:sp>
        <p:nvSpPr>
          <p:cNvPr id="14" name="TextBox 13"/>
          <p:cNvSpPr txBox="1"/>
          <p:nvPr/>
        </p:nvSpPr>
        <p:spPr>
          <a:xfrm>
            <a:off x="14997013" y="13822685"/>
            <a:ext cx="14031724" cy="2708434"/>
          </a:xfrm>
          <a:prstGeom prst="rect">
            <a:avLst/>
          </a:prstGeom>
          <a:noFill/>
          <a:ln>
            <a:solidFill>
              <a:schemeClr val="accent2">
                <a:lumMod val="75000"/>
              </a:schemeClr>
            </a:solidFill>
          </a:ln>
        </p:spPr>
        <p:txBody>
          <a:bodyPr wrap="square" rtlCol="0">
            <a:spAutoFit/>
          </a:bodyPr>
          <a:lstStyle/>
          <a:p>
            <a:r>
              <a:rPr lang="en-US" sz="3400" dirty="0" smtClean="0">
                <a:latin typeface="Palatino Linotype" panose="02040502050505030304" pitchFamily="18" charset="0"/>
              </a:rPr>
              <a:t>Fig-1: Average per-acre nominal price for Iowa farmland through time; black dots represent annual historical values while the red line depicts cubic spline interpolation, which was used as quarterly data points in our model. The black line is the temporal linear trend, using pre-2004 values only.</a:t>
            </a:r>
            <a:endParaRPr lang="en-US" sz="3400" dirty="0">
              <a:latin typeface="Palatino Linotype" panose="02040502050505030304" pitchFamily="18" charset="0"/>
            </a:endParaRPr>
          </a:p>
        </p:txBody>
      </p:sp>
      <p:pic>
        <p:nvPicPr>
          <p:cNvPr id="15" name="Picture 14"/>
          <p:cNvPicPr>
            <a:picLocks noChangeAspect="1"/>
          </p:cNvPicPr>
          <p:nvPr/>
        </p:nvPicPr>
        <p:blipFill>
          <a:blip r:embed="rId7"/>
          <a:stretch>
            <a:fillRect/>
          </a:stretch>
        </p:blipFill>
        <p:spPr>
          <a:xfrm>
            <a:off x="26998779" y="20077821"/>
            <a:ext cx="3051212" cy="3051212"/>
          </a:xfrm>
          <a:prstGeom prst="rect">
            <a:avLst/>
          </a:prstGeom>
        </p:spPr>
      </p:pic>
      <p:sp>
        <p:nvSpPr>
          <p:cNvPr id="16" name="TextBox 15"/>
          <p:cNvSpPr txBox="1"/>
          <p:nvPr/>
        </p:nvSpPr>
        <p:spPr>
          <a:xfrm>
            <a:off x="969641" y="17670646"/>
            <a:ext cx="13634826" cy="4739759"/>
          </a:xfrm>
          <a:prstGeom prst="rect">
            <a:avLst/>
          </a:prstGeom>
          <a:noFill/>
          <a:ln w="38100">
            <a:solidFill>
              <a:schemeClr val="accent3"/>
            </a:solidFill>
          </a:ln>
        </p:spPr>
        <p:txBody>
          <a:bodyPr wrap="square" rtlCol="0">
            <a:spAutoFit/>
          </a:bodyPr>
          <a:lstStyle/>
          <a:p>
            <a:r>
              <a:rPr lang="en-US" sz="6400" dirty="0" smtClean="0"/>
              <a:t>Previous Literature</a:t>
            </a:r>
          </a:p>
          <a:p>
            <a:pPr marL="571500" indent="-571500">
              <a:buFontTx/>
              <a:buChar char="-"/>
            </a:pPr>
            <a:r>
              <a:rPr lang="en-US" sz="3400" dirty="0" smtClean="0"/>
              <a:t>Focused on hedonic price models assessing factors effecting land prices (soil type, proximity to urban areas, climate, etc.) across space (cite)</a:t>
            </a:r>
          </a:p>
          <a:p>
            <a:pPr marL="571500" indent="-571500">
              <a:buFontTx/>
              <a:buChar char="-"/>
            </a:pPr>
            <a:r>
              <a:rPr lang="en-US" sz="3400" dirty="0" smtClean="0"/>
              <a:t>These studies have not looked at how external market factors effect land prices across time </a:t>
            </a:r>
          </a:p>
          <a:p>
            <a:pPr marL="571500" indent="-571500">
              <a:buFontTx/>
              <a:buChar char="-"/>
            </a:pPr>
            <a:r>
              <a:rPr lang="en-US" sz="3400" dirty="0" smtClean="0"/>
              <a:t>This study is unique to single out farmland prices of one state (Iowa) and analyze how macroeconomic variables influence market trends of this finite natural resource</a:t>
            </a:r>
          </a:p>
        </p:txBody>
      </p:sp>
      <p:sp>
        <p:nvSpPr>
          <p:cNvPr id="17" name="TextBox 16"/>
          <p:cNvSpPr txBox="1"/>
          <p:nvPr/>
        </p:nvSpPr>
        <p:spPr>
          <a:xfrm>
            <a:off x="909262" y="22956846"/>
            <a:ext cx="13636779" cy="14865608"/>
          </a:xfrm>
          <a:prstGeom prst="rect">
            <a:avLst/>
          </a:prstGeom>
          <a:noFill/>
          <a:ln w="31750">
            <a:solidFill>
              <a:schemeClr val="accent1"/>
            </a:solidFill>
          </a:ln>
        </p:spPr>
        <p:txBody>
          <a:bodyPr wrap="square" rtlCol="0">
            <a:spAutoFit/>
          </a:bodyPr>
          <a:lstStyle/>
          <a:p>
            <a:r>
              <a:rPr lang="en-US" sz="6400" dirty="0" smtClean="0"/>
              <a:t>Data</a:t>
            </a:r>
          </a:p>
          <a:p>
            <a:r>
              <a:rPr lang="en-US" sz="2800" b="1" dirty="0" smtClean="0"/>
              <a:t>Land Price</a:t>
            </a:r>
            <a:r>
              <a:rPr lang="en-US" sz="2800" dirty="0" smtClean="0"/>
              <a:t> </a:t>
            </a:r>
            <a:r>
              <a:rPr lang="en-US" sz="2800" dirty="0"/>
              <a:t>represents our dependent variable (y). This is annual data derived from the nominal values based on per acre purchase price of recent statewide farmland acquisitions, collected by Iowa State University’s annual </a:t>
            </a:r>
            <a:r>
              <a:rPr lang="en-US" sz="2800" dirty="0" err="1"/>
              <a:t>AgLand</a:t>
            </a:r>
            <a:r>
              <a:rPr lang="en-US" sz="2800" dirty="0"/>
              <a:t> </a:t>
            </a:r>
            <a:r>
              <a:rPr lang="en-US" sz="2800" dirty="0" smtClean="0"/>
              <a:t>survey. Originally</a:t>
            </a:r>
            <a:r>
              <a:rPr lang="en-US" sz="2800" dirty="0"/>
              <a:t>, this data set was problematic because it was made up of annual values, while most of our explanatory variables were indexed at quarterly intervals. To maintain a large sample size, we interpolated the land price data across </a:t>
            </a:r>
            <a:r>
              <a:rPr lang="en-US" sz="2800" dirty="0" smtClean="0"/>
              <a:t>quarters using a cubic spline. This gave us a set of 177 data points that we could use in our regressions and models (Fig-1). </a:t>
            </a:r>
          </a:p>
          <a:p>
            <a:r>
              <a:rPr lang="en-US" sz="2800" b="1" dirty="0" smtClean="0"/>
              <a:t>Mortgage Rate</a:t>
            </a:r>
            <a:r>
              <a:rPr lang="en-US" sz="2800" dirty="0" smtClean="0"/>
              <a:t> </a:t>
            </a:r>
            <a:r>
              <a:rPr lang="en-US" sz="2800" dirty="0"/>
              <a:t>is a quarterly average of interest rates for agricultural mortgage loans to be used for the purchase of farmland. The values reflect the nominal interest rate in percentage points and are derived from agricultural lenders practicing in the 7th district of the Federal Reserve Bank</a:t>
            </a:r>
            <a:r>
              <a:rPr lang="en-US" sz="2800" dirty="0" smtClean="0"/>
              <a:t>.</a:t>
            </a:r>
          </a:p>
          <a:p>
            <a:r>
              <a:rPr lang="en-US" sz="2800" b="1" dirty="0" smtClean="0"/>
              <a:t>Loan Demand</a:t>
            </a:r>
            <a:r>
              <a:rPr lang="en-US" sz="2800" dirty="0" smtClean="0"/>
              <a:t> </a:t>
            </a:r>
            <a:r>
              <a:rPr lang="en-US" sz="2800" dirty="0"/>
              <a:t>is an index that is compiled quarterly by </a:t>
            </a:r>
            <a:r>
              <a:rPr lang="en-US" sz="2800" dirty="0" smtClean="0"/>
              <a:t>the </a:t>
            </a:r>
            <a:r>
              <a:rPr lang="en-US" sz="2800" dirty="0"/>
              <a:t>Chicago Fed. Banks throughout the </a:t>
            </a:r>
            <a:r>
              <a:rPr lang="en-US" sz="2800" dirty="0" err="1"/>
              <a:t>midwest</a:t>
            </a:r>
            <a:r>
              <a:rPr lang="en-US" sz="2800" dirty="0"/>
              <a:t> are asked once a quarter if demand for agricultural loans has increased, decreased or stayed the same from a year earlier. </a:t>
            </a:r>
            <a:endParaRPr lang="en-US" sz="2800" dirty="0" smtClean="0"/>
          </a:p>
          <a:p>
            <a:r>
              <a:rPr lang="en-US" sz="2800" b="1" dirty="0" smtClean="0"/>
              <a:t>Fund Availability </a:t>
            </a:r>
            <a:r>
              <a:rPr lang="en-US" sz="2800" dirty="0"/>
              <a:t>is another quarterly index compiled by the Chicago Fed. This is exactly like the loan demand index but instead banks asked if fund availability is higher or lower than it was one year ago</a:t>
            </a:r>
            <a:r>
              <a:rPr lang="en-US" sz="2800" dirty="0" smtClean="0"/>
              <a:t>.</a:t>
            </a:r>
          </a:p>
          <a:p>
            <a:r>
              <a:rPr lang="en-US" sz="2800" b="1" dirty="0" smtClean="0"/>
              <a:t>Loan Repay </a:t>
            </a:r>
            <a:r>
              <a:rPr lang="en-US" sz="2800" dirty="0"/>
              <a:t>is the third quarterly compiled index from the Chicago Fed that we used. Like the other two above indexes, banks in the region are asked whether loans are being repaid at a faster or slower rate than one year </a:t>
            </a:r>
            <a:r>
              <a:rPr lang="en-US" sz="2800" dirty="0" smtClean="0"/>
              <a:t>earlier, these values are indexed with larger values representing more bankers who say that agricultural loans are being repaid at a faster rate than a year earlier.</a:t>
            </a:r>
          </a:p>
          <a:p>
            <a:r>
              <a:rPr lang="en-US" sz="2800" b="1" dirty="0" smtClean="0"/>
              <a:t>Ag Exports</a:t>
            </a:r>
            <a:r>
              <a:rPr lang="en-US" sz="2800" dirty="0" smtClean="0"/>
              <a:t> </a:t>
            </a:r>
            <a:r>
              <a:rPr lang="en-US" sz="2800" dirty="0"/>
              <a:t>is the level of total nominal value of all US agricultural exports. Values are in billions of dollars. This represents the global strength of the US agriculture </a:t>
            </a:r>
            <a:r>
              <a:rPr lang="en-US" sz="2800" dirty="0" smtClean="0"/>
              <a:t>industry, not just Iowa corn, soybeans and high.</a:t>
            </a:r>
          </a:p>
          <a:p>
            <a:r>
              <a:rPr lang="en-US" sz="2800" b="1" dirty="0" smtClean="0"/>
              <a:t>Futures</a:t>
            </a:r>
            <a:r>
              <a:rPr lang="en-US" sz="2800" dirty="0" smtClean="0"/>
              <a:t> </a:t>
            </a:r>
            <a:r>
              <a:rPr lang="en-US" sz="2800" dirty="0"/>
              <a:t>is the average quarterly price for a futures contract of a bushel of </a:t>
            </a:r>
            <a:r>
              <a:rPr lang="en-US" sz="2800" b="1" dirty="0" smtClean="0"/>
              <a:t>corn, wheat </a:t>
            </a:r>
            <a:r>
              <a:rPr lang="en-US" sz="2800" dirty="0" smtClean="0"/>
              <a:t>or</a:t>
            </a:r>
            <a:r>
              <a:rPr lang="en-US" sz="2800" b="1" dirty="0" smtClean="0"/>
              <a:t> soybeans</a:t>
            </a:r>
            <a:r>
              <a:rPr lang="en-US" sz="2800" dirty="0" smtClean="0"/>
              <a:t>, </a:t>
            </a:r>
            <a:r>
              <a:rPr lang="en-US" sz="2800" dirty="0"/>
              <a:t>for delivery in sixth months time. Prices are in cents per bushel and reflect the demand for this common commodity grain</a:t>
            </a:r>
            <a:r>
              <a:rPr lang="en-US" sz="2800" dirty="0" smtClean="0"/>
              <a:t>.</a:t>
            </a:r>
          </a:p>
          <a:p>
            <a:r>
              <a:rPr lang="en-US" sz="2800" b="1" dirty="0" smtClean="0"/>
              <a:t>Mortgage Rate</a:t>
            </a:r>
            <a:r>
              <a:rPr lang="en-US" sz="2800" dirty="0" smtClean="0"/>
              <a:t> </a:t>
            </a:r>
            <a:r>
              <a:rPr lang="en-US" sz="2800" dirty="0"/>
              <a:t>is a quarterly average of interest rates for agricultural mortgage loans to be used for the purchase of farmland. The values reflect the nominal interest rate in percentage points and are derived from agricultural lenders practicing in the 7th district of the Federal Reserve Bank.</a:t>
            </a:r>
            <a:endParaRPr lang="en-US" sz="2800" dirty="0" smtClean="0"/>
          </a:p>
        </p:txBody>
      </p:sp>
      <p:sp>
        <p:nvSpPr>
          <p:cNvPr id="18" name="TextBox 17"/>
          <p:cNvSpPr txBox="1"/>
          <p:nvPr/>
        </p:nvSpPr>
        <p:spPr>
          <a:xfrm>
            <a:off x="14924728" y="23670470"/>
            <a:ext cx="15586365" cy="1523494"/>
          </a:xfrm>
          <a:prstGeom prst="rect">
            <a:avLst/>
          </a:prstGeom>
          <a:solidFill>
            <a:schemeClr val="bg2"/>
          </a:solidFill>
        </p:spPr>
        <p:txBody>
          <a:bodyPr wrap="square" rtlCol="0">
            <a:spAutoFit/>
          </a:bodyPr>
          <a:lstStyle/>
          <a:p>
            <a:pPr algn="ctr"/>
            <a:r>
              <a:rPr lang="en-US" dirty="0" smtClean="0"/>
              <a:t>Initial Findings</a:t>
            </a:r>
            <a:endParaRPr lang="en-US" dirty="0"/>
          </a:p>
        </p:txBody>
      </p:sp>
      <p:graphicFrame>
        <p:nvGraphicFramePr>
          <p:cNvPr id="19" name="Table 18"/>
          <p:cNvGraphicFramePr>
            <a:graphicFrameLocks noGrp="1"/>
          </p:cNvGraphicFramePr>
          <p:nvPr>
            <p:extLst>
              <p:ext uri="{D42A27DB-BD31-4B8C-83A1-F6EECF244321}">
                <p14:modId xmlns:p14="http://schemas.microsoft.com/office/powerpoint/2010/main" val="3776317424"/>
              </p:ext>
            </p:extLst>
          </p:nvPr>
        </p:nvGraphicFramePr>
        <p:xfrm>
          <a:off x="21793200" y="25508266"/>
          <a:ext cx="8682954" cy="6599224"/>
        </p:xfrm>
        <a:graphic>
          <a:graphicData uri="http://schemas.openxmlformats.org/drawingml/2006/table">
            <a:tbl>
              <a:tblPr firstRow="1" firstCol="1" bandRow="1"/>
              <a:tblGrid>
                <a:gridCol w="2663153"/>
                <a:gridCol w="1447800"/>
                <a:gridCol w="1447800"/>
                <a:gridCol w="1066800"/>
                <a:gridCol w="1371600"/>
                <a:gridCol w="685801"/>
              </a:tblGrid>
              <a:tr h="378478">
                <a:tc>
                  <a:txBody>
                    <a:bodyPr/>
                    <a:lstStyle/>
                    <a:p>
                      <a:endParaRPr lang="en-US" sz="2000" dirty="0">
                        <a:solidFill>
                          <a:srgbClr val="365F91"/>
                        </a:solidFill>
                        <a:effectLst/>
                        <a:latin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Estimate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Std. Error</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dirty="0">
                          <a:solidFill>
                            <a:srgbClr val="000000"/>
                          </a:solidFill>
                          <a:effectLst/>
                          <a:latin typeface="Times New Roman" panose="02020603050405020304" pitchFamily="18" charset="0"/>
                          <a:ea typeface="Times New Roman" panose="02020603050405020304" pitchFamily="18" charset="0"/>
                        </a:rPr>
                        <a:t>t value</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Pr(&gt;|t|)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endParaRPr lang="en-US" sz="2000">
                        <a:solidFill>
                          <a:srgbClr val="365F91"/>
                        </a:solidFill>
                        <a:effectLst/>
                        <a:latin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81460">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(Intercept)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-3405.3163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714.3453</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-4.767</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9.12E-06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581460">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loanDemand</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-5340.4944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10524.2709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-0.507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0.61335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endParaRPr lang="en-US" sz="2000">
                        <a:solidFill>
                          <a:srgbClr val="365F91"/>
                        </a:solidFill>
                        <a:effectLst/>
                        <a:latin typeface="Times New Roman" panose="02020603050405020304" pitchFamily="18" charset="0"/>
                      </a:endParaRPr>
                    </a:p>
                  </a:txBody>
                  <a:tcPr marL="68580" marR="68580" marT="0" marB="0">
                    <a:lnL>
                      <a:noFill/>
                    </a:lnL>
                    <a:lnR>
                      <a:noFill/>
                    </a:lnR>
                    <a:lnT>
                      <a:noFill/>
                    </a:lnT>
                    <a:lnB>
                      <a:noFill/>
                    </a:lnB>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fundAvailability</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587.483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129.079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4.551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2.05E-05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loanRepay</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78.8585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90.4803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0.872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0.38627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endParaRPr lang="en-US" sz="2000">
                        <a:solidFill>
                          <a:srgbClr val="365F91"/>
                        </a:solidFill>
                        <a:effectLst/>
                        <a:latin typeface="Times New Roman" panose="02020603050405020304" pitchFamily="18" charset="0"/>
                      </a:endParaRPr>
                    </a:p>
                  </a:txBody>
                  <a:tcPr marL="68580" marR="68580" marT="0" marB="0">
                    <a:lnL>
                      <a:noFill/>
                    </a:lnL>
                    <a:lnR>
                      <a:noFill/>
                    </a:lnR>
                    <a:lnT>
                      <a:noFill/>
                    </a:lnT>
                    <a:lnB>
                      <a:noFill/>
                    </a:lnB>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loanDepositRatio</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68.1866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7.0287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9.701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7.98E-15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636523">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variableCashExpenses</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-1.1438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3.8052</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-0.301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7.65E-01</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endParaRPr lang="en-US" sz="2000">
                        <a:solidFill>
                          <a:srgbClr val="365F91"/>
                        </a:solidFill>
                        <a:effectLst/>
                        <a:latin typeface="Times New Roman" panose="02020603050405020304" pitchFamily="18" charset="0"/>
                      </a:endParaRPr>
                    </a:p>
                  </a:txBody>
                  <a:tcPr marL="68580" marR="68580" marT="0" marB="0">
                    <a:lnL>
                      <a:noFill/>
                    </a:lnL>
                    <a:lnR>
                      <a:noFill/>
                    </a:lnR>
                    <a:lnT>
                      <a:noFill/>
                    </a:lnT>
                    <a:lnB>
                      <a:noFill/>
                    </a:lnB>
                  </a:tcPr>
                </a:tc>
              </a:tr>
              <a:tr h="636523">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outstandingMortgage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-3525.527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1597.0172</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-2.208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3.04E-02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378478">
                <a:tc>
                  <a:txBody>
                    <a:bodyPr/>
                    <a:lstStyle/>
                    <a:p>
                      <a:pPr marL="0" marR="0">
                        <a:spcBef>
                          <a:spcPts val="0"/>
                        </a:spcBef>
                        <a:spcAft>
                          <a:spcPts val="0"/>
                        </a:spcAft>
                      </a:pPr>
                      <a:r>
                        <a:rPr lang="en-US" sz="2000" b="1" dirty="0" err="1">
                          <a:solidFill>
                            <a:srgbClr val="000000"/>
                          </a:solidFill>
                          <a:effectLst/>
                          <a:latin typeface="Times New Roman" panose="02020603050405020304" pitchFamily="18" charset="0"/>
                          <a:ea typeface="Times New Roman" panose="02020603050405020304" pitchFamily="18" charset="0"/>
                        </a:rPr>
                        <a:t>agExports</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13.022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6.8223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1.909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6.02E-02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r>
              <a:tr h="378478">
                <a:tc>
                  <a:txBody>
                    <a:bodyPr/>
                    <a:lstStyle/>
                    <a:p>
                      <a:pPr marL="0" marR="0">
                        <a:spcBef>
                          <a:spcPts val="0"/>
                        </a:spcBef>
                        <a:spcAft>
                          <a:spcPts val="0"/>
                        </a:spcAft>
                      </a:pPr>
                      <a:r>
                        <a:rPr lang="en-US" sz="2000" b="1" dirty="0" err="1">
                          <a:solidFill>
                            <a:srgbClr val="000000"/>
                          </a:solidFill>
                          <a:effectLst/>
                          <a:latin typeface="Times New Roman" panose="02020603050405020304" pitchFamily="18" charset="0"/>
                          <a:ea typeface="Times New Roman" panose="02020603050405020304" pitchFamily="18" charset="0"/>
                        </a:rPr>
                        <a:t>mortgageRate</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0.7004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0.1681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4.166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8.32E-05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grossFarmIncome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-0.1849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0.11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-1.682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0.09682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r>
              <a:tr h="378478">
                <a:tc>
                  <a:txBody>
                    <a:bodyPr/>
                    <a:lstStyle/>
                    <a:p>
                      <a:pPr marL="0" marR="0">
                        <a:spcBef>
                          <a:spcPts val="0"/>
                        </a:spcBef>
                        <a:spcAft>
                          <a:spcPts val="0"/>
                        </a:spcAft>
                      </a:pPr>
                      <a:r>
                        <a:rPr lang="en-US" sz="2000" b="1" dirty="0" err="1">
                          <a:solidFill>
                            <a:srgbClr val="000000"/>
                          </a:solidFill>
                          <a:effectLst/>
                          <a:latin typeface="Times New Roman" panose="02020603050405020304" pitchFamily="18" charset="0"/>
                          <a:ea typeface="Times New Roman" panose="02020603050405020304" pitchFamily="18" charset="0"/>
                        </a:rPr>
                        <a:t>cornFutures</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-186.195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66.3916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-2.804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0.00643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soybeanFutures</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56.5926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22.8392</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2.478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0.0155</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wheatFutures</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12.8008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45.0244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0.284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0.77697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endParaRPr lang="en-US" sz="2000" dirty="0">
                        <a:solidFill>
                          <a:srgbClr val="365F91"/>
                        </a:solidFill>
                        <a:effectLst/>
                        <a:latin typeface="Times New Roman" panose="02020603050405020304" pitchFamily="18" charset="0"/>
                      </a:endParaRPr>
                    </a:p>
                  </a:txBody>
                  <a:tcPr marL="68580" marR="68580" marT="0" marB="0">
                    <a:lnL>
                      <a:noFill/>
                    </a:lnL>
                    <a:lnR>
                      <a:noFill/>
                    </a:lnR>
                    <a:lnT>
                      <a:noFill/>
                    </a:lnT>
                    <a:lnB>
                      <a:noFill/>
                    </a:lnB>
                    <a:solidFill>
                      <a:srgbClr val="D3DFEE"/>
                    </a:solidFill>
                  </a:tcPr>
                </a:tc>
              </a:tr>
              <a:tr h="378478">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cpi</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-12.0433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5.9529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-2.023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0.04667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20" name="TextBox 19"/>
          <p:cNvSpPr txBox="1"/>
          <p:nvPr/>
        </p:nvSpPr>
        <p:spPr>
          <a:xfrm>
            <a:off x="22475536" y="32216927"/>
            <a:ext cx="6553200" cy="646331"/>
          </a:xfrm>
          <a:prstGeom prst="rect">
            <a:avLst/>
          </a:prstGeom>
          <a:noFill/>
        </p:spPr>
        <p:txBody>
          <a:bodyPr wrap="square" rtlCol="0">
            <a:spAutoFit/>
          </a:bodyPr>
          <a:lstStyle/>
          <a:p>
            <a:pPr algn="ctr"/>
            <a:r>
              <a:rPr lang="en-US" sz="3600" b="1" dirty="0" smtClean="0"/>
              <a:t>Table-1</a:t>
            </a:r>
            <a:endParaRPr lang="en-US" sz="3600" b="1" dirty="0"/>
          </a:p>
        </p:txBody>
      </p:sp>
      <p:sp>
        <p:nvSpPr>
          <p:cNvPr id="21" name="TextBox 20"/>
          <p:cNvSpPr txBox="1"/>
          <p:nvPr/>
        </p:nvSpPr>
        <p:spPr>
          <a:xfrm>
            <a:off x="14953479" y="25527000"/>
            <a:ext cx="6670965" cy="12588061"/>
          </a:xfrm>
          <a:prstGeom prst="rect">
            <a:avLst/>
          </a:prstGeom>
          <a:noFill/>
          <a:ln w="25400">
            <a:solidFill>
              <a:schemeClr val="accent6">
                <a:lumMod val="75000"/>
              </a:schemeClr>
            </a:solidFill>
          </a:ln>
        </p:spPr>
        <p:txBody>
          <a:bodyPr wrap="square" rtlCol="0">
            <a:spAutoFit/>
          </a:bodyPr>
          <a:lstStyle/>
          <a:p>
            <a:r>
              <a:rPr lang="en-US" sz="2800" dirty="0" smtClean="0">
                <a:latin typeface="Palatino Linotype" panose="02040502050505030304" pitchFamily="18" charset="0"/>
              </a:rPr>
              <a:t>Table-1 shows an initial preliminary OLS regression under robust standard error. Many of the variables shown have odd signs attached to their estimated coefficients, such as the signs of our three commodity price variables, where corn is negative and wheat (also not significant) and soybeans are positive. This is likely a result of </a:t>
            </a:r>
            <a:r>
              <a:rPr lang="en-US" sz="2800" dirty="0" err="1" smtClean="0">
                <a:latin typeface="Palatino Linotype" panose="02040502050505030304" pitchFamily="18" charset="0"/>
              </a:rPr>
              <a:t>colinearity</a:t>
            </a:r>
            <a:r>
              <a:rPr lang="en-US" sz="2800" dirty="0" smtClean="0">
                <a:latin typeface="Palatino Linotype" panose="02040502050505030304" pitchFamily="18" charset="0"/>
              </a:rPr>
              <a:t>, which likely resulted from having so many different independent variables mostly documenting the same two major trends: either the market for financing agricultural farmland purchases or the market for agricultural commodities. For example, even though corn and soybeans are not perfect market substitutes for one another (corn is mostly used for ethanol while soybeans are mostly used as a input in the swine and poultry industries) would expect </a:t>
            </a:r>
            <a:r>
              <a:rPr lang="en-US" sz="2800" dirty="0" err="1" smtClean="0">
                <a:latin typeface="Palatino Linotype" panose="02040502050505030304" pitchFamily="18" charset="0"/>
              </a:rPr>
              <a:t>colinearity</a:t>
            </a:r>
            <a:r>
              <a:rPr lang="en-US" sz="2800" dirty="0" smtClean="0">
                <a:latin typeface="Palatino Linotype" panose="02040502050505030304" pitchFamily="18" charset="0"/>
              </a:rPr>
              <a:t> between corn and soybeans because they are perfect production substitutes; that is a farmer can easily switch from growing corn to soybeans on a season-to-season basis if one crop becomes more lucrative, their by correcting differential changes between the two markets for these commodities.</a:t>
            </a:r>
            <a:endParaRPr lang="en-US" sz="2800" dirty="0">
              <a:latin typeface="Palatino Linotype" panose="02040502050505030304" pitchFamily="18"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3057494182"/>
              </p:ext>
            </p:extLst>
          </p:nvPr>
        </p:nvGraphicFramePr>
        <p:xfrm>
          <a:off x="21795123" y="32863258"/>
          <a:ext cx="8837277" cy="2950745"/>
        </p:xfrm>
        <a:graphic>
          <a:graphicData uri="http://schemas.openxmlformats.org/drawingml/2006/table">
            <a:tbl>
              <a:tblPr firstRow="1" firstCol="1" bandRow="1"/>
              <a:tblGrid>
                <a:gridCol w="2560498"/>
                <a:gridCol w="1397705"/>
                <a:gridCol w="1320054"/>
                <a:gridCol w="1164754"/>
                <a:gridCol w="1397705"/>
                <a:gridCol w="996561"/>
              </a:tblGrid>
              <a:tr h="421535">
                <a:tc>
                  <a:txBody>
                    <a:bodyPr/>
                    <a:lstStyle/>
                    <a:p>
                      <a:endParaRPr lang="en-US" sz="2000" dirty="0">
                        <a:solidFill>
                          <a:srgbClr val="365F91"/>
                        </a:solidFill>
                        <a:effectLst/>
                        <a:latin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Estimate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Std. Error</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t value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Pr(&gt;|t|)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endParaRPr lang="en-US" sz="2000">
                        <a:solidFill>
                          <a:srgbClr val="365F91"/>
                        </a:solidFill>
                        <a:effectLst/>
                        <a:latin typeface="Times New Roman" panose="02020603050405020304" pitchFamily="18" charset="0"/>
                      </a:endParaRPr>
                    </a:p>
                  </a:txBody>
                  <a:tcPr marL="68580" marR="68580"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21535">
                <a:tc>
                  <a:txBody>
                    <a:bodyPr/>
                    <a:lstStyle/>
                    <a:p>
                      <a:pPr marL="0" marR="0">
                        <a:spcBef>
                          <a:spcPts val="0"/>
                        </a:spcBef>
                        <a:spcAft>
                          <a:spcPts val="0"/>
                        </a:spcAft>
                      </a:pPr>
                      <a:r>
                        <a:rPr lang="en-US" sz="2000" b="1" dirty="0">
                          <a:solidFill>
                            <a:srgbClr val="000000"/>
                          </a:solidFill>
                          <a:effectLst/>
                          <a:latin typeface="Times New Roman" panose="02020603050405020304" pitchFamily="18" charset="0"/>
                          <a:ea typeface="Times New Roman" panose="02020603050405020304" pitchFamily="18" charset="0"/>
                        </a:rPr>
                        <a:t>(Intercept)</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1219.59724</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197.7588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6.1671</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4.96E-09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421535">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outstandingMortgage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20.17941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3.36221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6.0018</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1.16E-08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r>
              <a:tr h="421535">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agExports</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49.5415</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5.36237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9.2387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&lt; 2.2e-16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r>
              <a:tr h="421535">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mortgageRate</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-14.9693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2.18777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-6.8423</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1.37E-10</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c>
                  <a:txBody>
                    <a:bodyPr/>
                    <a:lstStyle/>
                    <a:p>
                      <a:pPr marL="0" marR="0">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tcPr>
                </a:tc>
              </a:tr>
              <a:tr h="421535">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cornFutures</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0.28597</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8.68966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0.0329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9.74E-01</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a:noFill/>
                    </a:lnB>
                    <a:solidFill>
                      <a:srgbClr val="D3DFEE"/>
                    </a:solidFill>
                  </a:tcPr>
                </a:tc>
                <a:tc>
                  <a:txBody>
                    <a:bodyPr/>
                    <a:lstStyle/>
                    <a:p>
                      <a:endParaRPr lang="en-US" sz="2000" dirty="0">
                        <a:solidFill>
                          <a:srgbClr val="365F91"/>
                        </a:solidFill>
                        <a:effectLst/>
                        <a:latin typeface="Times New Roman" panose="02020603050405020304" pitchFamily="18" charset="0"/>
                      </a:endParaRPr>
                    </a:p>
                  </a:txBody>
                  <a:tcPr marL="68580" marR="68580" marT="0" marB="0">
                    <a:lnL>
                      <a:noFill/>
                    </a:lnL>
                    <a:lnR>
                      <a:noFill/>
                    </a:lnR>
                    <a:lnT>
                      <a:noFill/>
                    </a:lnT>
                    <a:lnB>
                      <a:noFill/>
                    </a:lnB>
                    <a:solidFill>
                      <a:srgbClr val="D3DFEE"/>
                    </a:solidFill>
                  </a:tcPr>
                </a:tc>
              </a:tr>
              <a:tr h="421535">
                <a:tc>
                  <a:txBody>
                    <a:bodyPr/>
                    <a:lstStyle/>
                    <a:p>
                      <a:pPr marL="0" marR="0">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rPr>
                        <a:t>cpi</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-3205.0758</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287.04929</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gn="r">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rPr>
                        <a:t>-11.1656</a:t>
                      </a:r>
                      <a:endParaRPr lang="en-US" sz="200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&lt; 2.2e-16</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rPr>
                        <a:t>***</a:t>
                      </a:r>
                      <a:endParaRPr lang="en-US" sz="2000" dirty="0">
                        <a:solidFill>
                          <a:srgbClr val="000000"/>
                        </a:solidFill>
                        <a:effectLst/>
                        <a:latin typeface="Times New Roman" panose="02020603050405020304" pitchFamily="18" charset="0"/>
                        <a:ea typeface="MS Mincho" panose="02020609040205080304" pitchFamily="49" charset="-128"/>
                      </a:endParaRPr>
                    </a:p>
                  </a:txBody>
                  <a:tcPr marL="68580" marR="68580" marT="0" marB="0">
                    <a:lnL>
                      <a:noFill/>
                    </a:lnL>
                    <a:lnR>
                      <a:noFill/>
                    </a:lnR>
                    <a:lnT>
                      <a:noFill/>
                    </a:lnT>
                    <a:lnB w="12700" cap="flat" cmpd="sng" algn="ctr">
                      <a:solidFill>
                        <a:srgbClr val="4F81BD"/>
                      </a:solidFill>
                      <a:prstDash val="solid"/>
                      <a:round/>
                      <a:headEnd type="none" w="med" len="med"/>
                      <a:tailEnd type="none" w="med" len="med"/>
                    </a:lnB>
                  </a:tcPr>
                </a:tc>
              </a:tr>
            </a:tbl>
          </a:graphicData>
        </a:graphic>
      </p:graphicFrame>
      <p:sp>
        <p:nvSpPr>
          <p:cNvPr id="29" name="TextBox 28"/>
          <p:cNvSpPr txBox="1"/>
          <p:nvPr/>
        </p:nvSpPr>
        <p:spPr>
          <a:xfrm>
            <a:off x="21793200" y="35814000"/>
            <a:ext cx="8746644" cy="1938992"/>
          </a:xfrm>
          <a:prstGeom prst="rect">
            <a:avLst/>
          </a:prstGeom>
          <a:noFill/>
          <a:ln>
            <a:solidFill>
              <a:schemeClr val="accent6">
                <a:lumMod val="75000"/>
              </a:schemeClr>
            </a:solidFill>
          </a:ln>
        </p:spPr>
        <p:txBody>
          <a:bodyPr wrap="square" rtlCol="0">
            <a:spAutoFit/>
          </a:bodyPr>
          <a:lstStyle/>
          <a:p>
            <a:r>
              <a:rPr lang="en-US" sz="3000" b="1" dirty="0" smtClean="0">
                <a:latin typeface="Palatino Linotype" panose="02040502050505030304" pitchFamily="18" charset="0"/>
              </a:rPr>
              <a:t>Table-2</a:t>
            </a:r>
            <a:r>
              <a:rPr lang="en-US" sz="3000" dirty="0" smtClean="0">
                <a:latin typeface="Palatino Linotype" panose="02040502050505030304" pitchFamily="18" charset="0"/>
              </a:rPr>
              <a:t>: Estimated variable coefficient results from an OLS regression under robust standard error after dropping variables in an effort to limit </a:t>
            </a:r>
            <a:r>
              <a:rPr lang="en-US" sz="3000" dirty="0" err="1" smtClean="0">
                <a:latin typeface="Palatino Linotype" panose="02040502050505030304" pitchFamily="18" charset="0"/>
              </a:rPr>
              <a:t>colinearity</a:t>
            </a:r>
            <a:r>
              <a:rPr lang="en-US" sz="3000" dirty="0" smtClean="0">
                <a:latin typeface="Palatino Linotype" panose="02040502050505030304" pitchFamily="18" charset="0"/>
              </a:rPr>
              <a:t> </a:t>
            </a:r>
            <a:endParaRPr lang="en-US" sz="3000" dirty="0">
              <a:latin typeface="Palatino Linotype" panose="02040502050505030304" pitchFamily="18" charset="0"/>
            </a:endParaRPr>
          </a:p>
        </p:txBody>
      </p:sp>
      <p:sp>
        <p:nvSpPr>
          <p:cNvPr id="30" name="TextBox 29"/>
          <p:cNvSpPr txBox="1"/>
          <p:nvPr/>
        </p:nvSpPr>
        <p:spPr>
          <a:xfrm>
            <a:off x="30768444" y="31226274"/>
            <a:ext cx="12649200" cy="6524863"/>
          </a:xfrm>
          <a:prstGeom prst="rect">
            <a:avLst/>
          </a:prstGeom>
          <a:noFill/>
          <a:ln w="31750">
            <a:solidFill>
              <a:schemeClr val="tx2">
                <a:lumMod val="60000"/>
                <a:lumOff val="40000"/>
              </a:schemeClr>
            </a:solidFill>
          </a:ln>
        </p:spPr>
        <p:txBody>
          <a:bodyPr wrap="square" rtlCol="0">
            <a:spAutoFit/>
          </a:bodyPr>
          <a:lstStyle/>
          <a:p>
            <a:r>
              <a:rPr lang="en-US" sz="4400" dirty="0" smtClean="0"/>
              <a:t>References</a:t>
            </a:r>
          </a:p>
          <a:p>
            <a:r>
              <a:rPr lang="en-US" sz="2200" dirty="0"/>
              <a:t>Duffy, M. D., 2014 Farmland Value Survey: Ag Decision Maker, Iowa State University Extension and Outreach, file C-70, January 2015. </a:t>
            </a:r>
          </a:p>
          <a:p>
            <a:r>
              <a:rPr lang="en-US" sz="2200" dirty="0"/>
              <a:t>Huang, H., Miller, G. H., </a:t>
            </a:r>
            <a:r>
              <a:rPr lang="en-US" sz="2200" dirty="0" err="1"/>
              <a:t>Sherrick</a:t>
            </a:r>
            <a:r>
              <a:rPr lang="en-US" sz="2200" dirty="0"/>
              <a:t>, B. J., and Gomez M. I., Factors influencing </a:t>
            </a:r>
            <a:r>
              <a:rPr lang="en-US" sz="2200" dirty="0" err="1"/>
              <a:t>Illlinois</a:t>
            </a:r>
            <a:r>
              <a:rPr lang="en-US" sz="2200" dirty="0"/>
              <a:t> farmland values: American Journal of Agricultural Economics, 2006, v. 88, p. 458-470</a:t>
            </a:r>
            <a:r>
              <a:rPr lang="en-US" sz="2200" dirty="0" smtClean="0"/>
              <a:t>.</a:t>
            </a:r>
            <a:endParaRPr lang="en-US" sz="2200" dirty="0"/>
          </a:p>
          <a:p>
            <a:r>
              <a:rPr lang="en-US" sz="2200" dirty="0"/>
              <a:t>Moss, Charles B., Returns, Interest rates and Inflation: How they explain changes in farmland values: American Journal of Agricultural Economics, 1997, v. 79, p. 1311-1318. </a:t>
            </a:r>
          </a:p>
          <a:p>
            <a:r>
              <a:rPr lang="en-US" sz="2200" dirty="0" err="1"/>
              <a:t>Nivens</a:t>
            </a:r>
            <a:r>
              <a:rPr lang="en-US" sz="2200" dirty="0"/>
              <a:t>, Heather D., </a:t>
            </a:r>
            <a:r>
              <a:rPr lang="en-US" sz="2200" dirty="0" err="1"/>
              <a:t>Kastens</a:t>
            </a:r>
            <a:r>
              <a:rPr lang="en-US" sz="2200" dirty="0"/>
              <a:t>,  Terry L., </a:t>
            </a:r>
            <a:r>
              <a:rPr lang="en-US" sz="2200" dirty="0" err="1"/>
              <a:t>Dhuyvetter</a:t>
            </a:r>
            <a:r>
              <a:rPr lang="en-US" sz="2200" dirty="0"/>
              <a:t>, Kevin C. and Featherstone, Allen M., Using Satellite Imagery in Predicting Kansas Farmland Values: Journal of Agricultural and Resource Economics, Vol. 27, No. 2 (December 2002), p. 464-480</a:t>
            </a:r>
            <a:r>
              <a:rPr lang="en-US" sz="2200" dirty="0" smtClean="0"/>
              <a:t>.</a:t>
            </a:r>
            <a:endParaRPr lang="en-US" sz="2200" dirty="0"/>
          </a:p>
          <a:p>
            <a:r>
              <a:rPr lang="en-US" sz="2200" dirty="0" err="1"/>
              <a:t>Woodlridge</a:t>
            </a:r>
            <a:r>
              <a:rPr lang="en-US" sz="2200" dirty="0"/>
              <a:t>, Jeffrey M., Introductory Econometrics: A modern Approach, fifth edition, Cengage Learning: Andover, 2013.</a:t>
            </a:r>
          </a:p>
          <a:p>
            <a:r>
              <a:rPr lang="en-US" sz="4400" dirty="0" smtClean="0"/>
              <a:t>Data:</a:t>
            </a:r>
          </a:p>
          <a:p>
            <a:r>
              <a:rPr lang="en-US" sz="2200" dirty="0" smtClean="0"/>
              <a:t>Federal Reserve Bank of St. Louis. Web. 27 April 2015</a:t>
            </a:r>
            <a:r>
              <a:rPr lang="en-US" sz="2200" dirty="0"/>
              <a:t>. </a:t>
            </a:r>
            <a:r>
              <a:rPr lang="en-US" sz="2200" dirty="0" smtClean="0"/>
              <a:t>&lt;https</a:t>
            </a:r>
            <a:r>
              <a:rPr lang="en-US" sz="2200" dirty="0"/>
              <a:t>://research.stlouisfed.org/fred2</a:t>
            </a:r>
            <a:r>
              <a:rPr lang="en-US" sz="2200" dirty="0" smtClean="0"/>
              <a:t>/&gt;</a:t>
            </a:r>
          </a:p>
          <a:p>
            <a:r>
              <a:rPr lang="en-US" sz="2200" dirty="0" smtClean="0"/>
              <a:t>2014 Farmland Value Survey (2015) </a:t>
            </a:r>
            <a:r>
              <a:rPr lang="en-US" sz="2200" dirty="0" err="1" smtClean="0"/>
              <a:t>AgDecision</a:t>
            </a:r>
            <a:r>
              <a:rPr lang="en-US" sz="2200" dirty="0" smtClean="0"/>
              <a:t> Maker, Iowa State University Extension </a:t>
            </a:r>
            <a:r>
              <a:rPr lang="en-US" sz="2200" dirty="0"/>
              <a:t>and Outreach, file C2-70, </a:t>
            </a:r>
            <a:r>
              <a:rPr lang="en-US" sz="2200" dirty="0" smtClean="0"/>
              <a:t>&lt;http</a:t>
            </a:r>
            <a:r>
              <a:rPr lang="en-US" sz="2200" dirty="0"/>
              <a:t>://</a:t>
            </a:r>
            <a:r>
              <a:rPr lang="en-US" sz="2200" dirty="0" smtClean="0"/>
              <a:t>www.extension.iastate.edu/agdm/wholefarm/html/c2-70.html&gt;.</a:t>
            </a:r>
          </a:p>
          <a:p>
            <a:r>
              <a:rPr lang="en-US" sz="2200" dirty="0" err="1" smtClean="0"/>
              <a:t>Oppedahl</a:t>
            </a:r>
            <a:r>
              <a:rPr lang="en-US" sz="2200" dirty="0" smtClean="0"/>
              <a:t>, David, (2015) </a:t>
            </a:r>
            <a:r>
              <a:rPr lang="en-US" sz="2200" dirty="0" err="1" smtClean="0"/>
              <a:t>AgLetter</a:t>
            </a:r>
            <a:r>
              <a:rPr lang="en-US" sz="2200" dirty="0" smtClean="0"/>
              <a:t>: Federal </a:t>
            </a:r>
            <a:r>
              <a:rPr lang="en-US" sz="2200" dirty="0"/>
              <a:t>Reserve Bank of </a:t>
            </a:r>
            <a:r>
              <a:rPr lang="en-US" sz="2200" dirty="0" smtClean="0"/>
              <a:t>Chicago, no. 1967. </a:t>
            </a:r>
            <a:endParaRPr lang="en-US" sz="2200" dirty="0"/>
          </a:p>
        </p:txBody>
      </p:sp>
      <p:pic>
        <p:nvPicPr>
          <p:cNvPr id="31" name="Picture 30"/>
          <p:cNvPicPr>
            <a:picLocks noChangeAspect="1"/>
          </p:cNvPicPr>
          <p:nvPr/>
        </p:nvPicPr>
        <p:blipFill>
          <a:blip r:embed="rId8"/>
          <a:stretch>
            <a:fillRect/>
          </a:stretch>
        </p:blipFill>
        <p:spPr>
          <a:xfrm>
            <a:off x="29413158" y="5370469"/>
            <a:ext cx="7836856" cy="5501474"/>
          </a:xfrm>
          <a:prstGeom prst="rect">
            <a:avLst/>
          </a:prstGeom>
          <a:ln>
            <a:solidFill>
              <a:schemeClr val="accent6"/>
            </a:solidFill>
          </a:ln>
          <a:effectLst>
            <a:reflection endPos="0" dist="50800" dir="5400000" sy="-100000" algn="bl" rotWithShape="0"/>
          </a:effectLst>
        </p:spPr>
      </p:pic>
      <p:sp>
        <p:nvSpPr>
          <p:cNvPr id="32" name="TextBox 31"/>
          <p:cNvSpPr txBox="1"/>
          <p:nvPr/>
        </p:nvSpPr>
        <p:spPr>
          <a:xfrm>
            <a:off x="29413158" y="3662433"/>
            <a:ext cx="14035849" cy="1523494"/>
          </a:xfrm>
          <a:prstGeom prst="rect">
            <a:avLst/>
          </a:prstGeom>
          <a:solidFill>
            <a:schemeClr val="accent3">
              <a:lumMod val="40000"/>
              <a:lumOff val="60000"/>
            </a:schemeClr>
          </a:solidFill>
        </p:spPr>
        <p:txBody>
          <a:bodyPr wrap="square" rtlCol="0">
            <a:spAutoFit/>
          </a:bodyPr>
          <a:lstStyle/>
          <a:p>
            <a:pPr algn="ctr"/>
            <a:r>
              <a:rPr lang="en-US" dirty="0" smtClean="0"/>
              <a:t>Finalized Results</a:t>
            </a:r>
          </a:p>
        </p:txBody>
      </p:sp>
      <p:sp>
        <p:nvSpPr>
          <p:cNvPr id="33" name="TextBox 32"/>
          <p:cNvSpPr txBox="1"/>
          <p:nvPr/>
        </p:nvSpPr>
        <p:spPr>
          <a:xfrm>
            <a:off x="29589989" y="10832956"/>
            <a:ext cx="7517144" cy="1631216"/>
          </a:xfrm>
          <a:prstGeom prst="rect">
            <a:avLst/>
          </a:prstGeom>
          <a:solidFill>
            <a:schemeClr val="bg1"/>
          </a:solidFill>
          <a:ln w="25400">
            <a:solidFill>
              <a:schemeClr val="accent6"/>
            </a:solidFill>
          </a:ln>
        </p:spPr>
        <p:txBody>
          <a:bodyPr wrap="square" rtlCol="0">
            <a:spAutoFit/>
          </a:bodyPr>
          <a:lstStyle/>
          <a:p>
            <a:r>
              <a:rPr lang="en-US" sz="3600" b="1" dirty="0" smtClean="0"/>
              <a:t>Fig-2:</a:t>
            </a:r>
            <a:r>
              <a:rPr lang="en-US" sz="3600" dirty="0" smtClean="0"/>
              <a:t> </a:t>
            </a:r>
            <a:r>
              <a:rPr lang="en-US" sz="3200" dirty="0" err="1" smtClean="0"/>
              <a:t>Detrended</a:t>
            </a:r>
            <a:r>
              <a:rPr lang="en-US" sz="3200" dirty="0" smtClean="0"/>
              <a:t> variations in land price (</a:t>
            </a:r>
            <a:r>
              <a:rPr lang="en-US" sz="3200" dirty="0" smtClean="0">
                <a:solidFill>
                  <a:srgbClr val="FF0000"/>
                </a:solidFill>
              </a:rPr>
              <a:t>red</a:t>
            </a:r>
            <a:r>
              <a:rPr lang="en-US" sz="3200" dirty="0" smtClean="0"/>
              <a:t>), agricultural exports (</a:t>
            </a:r>
            <a:r>
              <a:rPr lang="en-US" sz="3200" dirty="0" smtClean="0">
                <a:solidFill>
                  <a:srgbClr val="00B050"/>
                </a:solidFill>
              </a:rPr>
              <a:t>green</a:t>
            </a:r>
            <a:r>
              <a:rPr lang="en-US" sz="3200" dirty="0" smtClean="0"/>
              <a:t>) and wheat futures (</a:t>
            </a:r>
            <a:r>
              <a:rPr lang="en-US" sz="3200" dirty="0" smtClean="0">
                <a:solidFill>
                  <a:srgbClr val="0070C0"/>
                </a:solidFill>
              </a:rPr>
              <a:t>blue</a:t>
            </a:r>
            <a:r>
              <a:rPr lang="en-US" sz="3200" dirty="0" smtClean="0"/>
              <a:t>) over time (1970 to 2004).</a:t>
            </a:r>
            <a:endParaRPr lang="en-US" sz="3200" b="1" dirty="0"/>
          </a:p>
        </p:txBody>
      </p:sp>
      <p:sp>
        <p:nvSpPr>
          <p:cNvPr id="39" name="TextBox 38"/>
          <p:cNvSpPr txBox="1"/>
          <p:nvPr/>
        </p:nvSpPr>
        <p:spPr>
          <a:xfrm>
            <a:off x="29662912" y="13411200"/>
            <a:ext cx="13750372" cy="3539430"/>
          </a:xfrm>
          <a:prstGeom prst="rect">
            <a:avLst/>
          </a:prstGeom>
          <a:solidFill>
            <a:schemeClr val="accent3">
              <a:lumMod val="20000"/>
              <a:lumOff val="80000"/>
            </a:schemeClr>
          </a:solidFill>
        </p:spPr>
        <p:txBody>
          <a:bodyPr wrap="square" rtlCol="0">
            <a:spAutoFit/>
          </a:bodyPr>
          <a:lstStyle/>
          <a:p>
            <a:r>
              <a:rPr lang="en-US" sz="3200" dirty="0" smtClean="0"/>
              <a:t>These results were derived using the same quarterly data as in the initial regressions, but with </a:t>
            </a:r>
            <a:r>
              <a:rPr lang="en-US" sz="3200" dirty="0" err="1" smtClean="0"/>
              <a:t>detrended</a:t>
            </a:r>
            <a:r>
              <a:rPr lang="en-US" sz="3200" dirty="0" smtClean="0"/>
              <a:t> variables (including land price), meaning that each variable was regressed against time, and then the predicted value was subtracted from the variable’s initial value for our regression (table-3). </a:t>
            </a:r>
          </a:p>
          <a:p>
            <a:r>
              <a:rPr lang="en-US" sz="3200" dirty="0" smtClean="0"/>
              <a:t>Here we see the discrepancy between the usefulness of using these variables to predict Iowa farmland prices pre- and post-2004, the start of the alleged bull market. None of the post-2004 coefficients (column 2, table-3) are significant.</a:t>
            </a:r>
            <a:endParaRPr lang="en-US" sz="3200" dirty="0"/>
          </a:p>
        </p:txBody>
      </p:sp>
      <p:sp>
        <p:nvSpPr>
          <p:cNvPr id="40" name="TextBox 39"/>
          <p:cNvSpPr txBox="1"/>
          <p:nvPr/>
        </p:nvSpPr>
        <p:spPr>
          <a:xfrm>
            <a:off x="30785992" y="17325385"/>
            <a:ext cx="12627291" cy="13819168"/>
          </a:xfrm>
          <a:prstGeom prst="rect">
            <a:avLst/>
          </a:prstGeom>
          <a:solidFill>
            <a:schemeClr val="tx2">
              <a:lumMod val="40000"/>
              <a:lumOff val="60000"/>
            </a:schemeClr>
          </a:solidFill>
        </p:spPr>
        <p:txBody>
          <a:bodyPr wrap="square" rtlCol="0">
            <a:spAutoFit/>
          </a:bodyPr>
          <a:lstStyle/>
          <a:p>
            <a:r>
              <a:rPr lang="en-US" sz="6000" dirty="0" smtClean="0">
                <a:latin typeface="Palatino Linotype" panose="02040502050505030304" pitchFamily="18" charset="0"/>
              </a:rPr>
              <a:t>Conclusion</a:t>
            </a:r>
          </a:p>
          <a:p>
            <a:r>
              <a:rPr lang="en-US" sz="3200" dirty="0" smtClean="0">
                <a:latin typeface="Palatino Linotype" panose="02040502050505030304" pitchFamily="18" charset="0"/>
              </a:rPr>
              <a:t>Pre-2004</a:t>
            </a:r>
            <a:r>
              <a:rPr lang="en-US" sz="3200" dirty="0">
                <a:latin typeface="Palatino Linotype" panose="02040502050505030304" pitchFamily="18" charset="0"/>
              </a:rPr>
              <a:t>, variations in agricultural land prices can be explained by not-particularly surprising market forces. Demand for loans, fund availability, the level of loan repayment, agricultural exports, and wheat futures are all statistically significant at the 1% level in explaining variation in farmland price while holding the other factors in the model constant. High agricultural exports are indicative of a growing demand for agriculture. High demand will naturally raise crop prices, which will in turn make demand for farmland—an input of crop production—increase as well. Conversely, low loan demand is indicative of a low demand for agricultural land. Such low demand will naturally result in a decrease in price. A similar explanation can be used to interpret the negative coefficient related to fund availability. Low fund availability—or low supply of agricultural loans—is associated with a higher interest rate due to scarcity. A high interest rate makes taking out loans, and thus buying farmland, less attractive. Similar theoretical explanations can be used to interpret the signs of the remaining coefficients</a:t>
            </a:r>
            <a:r>
              <a:rPr lang="en-US" sz="3200" dirty="0" smtClean="0">
                <a:latin typeface="Palatino Linotype" panose="02040502050505030304" pitchFamily="18" charset="0"/>
              </a:rPr>
              <a:t>.</a:t>
            </a:r>
          </a:p>
          <a:p>
            <a:r>
              <a:rPr lang="en-US" sz="3200" dirty="0" smtClean="0">
                <a:latin typeface="Palatino Linotype" panose="02040502050505030304" pitchFamily="18" charset="0"/>
              </a:rPr>
              <a:t>Post-2004</a:t>
            </a:r>
            <a:r>
              <a:rPr lang="en-US" sz="3200" dirty="0">
                <a:latin typeface="Palatino Linotype" panose="02040502050505030304" pitchFamily="18" charset="0"/>
              </a:rPr>
              <a:t>, variations in agricultural land prices can not be explained by the aforementioned market forces; the model does not do a good job in predicting farmland prices. These predictions, in conjunction with the predictions made pre-2004, strongly suggest that the recent dramatic rise in agricultural land prices was not caused by traditional market fluctuations. Instead, these results indicate that that the recent rise in farmland prices was caused by unsubstantiated expectations of the future agricultural land market.</a:t>
            </a: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1939</Words>
  <Application>Microsoft Office PowerPoint</Application>
  <PresentationFormat>Custom</PresentationFormat>
  <Paragraphs>174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MS Mincho</vt:lpstr>
      <vt:lpstr>Arial</vt:lpstr>
      <vt:lpstr>Calibri</vt:lpstr>
      <vt:lpstr>Helvetica</vt:lpstr>
      <vt:lpstr>Palatino Linotype</vt:lpstr>
      <vt:lpstr>Times New Roman</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Paco C. DeFrancis</cp:lastModifiedBy>
  <cp:revision>30</cp:revision>
  <dcterms:created xsi:type="dcterms:W3CDTF">2014-04-08T13:46:32Z</dcterms:created>
  <dcterms:modified xsi:type="dcterms:W3CDTF">2015-04-29T06:20:47Z</dcterms:modified>
</cp:coreProperties>
</file>