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20" d="100"/>
          <a:sy n="20" d="100"/>
        </p:scale>
        <p:origin x="2058" y="78"/>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40637" y="-47418"/>
            <a:ext cx="44015059" cy="38499636"/>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5426859" y="13465391"/>
            <a:ext cx="27968251" cy="9219291"/>
          </a:xfrm>
        </p:spPr>
        <p:txBody>
          <a:bodyPr anchor="b">
            <a:noAutofit/>
          </a:bodyPr>
          <a:lstStyle>
            <a:lvl1pPr algn="r">
              <a:defRPr sz="2592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426859" y="22684673"/>
            <a:ext cx="27968251" cy="6142634"/>
          </a:xfrm>
        </p:spPr>
        <p:txBody>
          <a:bodyPr anchor="t"/>
          <a:lstStyle>
            <a:lvl1pPr marL="0" indent="0" algn="r">
              <a:buNone/>
              <a:defRPr>
                <a:solidFill>
                  <a:schemeClr val="tx1">
                    <a:lumMod val="50000"/>
                    <a:lumOff val="50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491370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926080" y="3413760"/>
            <a:ext cx="30469027" cy="19060160"/>
          </a:xfrm>
        </p:spPr>
        <p:txBody>
          <a:bodyPr anchor="ctr">
            <a:normAutofit/>
          </a:bodyPr>
          <a:lstStyle>
            <a:lvl1pPr algn="l">
              <a:defRPr sz="2112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926080" y="25034240"/>
            <a:ext cx="30469027" cy="8797387"/>
          </a:xfrm>
        </p:spPr>
        <p:txBody>
          <a:bodyPr anchor="ctr">
            <a:normAutofit/>
          </a:bodyPr>
          <a:lstStyle>
            <a:lvl1pPr marL="0" indent="0" algn="l">
              <a:buNone/>
              <a:defRPr sz="8640">
                <a:solidFill>
                  <a:schemeClr val="tx1">
                    <a:lumMod val="75000"/>
                    <a:lumOff val="25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031827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19448" y="3413760"/>
            <a:ext cx="29146474" cy="16926560"/>
          </a:xfrm>
        </p:spPr>
        <p:txBody>
          <a:bodyPr anchor="ctr">
            <a:normAutofit/>
          </a:bodyPr>
          <a:lstStyle>
            <a:lvl1pPr algn="l">
              <a:defRPr sz="2112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285155" y="20340320"/>
            <a:ext cx="26015059" cy="2133600"/>
          </a:xfrm>
        </p:spPr>
        <p:txBody>
          <a:bodyPr anchor="ctr">
            <a:noAutofit/>
          </a:bodyPr>
          <a:lstStyle>
            <a:lvl1pPr marL="0" indent="0">
              <a:buFontTx/>
              <a:buNone/>
              <a:defRPr sz="7680">
                <a:solidFill>
                  <a:schemeClr val="tx1">
                    <a:lumMod val="50000"/>
                    <a:lumOff val="50000"/>
                  </a:schemeClr>
                </a:solidFill>
              </a:defRPr>
            </a:lvl1pPr>
            <a:lvl2pPr marL="2194560" indent="0">
              <a:buFontTx/>
              <a:buNone/>
              <a:defRPr/>
            </a:lvl2pPr>
            <a:lvl3pPr marL="4389120" indent="0">
              <a:buFontTx/>
              <a:buNone/>
              <a:defRPr/>
            </a:lvl3pPr>
            <a:lvl4pPr marL="6583680" indent="0">
              <a:buFontTx/>
              <a:buNone/>
              <a:defRPr/>
            </a:lvl4pPr>
            <a:lvl5pPr marL="877824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926073" y="25034240"/>
            <a:ext cx="30469032" cy="8797387"/>
          </a:xfrm>
        </p:spPr>
        <p:txBody>
          <a:bodyPr anchor="ctr">
            <a:normAutofit/>
          </a:bodyPr>
          <a:lstStyle>
            <a:lvl1pPr marL="0" indent="0" algn="l">
              <a:buNone/>
              <a:defRPr sz="8640">
                <a:solidFill>
                  <a:schemeClr val="tx1">
                    <a:lumMod val="75000"/>
                    <a:lumOff val="25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
        <p:nvSpPr>
          <p:cNvPr id="24" name="TextBox 23"/>
          <p:cNvSpPr txBox="1"/>
          <p:nvPr/>
        </p:nvSpPr>
        <p:spPr>
          <a:xfrm>
            <a:off x="2317015" y="4426117"/>
            <a:ext cx="2195131" cy="3274746"/>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32388958" y="16164713"/>
            <a:ext cx="2195131" cy="3274746"/>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443972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926073" y="10819133"/>
            <a:ext cx="30469032" cy="14534576"/>
          </a:xfrm>
        </p:spPr>
        <p:txBody>
          <a:bodyPr anchor="b">
            <a:normAutofit/>
          </a:bodyPr>
          <a:lstStyle>
            <a:lvl1pPr algn="l">
              <a:defRPr sz="2112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926073" y="25353709"/>
            <a:ext cx="30469032" cy="8477918"/>
          </a:xfrm>
        </p:spPr>
        <p:txBody>
          <a:bodyPr anchor="t">
            <a:normAutofit/>
          </a:bodyPr>
          <a:lstStyle>
            <a:lvl1pPr marL="0" indent="0" algn="l">
              <a:buNone/>
              <a:defRPr sz="8640">
                <a:solidFill>
                  <a:schemeClr val="tx1">
                    <a:lumMod val="75000"/>
                    <a:lumOff val="25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971648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3719448" y="3413760"/>
            <a:ext cx="29146474" cy="16926560"/>
          </a:xfrm>
        </p:spPr>
        <p:txBody>
          <a:bodyPr anchor="ctr">
            <a:normAutofit/>
          </a:bodyPr>
          <a:lstStyle>
            <a:lvl1pPr algn="l">
              <a:defRPr sz="2112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2926066" y="22473920"/>
            <a:ext cx="30469037" cy="2879789"/>
          </a:xfrm>
        </p:spPr>
        <p:txBody>
          <a:bodyPr anchor="b">
            <a:noAutofit/>
          </a:bodyPr>
          <a:lstStyle>
            <a:lvl1pPr marL="0" indent="0">
              <a:buFontTx/>
              <a:buNone/>
              <a:defRPr sz="11520">
                <a:solidFill>
                  <a:schemeClr val="tx1">
                    <a:lumMod val="75000"/>
                    <a:lumOff val="25000"/>
                  </a:schemeClr>
                </a:solidFill>
              </a:defRPr>
            </a:lvl1pPr>
            <a:lvl2pPr marL="2194560" indent="0">
              <a:buFontTx/>
              <a:buNone/>
              <a:defRPr/>
            </a:lvl2pPr>
            <a:lvl3pPr marL="4389120" indent="0">
              <a:buFontTx/>
              <a:buNone/>
              <a:defRPr/>
            </a:lvl3pPr>
            <a:lvl4pPr marL="6583680" indent="0">
              <a:buFontTx/>
              <a:buNone/>
              <a:defRPr/>
            </a:lvl4pPr>
            <a:lvl5pPr marL="877824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926073" y="25353709"/>
            <a:ext cx="30469032" cy="8477918"/>
          </a:xfrm>
        </p:spPr>
        <p:txBody>
          <a:bodyPr anchor="t">
            <a:normAutofit/>
          </a:bodyPr>
          <a:lstStyle>
            <a:lvl1pPr marL="0" indent="0" algn="l">
              <a:buNone/>
              <a:defRPr sz="8640">
                <a:solidFill>
                  <a:schemeClr val="tx1">
                    <a:lumMod val="50000"/>
                    <a:lumOff val="50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
        <p:nvSpPr>
          <p:cNvPr id="24" name="TextBox 23"/>
          <p:cNvSpPr txBox="1"/>
          <p:nvPr/>
        </p:nvSpPr>
        <p:spPr>
          <a:xfrm>
            <a:off x="2317015" y="4426117"/>
            <a:ext cx="2195131" cy="3274746"/>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32388958" y="16164713"/>
            <a:ext cx="2195131" cy="3274746"/>
          </a:xfrm>
          <a:prstGeom prst="rect">
            <a:avLst/>
          </a:prstGeom>
        </p:spPr>
        <p:txBody>
          <a:bodyPr vert="horz" lIns="438912" tIns="219456" rIns="438912" bIns="219456" rtlCol="0" anchor="ctr">
            <a:noAutofit/>
          </a:bodyPr>
          <a:lstStyle/>
          <a:p>
            <a:pPr lvl="0"/>
            <a:r>
              <a:rPr lang="en-US" sz="384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73350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956073" y="3413760"/>
            <a:ext cx="30439032" cy="16926560"/>
          </a:xfrm>
        </p:spPr>
        <p:txBody>
          <a:bodyPr anchor="ctr">
            <a:normAutofit/>
          </a:bodyPr>
          <a:lstStyle>
            <a:lvl1pPr algn="l">
              <a:defRPr sz="2112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2926066" y="22473920"/>
            <a:ext cx="30469037" cy="2879789"/>
          </a:xfrm>
        </p:spPr>
        <p:txBody>
          <a:bodyPr anchor="b">
            <a:noAutofit/>
          </a:bodyPr>
          <a:lstStyle>
            <a:lvl1pPr marL="0" indent="0">
              <a:buFontTx/>
              <a:buNone/>
              <a:defRPr sz="11520">
                <a:solidFill>
                  <a:schemeClr val="accent1"/>
                </a:solidFill>
              </a:defRPr>
            </a:lvl1pPr>
            <a:lvl2pPr marL="2194560" indent="0">
              <a:buFontTx/>
              <a:buNone/>
              <a:defRPr/>
            </a:lvl2pPr>
            <a:lvl3pPr marL="4389120" indent="0">
              <a:buFontTx/>
              <a:buNone/>
              <a:defRPr/>
            </a:lvl3pPr>
            <a:lvl4pPr marL="6583680" indent="0">
              <a:buFontTx/>
              <a:buNone/>
              <a:defRPr/>
            </a:lvl4pPr>
            <a:lvl5pPr marL="877824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926073" y="25353709"/>
            <a:ext cx="30469032" cy="8477918"/>
          </a:xfrm>
        </p:spPr>
        <p:txBody>
          <a:bodyPr anchor="t">
            <a:normAutofit/>
          </a:bodyPr>
          <a:lstStyle>
            <a:lvl1pPr marL="0" indent="0" algn="l">
              <a:buNone/>
              <a:defRPr sz="8640">
                <a:solidFill>
                  <a:schemeClr val="tx1">
                    <a:lumMod val="50000"/>
                    <a:lumOff val="50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1086938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821587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691097" y="3413763"/>
            <a:ext cx="4698298" cy="29408126"/>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26075" y="3413763"/>
            <a:ext cx="24936125" cy="2940812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319797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767589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26073" y="15124863"/>
            <a:ext cx="30469032" cy="10228854"/>
          </a:xfrm>
        </p:spPr>
        <p:txBody>
          <a:bodyPr anchor="b"/>
          <a:lstStyle>
            <a:lvl1pPr algn="l">
              <a:defRPr sz="19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926073" y="25353709"/>
            <a:ext cx="30469032" cy="4818240"/>
          </a:xfrm>
        </p:spPr>
        <p:txBody>
          <a:bodyPr anchor="t"/>
          <a:lstStyle>
            <a:lvl1pPr marL="0" indent="0" algn="l">
              <a:buNone/>
              <a:defRPr sz="9600">
                <a:solidFill>
                  <a:schemeClr val="tx1">
                    <a:lumMod val="50000"/>
                    <a:lumOff val="50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70474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926080" y="3413760"/>
            <a:ext cx="30469027" cy="739648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26083" y="12099299"/>
            <a:ext cx="14822923" cy="21732323"/>
          </a:xfrm>
        </p:spPr>
        <p:txBody>
          <a:bodyPr>
            <a:normAutofit/>
          </a:bodyPr>
          <a:lstStyle>
            <a:lvl1pPr>
              <a:defRPr sz="8640"/>
            </a:lvl1pPr>
            <a:lvl2pPr>
              <a:defRPr sz="7680"/>
            </a:lvl2pPr>
            <a:lvl3pPr>
              <a:defRPr sz="6720"/>
            </a:lvl3pPr>
            <a:lvl4pPr>
              <a:defRPr sz="5760"/>
            </a:lvl4pPr>
            <a:lvl5pPr>
              <a:defRPr sz="5760"/>
            </a:lvl5pPr>
            <a:lvl6pPr>
              <a:defRPr sz="5760"/>
            </a:lvl6pPr>
            <a:lvl7pPr>
              <a:defRPr sz="5760"/>
            </a:lvl7pPr>
            <a:lvl8pPr>
              <a:defRPr sz="5760"/>
            </a:lvl8pPr>
            <a:lvl9pPr>
              <a:defRPr sz="57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8572179" y="12099307"/>
            <a:ext cx="14822928" cy="21732329"/>
          </a:xfrm>
        </p:spPr>
        <p:txBody>
          <a:bodyPr>
            <a:normAutofit/>
          </a:bodyPr>
          <a:lstStyle>
            <a:lvl1pPr>
              <a:defRPr sz="8640"/>
            </a:lvl1pPr>
            <a:lvl2pPr>
              <a:defRPr sz="7680"/>
            </a:lvl2pPr>
            <a:lvl3pPr>
              <a:defRPr sz="6720"/>
            </a:lvl3pPr>
            <a:lvl4pPr>
              <a:defRPr sz="5760"/>
            </a:lvl4pPr>
            <a:lvl5pPr>
              <a:defRPr sz="5760"/>
            </a:lvl5pPr>
            <a:lvl6pPr>
              <a:defRPr sz="5760"/>
            </a:lvl6pPr>
            <a:lvl7pPr>
              <a:defRPr sz="5760"/>
            </a:lvl7pPr>
            <a:lvl8pPr>
              <a:defRPr sz="5760"/>
            </a:lvl8pPr>
            <a:lvl9pPr>
              <a:defRPr sz="57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C253B7-7725-45E2-85A7-ECFFAB05BAA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720437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26078" y="3413760"/>
            <a:ext cx="30469022" cy="739648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2926075" y="12101505"/>
            <a:ext cx="14835226" cy="3227067"/>
          </a:xfrm>
        </p:spPr>
        <p:txBody>
          <a:bodyPr anchor="b">
            <a:noAutofit/>
          </a:bodyPr>
          <a:lstStyle>
            <a:lvl1pPr marL="0" indent="0">
              <a:buNone/>
              <a:defRPr sz="11520" b="0"/>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2926075" y="15328581"/>
            <a:ext cx="14835226" cy="1850305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8559872" y="12101505"/>
            <a:ext cx="14835226" cy="3227067"/>
          </a:xfrm>
        </p:spPr>
        <p:txBody>
          <a:bodyPr anchor="b">
            <a:noAutofit/>
          </a:bodyPr>
          <a:lstStyle>
            <a:lvl1pPr marL="0" indent="0">
              <a:buNone/>
              <a:defRPr sz="11520" b="0"/>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18559872" y="15328581"/>
            <a:ext cx="14835226" cy="1850305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C253B7-7725-45E2-85A7-ECFFAB05BAA7}" type="datetimeFigureOut">
              <a:rPr lang="en-US" smtClean="0"/>
              <a:t>4/26/2015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347727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926075" y="3413760"/>
            <a:ext cx="30469027" cy="739648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C253B7-7725-45E2-85A7-ECFFAB05BAA7}" type="datetimeFigureOut">
              <a:rPr lang="en-US" smtClean="0"/>
              <a:t>4/26/2015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75712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55677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26075" y="8392182"/>
            <a:ext cx="13392874" cy="7159410"/>
          </a:xfrm>
        </p:spPr>
        <p:txBody>
          <a:bodyPr anchor="b">
            <a:normAutofit/>
          </a:bodyPr>
          <a:lstStyle>
            <a:lvl1pPr>
              <a:defRPr sz="9600"/>
            </a:lvl1pPr>
          </a:lstStyle>
          <a:p>
            <a:r>
              <a:rPr lang="en-US" smtClean="0"/>
              <a:t>Click to edit Master title style</a:t>
            </a:r>
            <a:endParaRPr lang="en-US" dirty="0"/>
          </a:p>
        </p:txBody>
      </p:sp>
      <p:sp>
        <p:nvSpPr>
          <p:cNvPr id="3" name="Content Placeholder 2"/>
          <p:cNvSpPr>
            <a:spLocks noGrp="1"/>
          </p:cNvSpPr>
          <p:nvPr>
            <p:ph idx="1"/>
          </p:nvPr>
        </p:nvSpPr>
        <p:spPr>
          <a:xfrm>
            <a:off x="17142122" y="2883583"/>
            <a:ext cx="16252978" cy="30948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926075" y="15551589"/>
            <a:ext cx="13392874" cy="14472914"/>
          </a:xfrm>
        </p:spPr>
        <p:txBody>
          <a:bodyPr>
            <a:normAutofit/>
          </a:bodyPr>
          <a:lstStyle>
            <a:lvl1pPr marL="0" indent="0">
              <a:buNone/>
              <a:defRPr sz="672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595245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26075" y="26883360"/>
            <a:ext cx="30469027" cy="3173733"/>
          </a:xfrm>
        </p:spPr>
        <p:txBody>
          <a:bodyPr anchor="b">
            <a:normAutofit/>
          </a:bodyPr>
          <a:lstStyle>
            <a:lvl1pPr algn="l">
              <a:defRPr sz="1152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26075" y="3413760"/>
            <a:ext cx="30469027" cy="21536021"/>
          </a:xfrm>
        </p:spPr>
        <p:txBody>
          <a:bodyPr anchor="t">
            <a:normAutofit/>
          </a:bodyPr>
          <a:lstStyle>
            <a:lvl1pPr marL="0" indent="0" algn="ctr">
              <a:buNone/>
              <a:defRPr sz="7680"/>
            </a:lvl1pPr>
            <a:lvl2pPr marL="2194560" indent="0">
              <a:buNone/>
              <a:defRPr sz="7680"/>
            </a:lvl2pPr>
            <a:lvl3pPr marL="4389120" indent="0">
              <a:buNone/>
              <a:defRPr sz="7680"/>
            </a:lvl3pPr>
            <a:lvl4pPr marL="6583680" indent="0">
              <a:buNone/>
              <a:defRPr sz="7680"/>
            </a:lvl4pPr>
            <a:lvl5pPr marL="8778240" indent="0">
              <a:buNone/>
              <a:defRPr sz="7680"/>
            </a:lvl5pPr>
            <a:lvl6pPr marL="10972800" indent="0">
              <a:buNone/>
              <a:defRPr sz="7680"/>
            </a:lvl6pPr>
            <a:lvl7pPr marL="13167360" indent="0">
              <a:buNone/>
              <a:defRPr sz="7680"/>
            </a:lvl7pPr>
            <a:lvl8pPr marL="15361920" indent="0">
              <a:buNone/>
              <a:defRPr sz="7680"/>
            </a:lvl8pPr>
            <a:lvl9pPr marL="17556480" indent="0">
              <a:buNone/>
              <a:defRPr sz="7680"/>
            </a:lvl9pPr>
          </a:lstStyle>
          <a:p>
            <a:r>
              <a:rPr lang="en-US" smtClean="0"/>
              <a:t>Click icon to add picture</a:t>
            </a:r>
            <a:endParaRPr lang="en-US" dirty="0"/>
          </a:p>
        </p:txBody>
      </p:sp>
      <p:sp>
        <p:nvSpPr>
          <p:cNvPr id="4" name="Text Placeholder 3"/>
          <p:cNvSpPr>
            <a:spLocks noGrp="1"/>
          </p:cNvSpPr>
          <p:nvPr>
            <p:ph type="body" sz="half" idx="2"/>
          </p:nvPr>
        </p:nvSpPr>
        <p:spPr>
          <a:xfrm>
            <a:off x="2926075" y="30057093"/>
            <a:ext cx="30469027" cy="3774534"/>
          </a:xfrm>
        </p:spPr>
        <p:txBody>
          <a:bodyPr>
            <a:normAutofit/>
          </a:bodyPr>
          <a:lstStyle>
            <a:lvl1pPr marL="0" indent="0">
              <a:buNone/>
              <a:defRPr sz="576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274035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40639" y="-47418"/>
            <a:ext cx="44015064" cy="38499636"/>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2926078" y="3413760"/>
            <a:ext cx="30469022" cy="739648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26075" y="12099307"/>
            <a:ext cx="30469027" cy="2173232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5945238" y="33831636"/>
            <a:ext cx="3283834" cy="2044700"/>
          </a:xfrm>
          <a:prstGeom prst="rect">
            <a:avLst/>
          </a:prstGeom>
        </p:spPr>
        <p:txBody>
          <a:bodyPr vert="horz" lIns="91440" tIns="45720" rIns="91440" bIns="45720" rtlCol="0" anchor="ctr"/>
          <a:lstStyle>
            <a:lvl1pPr algn="r">
              <a:defRPr sz="4320">
                <a:solidFill>
                  <a:schemeClr val="tx1">
                    <a:tint val="75000"/>
                  </a:schemeClr>
                </a:solidFill>
              </a:defRPr>
            </a:lvl1pPr>
          </a:lstStyle>
          <a:p>
            <a:fld id="{85C253B7-7725-45E2-85A7-ECFFAB05BAA7}" type="datetimeFigureOut">
              <a:rPr lang="en-US" smtClean="0"/>
              <a:t>4/26/2015</a:t>
            </a:fld>
            <a:endParaRPr lang="en-US"/>
          </a:p>
        </p:txBody>
      </p:sp>
      <p:sp>
        <p:nvSpPr>
          <p:cNvPr id="5" name="Footer Placeholder 4"/>
          <p:cNvSpPr>
            <a:spLocks noGrp="1"/>
          </p:cNvSpPr>
          <p:nvPr>
            <p:ph type="ftr" sz="quarter" idx="3"/>
          </p:nvPr>
        </p:nvSpPr>
        <p:spPr>
          <a:xfrm>
            <a:off x="2926078" y="33831636"/>
            <a:ext cx="22190270" cy="2044700"/>
          </a:xfrm>
          <a:prstGeom prst="rect">
            <a:avLst/>
          </a:prstGeom>
        </p:spPr>
        <p:txBody>
          <a:bodyPr vert="horz" lIns="91440" tIns="45720" rIns="91440" bIns="45720" rtlCol="0" anchor="ctr"/>
          <a:lstStyle>
            <a:lvl1pPr algn="l">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34445" y="33831636"/>
            <a:ext cx="2460662" cy="2044700"/>
          </a:xfrm>
          <a:prstGeom prst="rect">
            <a:avLst/>
          </a:prstGeom>
        </p:spPr>
        <p:txBody>
          <a:bodyPr vert="horz" lIns="91440" tIns="45720" rIns="91440" bIns="45720" rtlCol="0" anchor="ctr"/>
          <a:lstStyle>
            <a:lvl1pPr algn="r">
              <a:defRPr sz="4320">
                <a:solidFill>
                  <a:schemeClr val="accent1"/>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253275766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2194560" rtl="0" eaLnBrk="1" latinLnBrk="0" hangingPunct="1">
        <a:spcBef>
          <a:spcPct val="0"/>
        </a:spcBef>
        <a:buNone/>
        <a:defRPr sz="1728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645920" indent="-1645920" algn="l" defTabSz="2194560" rtl="0" eaLnBrk="1" latinLnBrk="0" hangingPunct="1">
        <a:spcBef>
          <a:spcPts val="4800"/>
        </a:spcBef>
        <a:spcAft>
          <a:spcPts val="0"/>
        </a:spcAft>
        <a:buClr>
          <a:schemeClr val="accent1"/>
        </a:buClr>
        <a:buSzPct val="80000"/>
        <a:buFont typeface="Wingdings 3" charset="2"/>
        <a:buChar char=""/>
        <a:defRPr sz="8640" kern="1200">
          <a:solidFill>
            <a:schemeClr val="tx1">
              <a:lumMod val="75000"/>
              <a:lumOff val="25000"/>
            </a:schemeClr>
          </a:solidFill>
          <a:latin typeface="+mn-lt"/>
          <a:ea typeface="+mn-ea"/>
          <a:cs typeface="+mn-cs"/>
        </a:defRPr>
      </a:lvl1pPr>
      <a:lvl2pPr marL="3566160" indent="-1371600" algn="l" defTabSz="2194560" rtl="0" eaLnBrk="1" latinLnBrk="0" hangingPunct="1">
        <a:spcBef>
          <a:spcPts val="4800"/>
        </a:spcBef>
        <a:spcAft>
          <a:spcPts val="0"/>
        </a:spcAft>
        <a:buClr>
          <a:schemeClr val="accent1"/>
        </a:buClr>
        <a:buSzPct val="80000"/>
        <a:buFont typeface="Wingdings 3" charset="2"/>
        <a:buChar char=""/>
        <a:defRPr sz="7680" kern="1200">
          <a:solidFill>
            <a:schemeClr val="tx1">
              <a:lumMod val="75000"/>
              <a:lumOff val="25000"/>
            </a:schemeClr>
          </a:solidFill>
          <a:latin typeface="+mn-lt"/>
          <a:ea typeface="+mn-ea"/>
          <a:cs typeface="+mn-cs"/>
        </a:defRPr>
      </a:lvl2pPr>
      <a:lvl3pPr marL="5486400" indent="-1097280" algn="l" defTabSz="2194560" rtl="0" eaLnBrk="1" latinLnBrk="0" hangingPunct="1">
        <a:spcBef>
          <a:spcPts val="4800"/>
        </a:spcBef>
        <a:spcAft>
          <a:spcPts val="0"/>
        </a:spcAft>
        <a:buClr>
          <a:schemeClr val="accent1"/>
        </a:buClr>
        <a:buSzPct val="80000"/>
        <a:buFont typeface="Wingdings 3" charset="2"/>
        <a:buChar char=""/>
        <a:defRPr sz="6720" kern="1200">
          <a:solidFill>
            <a:schemeClr val="tx1">
              <a:lumMod val="75000"/>
              <a:lumOff val="25000"/>
            </a:schemeClr>
          </a:solidFill>
          <a:latin typeface="+mn-lt"/>
          <a:ea typeface="+mn-ea"/>
          <a:cs typeface="+mn-cs"/>
        </a:defRPr>
      </a:lvl3pPr>
      <a:lvl4pPr marL="7680960" indent="-1097280" algn="l" defTabSz="2194560" rtl="0" eaLnBrk="1" latinLnBrk="0" hangingPunct="1">
        <a:spcBef>
          <a:spcPts val="4800"/>
        </a:spcBef>
        <a:spcAft>
          <a:spcPts val="0"/>
        </a:spcAft>
        <a:buClr>
          <a:schemeClr val="accent1"/>
        </a:buClr>
        <a:buSzPct val="80000"/>
        <a:buFont typeface="Wingdings 3" charset="2"/>
        <a:buChar char=""/>
        <a:defRPr sz="5760" kern="1200">
          <a:solidFill>
            <a:schemeClr val="tx1">
              <a:lumMod val="75000"/>
              <a:lumOff val="25000"/>
            </a:schemeClr>
          </a:solidFill>
          <a:latin typeface="+mn-lt"/>
          <a:ea typeface="+mn-ea"/>
          <a:cs typeface="+mn-cs"/>
        </a:defRPr>
      </a:lvl4pPr>
      <a:lvl5pPr marL="9875520" indent="-1097280" algn="l" defTabSz="2194560" rtl="0" eaLnBrk="1" latinLnBrk="0" hangingPunct="1">
        <a:spcBef>
          <a:spcPts val="4800"/>
        </a:spcBef>
        <a:spcAft>
          <a:spcPts val="0"/>
        </a:spcAft>
        <a:buClr>
          <a:schemeClr val="accent1"/>
        </a:buClr>
        <a:buSzPct val="80000"/>
        <a:buFont typeface="Wingdings 3" charset="2"/>
        <a:buChar char=""/>
        <a:defRPr sz="5760" kern="1200">
          <a:solidFill>
            <a:schemeClr val="tx1">
              <a:lumMod val="75000"/>
              <a:lumOff val="25000"/>
            </a:schemeClr>
          </a:solidFill>
          <a:latin typeface="+mn-lt"/>
          <a:ea typeface="+mn-ea"/>
          <a:cs typeface="+mn-cs"/>
        </a:defRPr>
      </a:lvl5pPr>
      <a:lvl6pPr marL="12070080" indent="-1097280" algn="l" defTabSz="2194560" rtl="0" eaLnBrk="1" latinLnBrk="0" hangingPunct="1">
        <a:spcBef>
          <a:spcPts val="4800"/>
        </a:spcBef>
        <a:spcAft>
          <a:spcPts val="0"/>
        </a:spcAft>
        <a:buClr>
          <a:schemeClr val="accent1"/>
        </a:buClr>
        <a:buSzPct val="80000"/>
        <a:buFont typeface="Wingdings 3" charset="2"/>
        <a:buChar char=""/>
        <a:defRPr sz="5760" kern="1200">
          <a:solidFill>
            <a:schemeClr val="tx1">
              <a:lumMod val="75000"/>
              <a:lumOff val="25000"/>
            </a:schemeClr>
          </a:solidFill>
          <a:latin typeface="+mn-lt"/>
          <a:ea typeface="+mn-ea"/>
          <a:cs typeface="+mn-cs"/>
        </a:defRPr>
      </a:lvl6pPr>
      <a:lvl7pPr marL="14264640" indent="-1097280" algn="l" defTabSz="2194560" rtl="0" eaLnBrk="1" latinLnBrk="0" hangingPunct="1">
        <a:spcBef>
          <a:spcPts val="4800"/>
        </a:spcBef>
        <a:spcAft>
          <a:spcPts val="0"/>
        </a:spcAft>
        <a:buClr>
          <a:schemeClr val="accent1"/>
        </a:buClr>
        <a:buSzPct val="80000"/>
        <a:buFont typeface="Wingdings 3" charset="2"/>
        <a:buChar char=""/>
        <a:defRPr sz="5760" kern="1200">
          <a:solidFill>
            <a:schemeClr val="tx1">
              <a:lumMod val="75000"/>
              <a:lumOff val="25000"/>
            </a:schemeClr>
          </a:solidFill>
          <a:latin typeface="+mn-lt"/>
          <a:ea typeface="+mn-ea"/>
          <a:cs typeface="+mn-cs"/>
        </a:defRPr>
      </a:lvl7pPr>
      <a:lvl8pPr marL="16459200" indent="-1097280" algn="l" defTabSz="2194560" rtl="0" eaLnBrk="1" latinLnBrk="0" hangingPunct="1">
        <a:spcBef>
          <a:spcPts val="4800"/>
        </a:spcBef>
        <a:spcAft>
          <a:spcPts val="0"/>
        </a:spcAft>
        <a:buClr>
          <a:schemeClr val="accent1"/>
        </a:buClr>
        <a:buSzPct val="80000"/>
        <a:buFont typeface="Wingdings 3" charset="2"/>
        <a:buChar char=""/>
        <a:defRPr sz="5760" kern="1200">
          <a:solidFill>
            <a:schemeClr val="tx1">
              <a:lumMod val="75000"/>
              <a:lumOff val="25000"/>
            </a:schemeClr>
          </a:solidFill>
          <a:latin typeface="+mn-lt"/>
          <a:ea typeface="+mn-ea"/>
          <a:cs typeface="+mn-cs"/>
        </a:defRPr>
      </a:lvl8pPr>
      <a:lvl9pPr marL="18653760" indent="-1097280" algn="l" defTabSz="2194560" rtl="0" eaLnBrk="1" latinLnBrk="0" hangingPunct="1">
        <a:spcBef>
          <a:spcPts val="4800"/>
        </a:spcBef>
        <a:spcAft>
          <a:spcPts val="0"/>
        </a:spcAft>
        <a:buClr>
          <a:schemeClr val="accent1"/>
        </a:buClr>
        <a:buSzPct val="80000"/>
        <a:buFont typeface="Wingdings 3" charset="2"/>
        <a:buChar char=""/>
        <a:defRPr sz="5760" kern="1200">
          <a:solidFill>
            <a:schemeClr val="tx1">
              <a:lumMod val="75000"/>
              <a:lumOff val="25000"/>
            </a:schemeClr>
          </a:solidFill>
          <a:latin typeface="+mn-lt"/>
          <a:ea typeface="+mn-ea"/>
          <a:cs typeface="+mn-cs"/>
        </a:defRPr>
      </a:lvl9pPr>
    </p:bodyStyle>
    <p:otherStyle>
      <a:defPPr>
        <a:defRPr lang="en-US"/>
      </a:defPPr>
      <a:lvl1pPr marL="0" algn="l" defTabSz="2194560" rtl="0" eaLnBrk="1" latinLnBrk="0" hangingPunct="1">
        <a:defRPr sz="8640" kern="1200">
          <a:solidFill>
            <a:schemeClr val="tx1"/>
          </a:solidFill>
          <a:latin typeface="+mn-lt"/>
          <a:ea typeface="+mn-ea"/>
          <a:cs typeface="+mn-cs"/>
        </a:defRPr>
      </a:lvl1pPr>
      <a:lvl2pPr marL="2194560" algn="l" defTabSz="2194560" rtl="0" eaLnBrk="1" latinLnBrk="0" hangingPunct="1">
        <a:defRPr sz="8640" kern="1200">
          <a:solidFill>
            <a:schemeClr val="tx1"/>
          </a:solidFill>
          <a:latin typeface="+mn-lt"/>
          <a:ea typeface="+mn-ea"/>
          <a:cs typeface="+mn-cs"/>
        </a:defRPr>
      </a:lvl2pPr>
      <a:lvl3pPr marL="4389120" algn="l" defTabSz="2194560" rtl="0" eaLnBrk="1" latinLnBrk="0" hangingPunct="1">
        <a:defRPr sz="8640" kern="1200">
          <a:solidFill>
            <a:schemeClr val="tx1"/>
          </a:solidFill>
          <a:latin typeface="+mn-lt"/>
          <a:ea typeface="+mn-ea"/>
          <a:cs typeface="+mn-cs"/>
        </a:defRPr>
      </a:lvl3pPr>
      <a:lvl4pPr marL="6583680" algn="l" defTabSz="2194560" rtl="0" eaLnBrk="1" latinLnBrk="0" hangingPunct="1">
        <a:defRPr sz="8640" kern="1200">
          <a:solidFill>
            <a:schemeClr val="tx1"/>
          </a:solidFill>
          <a:latin typeface="+mn-lt"/>
          <a:ea typeface="+mn-ea"/>
          <a:cs typeface="+mn-cs"/>
        </a:defRPr>
      </a:lvl4pPr>
      <a:lvl5pPr marL="8778240" algn="l" defTabSz="2194560" rtl="0" eaLnBrk="1" latinLnBrk="0" hangingPunct="1">
        <a:defRPr sz="8640" kern="1200">
          <a:solidFill>
            <a:schemeClr val="tx1"/>
          </a:solidFill>
          <a:latin typeface="+mn-lt"/>
          <a:ea typeface="+mn-ea"/>
          <a:cs typeface="+mn-cs"/>
        </a:defRPr>
      </a:lvl5pPr>
      <a:lvl6pPr marL="10972800" algn="l" defTabSz="2194560" rtl="0" eaLnBrk="1" latinLnBrk="0" hangingPunct="1">
        <a:defRPr sz="8640" kern="1200">
          <a:solidFill>
            <a:schemeClr val="tx1"/>
          </a:solidFill>
          <a:latin typeface="+mn-lt"/>
          <a:ea typeface="+mn-ea"/>
          <a:cs typeface="+mn-cs"/>
        </a:defRPr>
      </a:lvl6pPr>
      <a:lvl7pPr marL="13167360" algn="l" defTabSz="2194560" rtl="0" eaLnBrk="1" latinLnBrk="0" hangingPunct="1">
        <a:defRPr sz="8640" kern="1200">
          <a:solidFill>
            <a:schemeClr val="tx1"/>
          </a:solidFill>
          <a:latin typeface="+mn-lt"/>
          <a:ea typeface="+mn-ea"/>
          <a:cs typeface="+mn-cs"/>
        </a:defRPr>
      </a:lvl7pPr>
      <a:lvl8pPr marL="15361920" algn="l" defTabSz="2194560" rtl="0" eaLnBrk="1" latinLnBrk="0" hangingPunct="1">
        <a:defRPr sz="8640" kern="1200">
          <a:solidFill>
            <a:schemeClr val="tx1"/>
          </a:solidFill>
          <a:latin typeface="+mn-lt"/>
          <a:ea typeface="+mn-ea"/>
          <a:cs typeface="+mn-cs"/>
        </a:defRPr>
      </a:lvl8pPr>
      <a:lvl9pPr marL="17556480" algn="l" defTabSz="219456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aine.gov/dacf/mnap/focusarea/scarborough_marsh_focus_area.pdf"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565" y="2438400"/>
            <a:ext cx="8305800" cy="4213810"/>
          </a:xfrm>
          <a:prstGeom prst="rect">
            <a:avLst/>
          </a:prstGeom>
        </p:spPr>
      </p:pic>
      <p:sp>
        <p:nvSpPr>
          <p:cNvPr id="5" name="TextBox 4"/>
          <p:cNvSpPr txBox="1"/>
          <p:nvPr/>
        </p:nvSpPr>
        <p:spPr>
          <a:xfrm>
            <a:off x="13182600" y="914400"/>
            <a:ext cx="27127200" cy="3046988"/>
          </a:xfrm>
          <a:prstGeom prst="rect">
            <a:avLst/>
          </a:prstGeom>
          <a:noFill/>
        </p:spPr>
        <p:txBody>
          <a:bodyPr wrap="square" rtlCol="0">
            <a:spAutoFit/>
          </a:bodyPr>
          <a:lstStyle/>
          <a:p>
            <a:pPr algn="ctr"/>
            <a:r>
              <a:rPr lang="en-US" sz="9600" dirty="0" smtClean="0">
                <a:latin typeface="Helvetica" pitchFamily="34" charset="0"/>
              </a:rPr>
              <a:t>Maine Golf Courses: Land Type Valuation Versus a Hedonic Price Analysis</a:t>
            </a:r>
            <a:endParaRPr lang="en-US" sz="9600" dirty="0">
              <a:latin typeface="Helvetica" pitchFamily="34" charset="0"/>
            </a:endParaRPr>
          </a:p>
        </p:txBody>
      </p:sp>
      <p:sp>
        <p:nvSpPr>
          <p:cNvPr id="6" name="TextBox 5"/>
          <p:cNvSpPr txBox="1"/>
          <p:nvPr/>
        </p:nvSpPr>
        <p:spPr>
          <a:xfrm>
            <a:off x="13030200" y="4114800"/>
            <a:ext cx="27127200" cy="1200329"/>
          </a:xfrm>
          <a:prstGeom prst="rect">
            <a:avLst/>
          </a:prstGeom>
          <a:noFill/>
        </p:spPr>
        <p:txBody>
          <a:bodyPr wrap="square" rtlCol="0">
            <a:spAutoFit/>
          </a:bodyPr>
          <a:lstStyle/>
          <a:p>
            <a:pPr algn="ctr"/>
            <a:r>
              <a:rPr lang="en-US" sz="7200" dirty="0" smtClean="0">
                <a:latin typeface="Helvetica" pitchFamily="34" charset="0"/>
              </a:rPr>
              <a:t>Gregory Ladd, Jason </a:t>
            </a:r>
            <a:r>
              <a:rPr lang="en-US" sz="7200" dirty="0" err="1" smtClean="0">
                <a:latin typeface="Helvetica" pitchFamily="34" charset="0"/>
              </a:rPr>
              <a:t>Buco</a:t>
            </a:r>
            <a:endParaRPr lang="en-US" sz="7200" dirty="0">
              <a:latin typeface="Helvetica" pitchFamily="34" charset="0"/>
            </a:endParaRPr>
          </a:p>
        </p:txBody>
      </p:sp>
      <p:sp>
        <p:nvSpPr>
          <p:cNvPr id="7" name="TextBox 6"/>
          <p:cNvSpPr txBox="1"/>
          <p:nvPr/>
        </p:nvSpPr>
        <p:spPr>
          <a:xfrm>
            <a:off x="13258800" y="5715000"/>
            <a:ext cx="27127200" cy="1200329"/>
          </a:xfrm>
          <a:prstGeom prst="rect">
            <a:avLst/>
          </a:prstGeom>
          <a:noFill/>
        </p:spPr>
        <p:txBody>
          <a:bodyPr wrap="square" rtlCol="0">
            <a:spAutoFit/>
          </a:bodyPr>
          <a:lstStyle/>
          <a:p>
            <a:pPr algn="ctr"/>
            <a:r>
              <a:rPr lang="en-US" sz="7200" dirty="0" smtClean="0">
                <a:latin typeface="Helvetica" pitchFamily="34" charset="0"/>
              </a:rPr>
              <a:t>Economics Department, Colby College, Waterville, ME</a:t>
            </a:r>
            <a:endParaRPr lang="en-US" sz="7200" dirty="0">
              <a:latin typeface="Helvetica" pitchFamily="34" charset="0"/>
            </a:endParaRPr>
          </a:p>
        </p:txBody>
      </p:sp>
      <p:sp>
        <p:nvSpPr>
          <p:cNvPr id="8" name="TextBox 7"/>
          <p:cNvSpPr txBox="1"/>
          <p:nvPr/>
        </p:nvSpPr>
        <p:spPr>
          <a:xfrm>
            <a:off x="1447800" y="6477000"/>
            <a:ext cx="13258800" cy="7602081"/>
          </a:xfrm>
          <a:prstGeom prst="rect">
            <a:avLst/>
          </a:prstGeom>
          <a:noFill/>
        </p:spPr>
        <p:txBody>
          <a:bodyPr wrap="square" rtlCol="0">
            <a:spAutoFit/>
          </a:bodyPr>
          <a:lstStyle/>
          <a:p>
            <a:pPr marL="1143000" indent="-1143000" algn="ctr">
              <a:buAutoNum type="arabicPeriod"/>
            </a:pPr>
            <a:r>
              <a:rPr lang="en-US" sz="7200" dirty="0" smtClean="0">
                <a:latin typeface="Helvetica" pitchFamily="34" charset="0"/>
              </a:rPr>
              <a:t>Introduction</a:t>
            </a:r>
          </a:p>
          <a:p>
            <a:pPr algn="ctr"/>
            <a:endParaRPr lang="en-US" sz="3200" dirty="0">
              <a:latin typeface="Helvetica" pitchFamily="34" charset="0"/>
            </a:endParaRPr>
          </a:p>
          <a:p>
            <a:pPr marL="457200" indent="-457200">
              <a:buFont typeface="Arial"/>
              <a:buChar char="•"/>
            </a:pPr>
            <a:r>
              <a:rPr lang="en-US" sz="3200" dirty="0"/>
              <a:t>Some 26 million U.S. golfers contributed to the golf industry generating 69 billion dollars in revenue in 2011 (SRI International</a:t>
            </a:r>
            <a:r>
              <a:rPr lang="en-US" sz="3200" dirty="0" smtClean="0"/>
              <a:t>)</a:t>
            </a:r>
          </a:p>
          <a:p>
            <a:endParaRPr lang="en-US" sz="3200" dirty="0" smtClean="0"/>
          </a:p>
          <a:p>
            <a:pPr marL="457200" indent="-457200">
              <a:buFont typeface="Arial"/>
              <a:buChar char="•"/>
            </a:pPr>
            <a:r>
              <a:rPr lang="en-US" sz="3200" dirty="0"/>
              <a:t>General golf course valuation has been conducted, but no known evidence of the value of golf courses in Maine </a:t>
            </a:r>
            <a:r>
              <a:rPr lang="en-US" sz="3200" dirty="0" smtClean="0"/>
              <a:t>exists</a:t>
            </a:r>
          </a:p>
          <a:p>
            <a:endParaRPr lang="en-US" sz="3200" dirty="0">
              <a:latin typeface="Helvetica" pitchFamily="34" charset="0"/>
            </a:endParaRPr>
          </a:p>
          <a:p>
            <a:pPr marL="457200" indent="-457200">
              <a:buFont typeface="Arial"/>
              <a:buChar char="•"/>
            </a:pPr>
            <a:r>
              <a:rPr lang="en-US" sz="3200" dirty="0" smtClean="0"/>
              <a:t>We specifically </a:t>
            </a:r>
            <a:r>
              <a:rPr lang="en-US" sz="3200" dirty="0"/>
              <a:t>focus on three golf courses in Maine, Fox Ridge Golf Course (Auburn, ME), </a:t>
            </a:r>
            <a:r>
              <a:rPr lang="en-US" sz="3200" dirty="0" err="1"/>
              <a:t>Willowdale</a:t>
            </a:r>
            <a:r>
              <a:rPr lang="en-US" sz="3200" dirty="0"/>
              <a:t> Golf Course (Scarborough, Maine) and Toddy Brook Golf Course (North Yarmouth, ME)</a:t>
            </a:r>
            <a:r>
              <a:rPr lang="en-US" sz="3200" dirty="0" smtClean="0"/>
              <a:t>.</a:t>
            </a:r>
          </a:p>
          <a:p>
            <a:endParaRPr lang="en-US" sz="3200" dirty="0">
              <a:latin typeface="Helvetica" pitchFamily="34" charset="0"/>
            </a:endParaRPr>
          </a:p>
          <a:p>
            <a:endParaRPr lang="en-US" sz="3200" dirty="0" smtClean="0">
              <a:latin typeface="Helvetica" pitchFamily="34" charset="0"/>
            </a:endParaRPr>
          </a:p>
          <a:p>
            <a:pPr algn="ctr"/>
            <a:endParaRPr lang="en-US" sz="3200" dirty="0">
              <a:latin typeface="Helvetica" pitchFamily="34" charset="0"/>
            </a:endParaRPr>
          </a:p>
        </p:txBody>
      </p:sp>
      <p:sp>
        <p:nvSpPr>
          <p:cNvPr id="9" name="TextBox 8"/>
          <p:cNvSpPr txBox="1"/>
          <p:nvPr/>
        </p:nvSpPr>
        <p:spPr>
          <a:xfrm>
            <a:off x="15621000" y="7751618"/>
            <a:ext cx="13258800" cy="11664735"/>
          </a:xfrm>
          <a:prstGeom prst="rect">
            <a:avLst/>
          </a:prstGeom>
          <a:noFill/>
        </p:spPr>
        <p:txBody>
          <a:bodyPr wrap="square" rtlCol="0">
            <a:spAutoFit/>
          </a:bodyPr>
          <a:lstStyle/>
          <a:p>
            <a:pPr algn="ctr"/>
            <a:r>
              <a:rPr lang="en-US" sz="7200" dirty="0" smtClean="0">
                <a:latin typeface="Helvetica" pitchFamily="34" charset="0"/>
              </a:rPr>
              <a:t>3. Methods</a:t>
            </a:r>
          </a:p>
          <a:p>
            <a:pPr algn="ctr"/>
            <a:endParaRPr lang="en-US" sz="7200" dirty="0" smtClean="0">
              <a:latin typeface="Helvetica" pitchFamily="34" charset="0"/>
            </a:endParaRPr>
          </a:p>
          <a:p>
            <a:pPr marL="457200" indent="-457200">
              <a:buFont typeface="Arial"/>
              <a:buChar char="•"/>
            </a:pPr>
            <a:r>
              <a:rPr lang="en-US" sz="3200" dirty="0"/>
              <a:t>A hedonic model was used including the following attributes, Iwithin1mi, beds, baths and </a:t>
            </a:r>
            <a:r>
              <a:rPr lang="en-US" sz="3200" dirty="0" err="1"/>
              <a:t>sq</a:t>
            </a:r>
            <a:r>
              <a:rPr lang="en-US" sz="3200" dirty="0"/>
              <a:t> feet</a:t>
            </a:r>
            <a:r>
              <a:rPr lang="en-US" sz="3200" dirty="0" smtClean="0"/>
              <a:t>.</a:t>
            </a:r>
          </a:p>
          <a:p>
            <a:pPr marL="457200" indent="-457200">
              <a:buFont typeface="Arial"/>
              <a:buChar char="•"/>
            </a:pPr>
            <a:r>
              <a:rPr lang="en-US" sz="3200" dirty="0"/>
              <a:t>These attributes were regressed against the sale price of each of the 116 houses observed in the study</a:t>
            </a:r>
            <a:r>
              <a:rPr lang="en-US" sz="3200" dirty="0" smtClean="0"/>
              <a:t>.</a:t>
            </a:r>
          </a:p>
          <a:p>
            <a:pPr marL="457200" indent="-457200">
              <a:buFont typeface="Arial"/>
              <a:buChar char="•"/>
            </a:pPr>
            <a:r>
              <a:rPr lang="en-US" sz="3200" b="1" dirty="0"/>
              <a:t>Equation </a:t>
            </a:r>
            <a:r>
              <a:rPr lang="en-US" sz="3200" b="1" dirty="0" smtClean="0"/>
              <a:t>1</a:t>
            </a:r>
            <a:r>
              <a:rPr lang="en-US" sz="3200" b="1" dirty="0"/>
              <a:t>:</a:t>
            </a:r>
            <a:endParaRPr lang="en-US" sz="3200" b="1" dirty="0" smtClean="0"/>
          </a:p>
          <a:p>
            <a:r>
              <a:rPr lang="en-US" sz="3200" b="1" dirty="0"/>
              <a:t> </a:t>
            </a:r>
            <a:r>
              <a:rPr lang="en-US" sz="3200" b="1" dirty="0" smtClean="0"/>
              <a:t>   </a:t>
            </a:r>
            <a:r>
              <a:rPr lang="en-US" sz="3200" dirty="0" err="1" smtClean="0"/>
              <a:t>SalePrice</a:t>
            </a:r>
            <a:r>
              <a:rPr lang="en-US" sz="3200" dirty="0" smtClean="0"/>
              <a:t> </a:t>
            </a:r>
            <a:r>
              <a:rPr lang="en-US" sz="3200" dirty="0"/>
              <a:t>= </a:t>
            </a:r>
            <a:r>
              <a:rPr lang="en-US" sz="3200" dirty="0" smtClean="0"/>
              <a:t>B0 + β1Iwithin1mi </a:t>
            </a:r>
            <a:r>
              <a:rPr lang="en-US" sz="3200" dirty="0"/>
              <a:t>+ β2Beds + β3Baths + β4Sqfeet </a:t>
            </a:r>
            <a:r>
              <a:rPr lang="en-US" sz="3200" dirty="0" smtClean="0"/>
              <a:t>+ u</a:t>
            </a:r>
          </a:p>
          <a:p>
            <a:endParaRPr lang="en-US" sz="3200" dirty="0">
              <a:latin typeface="Helvetica" pitchFamily="34" charset="0"/>
            </a:endParaRPr>
          </a:p>
          <a:p>
            <a:pPr marL="457200" indent="-457200">
              <a:buFont typeface="Arial"/>
              <a:buChar char="•"/>
            </a:pPr>
            <a:r>
              <a:rPr lang="en-US" sz="3200" dirty="0"/>
              <a:t>Our values of various land </a:t>
            </a:r>
            <a:r>
              <a:rPr lang="en-US" sz="3200" dirty="0" smtClean="0"/>
              <a:t>type were </a:t>
            </a:r>
            <a:r>
              <a:rPr lang="en-US" sz="3200" dirty="0"/>
              <a:t>calculated using a contingent valuation method. Similar lands in other areas (i.e. eastern North America, northern Europe, and New Zealand) were used to value lands in Maine as these environments are roughly compatible in land type and socio-economic factors. </a:t>
            </a:r>
            <a:endParaRPr lang="en-US" sz="3200" dirty="0" smtClean="0"/>
          </a:p>
          <a:p>
            <a:endParaRPr lang="en-US" sz="3200" dirty="0" smtClean="0"/>
          </a:p>
          <a:p>
            <a:pPr marL="457200" indent="-457200">
              <a:buFont typeface="Arial"/>
              <a:buChar char="•"/>
            </a:pPr>
            <a:r>
              <a:rPr lang="en-US" sz="3200" dirty="0" smtClean="0"/>
              <a:t>Each </a:t>
            </a:r>
            <a:r>
              <a:rPr lang="en-US" sz="3200" dirty="0"/>
              <a:t>type of land was valued by the ecosystem service it provided (aesthetic, disturbance reg. gas/atmosphere reg., habitat, nutrients, other cultural, pollination and seeding, recreation, soil reg., and water supply). Values were calculated in a per acre per year format.</a:t>
            </a:r>
            <a:endParaRPr lang="en-US" sz="3200" dirty="0" smtClean="0">
              <a:latin typeface="Helvetica" pitchFamily="34" charset="0"/>
            </a:endParaRPr>
          </a:p>
          <a:p>
            <a:pPr algn="ctr"/>
            <a:endParaRPr lang="en-US" sz="3200" dirty="0">
              <a:latin typeface="Helvetica" pitchFamily="34" charset="0"/>
            </a:endParaRPr>
          </a:p>
        </p:txBody>
      </p:sp>
      <p:sp>
        <p:nvSpPr>
          <p:cNvPr id="10" name="TextBox 9"/>
          <p:cNvSpPr txBox="1"/>
          <p:nvPr/>
        </p:nvSpPr>
        <p:spPr>
          <a:xfrm>
            <a:off x="29413200" y="7696200"/>
            <a:ext cx="13258800" cy="12526509"/>
          </a:xfrm>
          <a:prstGeom prst="rect">
            <a:avLst/>
          </a:prstGeom>
          <a:noFill/>
        </p:spPr>
        <p:txBody>
          <a:bodyPr wrap="square" rtlCol="0">
            <a:spAutoFit/>
          </a:bodyPr>
          <a:lstStyle/>
          <a:p>
            <a:pPr algn="ctr"/>
            <a:r>
              <a:rPr lang="en-US" sz="7200" dirty="0" smtClean="0">
                <a:latin typeface="Helvetica" pitchFamily="34" charset="0"/>
              </a:rPr>
              <a:t>5. Conclusions</a:t>
            </a:r>
          </a:p>
          <a:p>
            <a:pPr algn="ctr"/>
            <a:endParaRPr lang="en-US" sz="3200" dirty="0">
              <a:latin typeface="Helvetica" pitchFamily="34" charset="0"/>
            </a:endParaRPr>
          </a:p>
          <a:p>
            <a:pPr marL="457200" indent="-457200">
              <a:buFont typeface="Arial"/>
              <a:buChar char="•"/>
            </a:pPr>
            <a:r>
              <a:rPr lang="en-US" sz="3200" dirty="0"/>
              <a:t>The regression results produced suggests that golf courses in the Maine are </a:t>
            </a:r>
            <a:r>
              <a:rPr lang="en-US" sz="3200" dirty="0" smtClean="0"/>
              <a:t>significantly adding </a:t>
            </a:r>
            <a:r>
              <a:rPr lang="en-US" sz="3200" dirty="0"/>
              <a:t>monetary value to houses in </a:t>
            </a:r>
            <a:r>
              <a:rPr lang="en-US" sz="3200" dirty="0" smtClean="0"/>
              <a:t>the </a:t>
            </a:r>
            <a:r>
              <a:rPr lang="en-US" sz="3200" dirty="0"/>
              <a:t>surrounding community</a:t>
            </a:r>
            <a:r>
              <a:rPr lang="en-US" sz="3200" dirty="0" smtClean="0"/>
              <a:t>.</a:t>
            </a:r>
          </a:p>
          <a:p>
            <a:endParaRPr lang="en-US" sz="3200" dirty="0" smtClean="0"/>
          </a:p>
          <a:p>
            <a:pPr marL="457200" indent="-457200">
              <a:buFont typeface="Arial"/>
              <a:buChar char="•"/>
            </a:pPr>
            <a:r>
              <a:rPr lang="en-US" sz="3200" dirty="0" smtClean="0"/>
              <a:t> </a:t>
            </a:r>
            <a:r>
              <a:rPr lang="en-US" sz="3200" dirty="0"/>
              <a:t>In fact, the housing prices</a:t>
            </a:r>
            <a:r>
              <a:rPr lang="en-US" sz="3200" dirty="0" smtClean="0"/>
              <a:t> </a:t>
            </a:r>
            <a:r>
              <a:rPr lang="en-US" sz="3200" dirty="0"/>
              <a:t>within one square mile of the golf courses in the towns of Auburn and North Yarmouth have increased housing prices by nearly 20% in these regions</a:t>
            </a:r>
            <a:r>
              <a:rPr lang="en-US" sz="3200" dirty="0" smtClean="0"/>
              <a:t>.</a:t>
            </a:r>
          </a:p>
          <a:p>
            <a:endParaRPr lang="en-US" sz="3200" dirty="0" smtClean="0"/>
          </a:p>
          <a:p>
            <a:pPr marL="457200" indent="-457200">
              <a:buFont typeface="Arial"/>
              <a:buChar char="•"/>
            </a:pPr>
            <a:r>
              <a:rPr lang="en-US" sz="3200" dirty="0"/>
              <a:t>As we see from the table, alpine, agriculture, and grassland have significantly lower per acre ecosystem services than each of the other land types</a:t>
            </a:r>
            <a:r>
              <a:rPr lang="en-US" sz="3200" dirty="0" smtClean="0"/>
              <a:t>.</a:t>
            </a:r>
          </a:p>
          <a:p>
            <a:endParaRPr lang="en-US" sz="3200" dirty="0" smtClean="0"/>
          </a:p>
          <a:p>
            <a:pPr marL="457200" indent="-457200">
              <a:buFont typeface="Arial"/>
              <a:buChar char="•"/>
            </a:pPr>
            <a:r>
              <a:rPr lang="en-US" sz="3200" dirty="0"/>
              <a:t>On the other hand, Wetlands: urban/suburban, open water: urban/suburban, and beach near structure have the highest values of ecosystem services</a:t>
            </a:r>
            <a:r>
              <a:rPr lang="en-US" sz="3200" dirty="0" smtClean="0"/>
              <a:t>.</a:t>
            </a:r>
          </a:p>
          <a:p>
            <a:endParaRPr lang="en-US" sz="3200" dirty="0" smtClean="0"/>
          </a:p>
          <a:p>
            <a:pPr marL="457200" indent="-457200">
              <a:buFont typeface="Arial"/>
              <a:buChar char="•"/>
            </a:pPr>
            <a:r>
              <a:rPr lang="en-US" sz="3200" dirty="0"/>
              <a:t>We have defined the land near Fox Ridge Golf Course as Forest: adjacent to stream, and Toddy Brook Golf Course as Open water: urban/suburban river. In this case, for Fox Ridge, we estimate each acre to be worth approximately $1,414 in ecosystem services, and for Toddy Brook, $28,715 per acre in ecosystem services.</a:t>
            </a:r>
            <a:endParaRPr lang="en-US" sz="3200" dirty="0" smtClean="0">
              <a:latin typeface="Helvetica" pitchFamily="34" charset="0"/>
            </a:endParaRPr>
          </a:p>
          <a:p>
            <a:pPr algn="ctr"/>
            <a:endParaRPr lang="en-US" sz="3200" dirty="0">
              <a:latin typeface="Helvetica" pitchFamily="34" charset="0"/>
            </a:endParaRPr>
          </a:p>
        </p:txBody>
      </p:sp>
      <p:sp>
        <p:nvSpPr>
          <p:cNvPr id="2" name="TextBox 1"/>
          <p:cNvSpPr txBox="1"/>
          <p:nvPr/>
        </p:nvSpPr>
        <p:spPr>
          <a:xfrm>
            <a:off x="1447800" y="18821400"/>
            <a:ext cx="13030200" cy="17574042"/>
          </a:xfrm>
          <a:prstGeom prst="rect">
            <a:avLst/>
          </a:prstGeom>
          <a:noFill/>
        </p:spPr>
        <p:txBody>
          <a:bodyPr wrap="square" rtlCol="0">
            <a:spAutoFit/>
          </a:bodyPr>
          <a:lstStyle/>
          <a:p>
            <a:pPr algn="ctr"/>
            <a:r>
              <a:rPr lang="en-US" sz="7200" dirty="0" smtClean="0">
                <a:latin typeface="Helvetica"/>
                <a:cs typeface="Helvetica"/>
              </a:rPr>
              <a:t>2. Research Questions</a:t>
            </a:r>
          </a:p>
          <a:p>
            <a:pPr algn="ctr"/>
            <a:endParaRPr lang="en-US" sz="7200" dirty="0" smtClean="0">
              <a:latin typeface="Helvetica"/>
              <a:cs typeface="Helvetica"/>
            </a:endParaRPr>
          </a:p>
          <a:p>
            <a:pPr marL="685800" indent="-685800">
              <a:buFont typeface="Arial"/>
              <a:buChar char="•"/>
            </a:pPr>
            <a:r>
              <a:rPr lang="en-US" sz="4800" dirty="0"/>
              <a:t>W</a:t>
            </a:r>
            <a:r>
              <a:rPr lang="en-US" sz="4800" dirty="0" smtClean="0"/>
              <a:t>hat </a:t>
            </a:r>
            <a:r>
              <a:rPr lang="en-US" sz="4800" dirty="0"/>
              <a:t>is the housing premium attributed to houses in close proximity to Maine golf courses</a:t>
            </a:r>
            <a:r>
              <a:rPr lang="en-US" sz="4800" dirty="0" smtClean="0"/>
              <a:t>?</a:t>
            </a:r>
          </a:p>
          <a:p>
            <a:pPr marL="685800" indent="-685800">
              <a:buFont typeface="Arial"/>
              <a:buChar char="•"/>
            </a:pPr>
            <a:endParaRPr lang="en-US" sz="4000" dirty="0"/>
          </a:p>
          <a:p>
            <a:pPr marL="457200" indent="-457200">
              <a:buFont typeface="Arial"/>
              <a:buChar char="•"/>
            </a:pPr>
            <a:r>
              <a:rPr lang="en-US" sz="3200" dirty="0"/>
              <a:t>In order to find the additional economic value that golf courses bring to the </a:t>
            </a:r>
            <a:r>
              <a:rPr lang="en-US" sz="3200" dirty="0" smtClean="0"/>
              <a:t>Maine economy </a:t>
            </a:r>
            <a:r>
              <a:rPr lang="en-US" sz="3200" dirty="0"/>
              <a:t>we looked to calculate the housing premium of the homes located within one mile of the Fox Ridge Golf and Toddy Brook Golf course.</a:t>
            </a:r>
            <a:endParaRPr lang="en-US" sz="3200" dirty="0" smtClean="0"/>
          </a:p>
          <a:p>
            <a:pPr marL="457200" indent="-457200">
              <a:buFont typeface="Arial"/>
              <a:buChar char="•"/>
            </a:pPr>
            <a:r>
              <a:rPr lang="en-US" sz="3200" dirty="0"/>
              <a:t>We choses two communities that differ in their socio-economic background in hopes of receiving a consistent relationship regardless of the mean housing prices in the prospective towns.</a:t>
            </a:r>
          </a:p>
          <a:p>
            <a:endParaRPr lang="en-US" sz="4800" dirty="0"/>
          </a:p>
          <a:p>
            <a:pPr marL="685800" indent="-685800">
              <a:buFont typeface="Arial"/>
              <a:buChar char="•"/>
            </a:pPr>
            <a:r>
              <a:rPr lang="en-US" sz="4800" dirty="0"/>
              <a:t>Next, what is the value of the ecosystem services provided by different types of land in Maine (specifically those in which the golf courses lay on)</a:t>
            </a:r>
            <a:r>
              <a:rPr lang="en-US" sz="4800" dirty="0" smtClean="0"/>
              <a:t>?</a:t>
            </a:r>
          </a:p>
          <a:p>
            <a:endParaRPr lang="en-US" sz="4800" dirty="0" smtClean="0"/>
          </a:p>
          <a:p>
            <a:pPr marL="685800" indent="-685800">
              <a:buFont typeface="Arial"/>
              <a:buChar char="•"/>
            </a:pPr>
            <a:r>
              <a:rPr lang="en-US" sz="3200" dirty="0"/>
              <a:t>The following are classifications of land covers: agriculture, grassland/pasture, forest: non-urban, forest: urban, forest: suburban, forest: adjacent to stream, forest: light partial cut or regenerating, forest: heavy partial cut, urban </a:t>
            </a:r>
            <a:r>
              <a:rPr lang="en-US" sz="3200" dirty="0" err="1"/>
              <a:t>greenspace</a:t>
            </a:r>
            <a:r>
              <a:rPr lang="en-US" sz="3200" dirty="0"/>
              <a:t>, open water: river, open water: urban river, open water: inland lake, open water: urban lake, open water: estuarine, open water: unclassified, wetlands: non-urban, non-coastal, wetlands: urban/suburban, wetlands: coastal, beach, and alpine.</a:t>
            </a:r>
            <a:endParaRPr lang="en-US" sz="3200" dirty="0">
              <a:latin typeface="Helvetica"/>
              <a:cs typeface="Helvetica"/>
            </a:endParaRPr>
          </a:p>
          <a:p>
            <a:pPr marL="685800" indent="-685800">
              <a:buFont typeface="Arial"/>
              <a:buChar char="•"/>
            </a:pPr>
            <a:endParaRPr lang="en-US" sz="4000" dirty="0">
              <a:latin typeface="Helvetica"/>
              <a:cs typeface="Helvetica"/>
            </a:endParaRPr>
          </a:p>
        </p:txBody>
      </p:sp>
      <p:sp>
        <p:nvSpPr>
          <p:cNvPr id="3" name="TextBox 2"/>
          <p:cNvSpPr txBox="1"/>
          <p:nvPr/>
        </p:nvSpPr>
        <p:spPr>
          <a:xfrm>
            <a:off x="15849600" y="19050000"/>
            <a:ext cx="13563600" cy="3170099"/>
          </a:xfrm>
          <a:prstGeom prst="rect">
            <a:avLst/>
          </a:prstGeom>
          <a:noFill/>
        </p:spPr>
        <p:txBody>
          <a:bodyPr wrap="square" rtlCol="0">
            <a:spAutoFit/>
          </a:bodyPr>
          <a:lstStyle/>
          <a:p>
            <a:pPr algn="ctr"/>
            <a:r>
              <a:rPr lang="en-US" sz="7200" dirty="0" smtClean="0">
                <a:latin typeface="Helvetica"/>
                <a:cs typeface="Helvetica"/>
              </a:rPr>
              <a:t>4. Results</a:t>
            </a:r>
          </a:p>
          <a:p>
            <a:pPr marL="457200" indent="-457200">
              <a:buFont typeface="Arial"/>
              <a:buChar char="•"/>
            </a:pPr>
            <a:endParaRPr lang="en-US" sz="3200" dirty="0" smtClean="0">
              <a:latin typeface="Helvetica"/>
              <a:cs typeface="Helvetica"/>
            </a:endParaRPr>
          </a:p>
          <a:p>
            <a:pPr marL="457200" indent="-457200">
              <a:buFont typeface="Arial"/>
              <a:buChar char="•"/>
            </a:pPr>
            <a:r>
              <a:rPr lang="en-US" sz="3200" dirty="0" smtClean="0">
                <a:latin typeface="Helvetica"/>
                <a:cs typeface="Helvetica"/>
              </a:rPr>
              <a:t>Predicted Sale Price = 4.889 + 0.0811I(within1mi) - .000636Beds2 + 0.00471Baths2 + 0.000194SqFeet</a:t>
            </a:r>
          </a:p>
          <a:p>
            <a:pPr marL="457200" indent="-457200">
              <a:buFont typeface="Arial"/>
              <a:buChar char="•"/>
            </a:pPr>
            <a:endParaRPr lang="en-US" sz="3200" dirty="0">
              <a:latin typeface="Helvetica"/>
              <a:cs typeface="Helvetica"/>
            </a:endParaRPr>
          </a:p>
        </p:txBody>
      </p:sp>
      <p:sp>
        <p:nvSpPr>
          <p:cNvPr id="11" name="TextBox 10"/>
          <p:cNvSpPr txBox="1"/>
          <p:nvPr/>
        </p:nvSpPr>
        <p:spPr>
          <a:xfrm>
            <a:off x="30247389" y="21003580"/>
            <a:ext cx="11582400" cy="7109638"/>
          </a:xfrm>
          <a:prstGeom prst="rect">
            <a:avLst/>
          </a:prstGeom>
          <a:noFill/>
        </p:spPr>
        <p:txBody>
          <a:bodyPr wrap="square" rtlCol="0">
            <a:spAutoFit/>
          </a:bodyPr>
          <a:lstStyle/>
          <a:p>
            <a:pPr algn="ctr"/>
            <a:r>
              <a:rPr lang="en-US" sz="7200" dirty="0" smtClean="0">
                <a:latin typeface="Helvetica"/>
                <a:cs typeface="Helvetica"/>
              </a:rPr>
              <a:t>6. Acknowledgements</a:t>
            </a:r>
          </a:p>
          <a:p>
            <a:pPr algn="ctr"/>
            <a:endParaRPr lang="en-US" sz="3200" dirty="0" smtClean="0">
              <a:latin typeface="Helvetica"/>
              <a:cs typeface="Helvetica"/>
            </a:endParaRPr>
          </a:p>
          <a:p>
            <a:pPr algn="ctr"/>
            <a:r>
              <a:rPr lang="en-US" sz="3200" dirty="0" smtClean="0">
                <a:latin typeface="Helvetica"/>
                <a:cs typeface="Helvetica"/>
              </a:rPr>
              <a:t>We would personally like to thank Professor </a:t>
            </a:r>
            <a:r>
              <a:rPr lang="en-US" sz="3200" dirty="0" err="1" smtClean="0">
                <a:latin typeface="Helvetica"/>
                <a:cs typeface="Helvetica"/>
              </a:rPr>
              <a:t>Sahan</a:t>
            </a:r>
            <a:r>
              <a:rPr lang="en-US" sz="3200" dirty="0" smtClean="0">
                <a:latin typeface="Helvetica"/>
                <a:cs typeface="Helvetica"/>
              </a:rPr>
              <a:t> </a:t>
            </a:r>
            <a:r>
              <a:rPr lang="en-US" sz="3200" dirty="0" err="1" smtClean="0">
                <a:latin typeface="Helvetica"/>
                <a:cs typeface="Helvetica"/>
              </a:rPr>
              <a:t>Dissanyake</a:t>
            </a:r>
            <a:r>
              <a:rPr lang="en-US" sz="3200" dirty="0" smtClean="0">
                <a:latin typeface="Helvetica"/>
                <a:cs typeface="Helvetica"/>
              </a:rPr>
              <a:t> for his two years of excellent teaching in Environmental Economics.</a:t>
            </a:r>
          </a:p>
          <a:p>
            <a:pPr algn="ctr"/>
            <a:endParaRPr lang="en-US" sz="3200" dirty="0">
              <a:latin typeface="Helvetica"/>
              <a:cs typeface="Helvetica"/>
            </a:endParaRPr>
          </a:p>
          <a:p>
            <a:pPr algn="ctr"/>
            <a:r>
              <a:rPr lang="en-US" sz="3200" dirty="0" smtClean="0">
                <a:latin typeface="Helvetica"/>
                <a:cs typeface="Helvetica"/>
              </a:rPr>
              <a:t>In addition we would like to thank the rest of the Colby Economics Department for the education and training over the past four years.</a:t>
            </a:r>
          </a:p>
          <a:p>
            <a:pPr algn="ctr"/>
            <a:endParaRPr lang="en-US" sz="3200" dirty="0">
              <a:latin typeface="Helvetica"/>
              <a:cs typeface="Helvetica"/>
            </a:endParaRPr>
          </a:p>
          <a:p>
            <a:pPr algn="ctr"/>
            <a:r>
              <a:rPr lang="en-US" sz="3200" dirty="0" smtClean="0">
                <a:latin typeface="Helvetica"/>
                <a:cs typeface="Helvetica"/>
              </a:rPr>
              <a:t>We would also like to thank our parents for the help and support.</a:t>
            </a:r>
          </a:p>
          <a:p>
            <a:pPr algn="ctr"/>
            <a:endParaRPr lang="en-US" sz="3200" dirty="0">
              <a:latin typeface="Helvetica"/>
              <a:cs typeface="Helvetica"/>
            </a:endParaRPr>
          </a:p>
        </p:txBody>
      </p:sp>
      <p:sp>
        <p:nvSpPr>
          <p:cNvPr id="12" name="TextBox 11"/>
          <p:cNvSpPr txBox="1"/>
          <p:nvPr/>
        </p:nvSpPr>
        <p:spPr>
          <a:xfrm>
            <a:off x="30877042" y="28894089"/>
            <a:ext cx="10972800" cy="6370975"/>
          </a:xfrm>
          <a:prstGeom prst="rect">
            <a:avLst/>
          </a:prstGeom>
          <a:noFill/>
        </p:spPr>
        <p:txBody>
          <a:bodyPr wrap="square" rtlCol="0">
            <a:spAutoFit/>
          </a:bodyPr>
          <a:lstStyle/>
          <a:p>
            <a:pPr algn="ctr"/>
            <a:r>
              <a:rPr lang="en-US" sz="7200" dirty="0" smtClean="0">
                <a:latin typeface="Helvetica"/>
                <a:cs typeface="Helvetica"/>
              </a:rPr>
              <a:t>7. References</a:t>
            </a:r>
          </a:p>
          <a:p>
            <a:pPr algn="ctr"/>
            <a:r>
              <a:rPr lang="en-US" sz="2800" dirty="0" smtClean="0">
                <a:latin typeface="Helvetica"/>
                <a:cs typeface="Helvetica"/>
                <a:hlinkClick r:id="rId3"/>
              </a:rPr>
              <a:t>http</a:t>
            </a:r>
            <a:r>
              <a:rPr lang="en-US" sz="2800" dirty="0">
                <a:latin typeface="Helvetica"/>
                <a:cs typeface="Helvetica"/>
                <a:hlinkClick r:id="rId3"/>
              </a:rPr>
              <a:t>://</a:t>
            </a:r>
            <a:r>
              <a:rPr lang="en-US" sz="2800" dirty="0" smtClean="0">
                <a:latin typeface="Helvetica"/>
                <a:cs typeface="Helvetica"/>
                <a:hlinkClick r:id="rId3"/>
              </a:rPr>
              <a:t>www.maine.gov/dacf/mnap/focusarea/scarborough_marsh_focus_area.pdf</a:t>
            </a:r>
            <a:endParaRPr lang="en-US" sz="2800" dirty="0" smtClean="0">
              <a:latin typeface="Helvetica"/>
              <a:cs typeface="Helvetica"/>
            </a:endParaRPr>
          </a:p>
          <a:p>
            <a:pPr algn="ctr"/>
            <a:r>
              <a:rPr lang="en-US" sz="2800" dirty="0"/>
              <a:t>Troy, Austin. </a:t>
            </a:r>
            <a:r>
              <a:rPr lang="en-US" sz="2800" i="1" dirty="0"/>
              <a:t>Draft Final Report for Maine Ecosystem Service Valuation </a:t>
            </a:r>
            <a:r>
              <a:rPr lang="en-US" sz="2800" i="1" dirty="0" smtClean="0"/>
              <a:t>Project</a:t>
            </a:r>
          </a:p>
          <a:p>
            <a:pPr algn="ctr"/>
            <a:r>
              <a:rPr lang="en-US" sz="2800" i="1" dirty="0"/>
              <a:t>Focus Areas of Statewide Ecological Significance: </a:t>
            </a:r>
            <a:r>
              <a:rPr lang="en-US" sz="2800" i="1" dirty="0" err="1"/>
              <a:t>Maquoit</a:t>
            </a:r>
            <a:r>
              <a:rPr lang="en-US" sz="2800" i="1" dirty="0"/>
              <a:t> and Middle Bay</a:t>
            </a:r>
            <a:r>
              <a:rPr lang="en-US" sz="2800" dirty="0"/>
              <a:t> </a:t>
            </a:r>
            <a:endParaRPr lang="en-US" sz="2800" dirty="0" smtClean="0">
              <a:latin typeface="Helvetica"/>
              <a:cs typeface="Helvetica"/>
            </a:endParaRPr>
          </a:p>
          <a:p>
            <a:pPr algn="ctr"/>
            <a:r>
              <a:rPr lang="en-US" sz="2800" i="1" dirty="0"/>
              <a:t>Gabe and </a:t>
            </a:r>
            <a:r>
              <a:rPr lang="en-US" sz="2800" i="1" dirty="0" err="1"/>
              <a:t>McConnon</a:t>
            </a:r>
            <a:r>
              <a:rPr lang="en-US" sz="2800" i="1" dirty="0"/>
              <a:t>: Economic Contribution of Maine’s Golf Industry ECONOMIC CONTRIBUTION OF MAINE’S GOLF INDUSTRY IN </a:t>
            </a:r>
            <a:r>
              <a:rPr lang="en-US" sz="2800" i="1" dirty="0" smtClean="0"/>
              <a:t>2011</a:t>
            </a:r>
          </a:p>
          <a:p>
            <a:pPr algn="ctr"/>
            <a:r>
              <a:rPr lang="en-US" sz="2800" dirty="0"/>
              <a:t>Schmitz, Troy G. </a:t>
            </a:r>
            <a:r>
              <a:rPr lang="en-US" sz="2800" i="1" dirty="0"/>
              <a:t>Economic Impacts and Environmental Aspects of the Arizona Golf Course Industry</a:t>
            </a:r>
            <a:r>
              <a:rPr lang="en-US" sz="2800" i="1" dirty="0" smtClean="0"/>
              <a:t>*</a:t>
            </a:r>
          </a:p>
          <a:p>
            <a:pPr algn="ctr"/>
            <a:r>
              <a:rPr lang="en-US" sz="2800" dirty="0" smtClean="0">
                <a:latin typeface="Helvetica"/>
                <a:cs typeface="Helvetica"/>
              </a:rPr>
              <a:t>Ziillow.com</a:t>
            </a:r>
          </a:p>
        </p:txBody>
      </p:sp>
      <p:pic>
        <p:nvPicPr>
          <p:cNvPr id="17" name="Picture 16"/>
          <p:cNvPicPr>
            <a:picLocks noChangeAspect="1"/>
          </p:cNvPicPr>
          <p:nvPr/>
        </p:nvPicPr>
        <p:blipFill>
          <a:blip r:embed="rId4"/>
          <a:stretch>
            <a:fillRect/>
          </a:stretch>
        </p:blipFill>
        <p:spPr>
          <a:xfrm>
            <a:off x="18211800" y="22328481"/>
            <a:ext cx="8077200" cy="7294448"/>
          </a:xfrm>
          <a:prstGeom prst="rect">
            <a:avLst/>
          </a:prstGeom>
        </p:spPr>
      </p:pic>
      <p:pic>
        <p:nvPicPr>
          <p:cNvPr id="21" name="Picture 20"/>
          <p:cNvPicPr>
            <a:picLocks noChangeAspect="1"/>
          </p:cNvPicPr>
          <p:nvPr/>
        </p:nvPicPr>
        <p:blipFill>
          <a:blip r:embed="rId5"/>
          <a:stretch>
            <a:fillRect/>
          </a:stretch>
        </p:blipFill>
        <p:spPr>
          <a:xfrm>
            <a:off x="17145000" y="30029568"/>
            <a:ext cx="10466736" cy="6977825"/>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3287" y="12682209"/>
            <a:ext cx="7980356" cy="5986791"/>
          </a:xfrm>
          <a:prstGeom prst="rect">
            <a:avLst/>
          </a:prstGeom>
        </p:spPr>
      </p:pic>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383</TotalTime>
  <Words>814</Words>
  <Application>Microsoft Office PowerPoint</Application>
  <PresentationFormat>Custom</PresentationFormat>
  <Paragraphs>59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Helvetica</vt:lpstr>
      <vt:lpstr>Trebuchet MS</vt:lpstr>
      <vt:lpstr>Wingdings 3</vt:lpstr>
      <vt:lpstr>Facet</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Gregory E. Ladd</cp:lastModifiedBy>
  <cp:revision>25</cp:revision>
  <dcterms:created xsi:type="dcterms:W3CDTF">2014-04-08T13:46:32Z</dcterms:created>
  <dcterms:modified xsi:type="dcterms:W3CDTF">2015-04-27T01:57:01Z</dcterms:modified>
</cp:coreProperties>
</file>