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8404800"/>
  <p:notesSz cx="6858000" cy="9144000"/>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30" d="100"/>
          <a:sy n="30" d="100"/>
        </p:scale>
        <p:origin x="-88" y="1880"/>
      </p:cViewPr>
      <p:guideLst>
        <p:guide orient="horz" pos="12096"/>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98893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083565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8614416"/>
            <a:ext cx="47404018" cy="1834984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8614416"/>
            <a:ext cx="141480542" cy="1834984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85571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18734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C253B7-7725-45E2-85A7-ECFFAB05BAA7}" type="datetimeFigureOut">
              <a:rPr lang="en-US" smtClean="0"/>
              <a:t>4/25/14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695156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C253B7-7725-45E2-85A7-ECFFAB05BAA7}" type="datetimeFigureOut">
              <a:rPr lang="en-US" smtClean="0"/>
              <a:t>4/25/14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45771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537973"/>
            <a:ext cx="39502080"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C253B7-7725-45E2-85A7-ECFFAB05BAA7}" type="datetimeFigureOut">
              <a:rPr lang="en-US" smtClean="0"/>
              <a:t>4/25/14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3495823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C253B7-7725-45E2-85A7-ECFFAB05BAA7}" type="datetimeFigureOut">
              <a:rPr lang="en-US" smtClean="0"/>
              <a:t>4/25/14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284869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253B7-7725-45E2-85A7-ECFFAB05BAA7}" type="datetimeFigureOut">
              <a:rPr lang="en-US" smtClean="0"/>
              <a:t>4/25/14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998212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1654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83524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85C253B7-7725-45E2-85A7-ECFFAB05BAA7}" type="datetimeFigureOut">
              <a:rPr lang="en-US" smtClean="0"/>
              <a:t>4/25/14</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07DCDF07-851C-4DD2-BDF8-692F7B755055}" type="slidenum">
              <a:rPr lang="en-US" smtClean="0"/>
              <a:t>‹#›</a:t>
            </a:fld>
            <a:endParaRPr lang="en-US"/>
          </a:p>
        </p:txBody>
      </p:sp>
    </p:spTree>
    <p:extLst>
      <p:ext uri="{BB962C8B-B14F-4D97-AF65-F5344CB8AC3E}">
        <p14:creationId xmlns:p14="http://schemas.microsoft.com/office/powerpoint/2010/main" val="3044536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2576"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4702576" rtl="0" eaLnBrk="1" latinLnBrk="0" hangingPunct="1">
        <a:spcBef>
          <a:spcPct val="20000"/>
        </a:spcBef>
        <a:buFont typeface="Arial" panose="020B0604020202020204" pitchFamily="34" charset="0"/>
        <a:buChar char="•"/>
        <a:defRPr sz="16500" kern="1200">
          <a:solidFill>
            <a:schemeClr val="tx1"/>
          </a:solidFill>
          <a:latin typeface="+mn-lt"/>
          <a:ea typeface="+mn-ea"/>
          <a:cs typeface="+mn-cs"/>
        </a:defRPr>
      </a:lvl1pPr>
      <a:lvl2pPr marL="3820843" indent="-1469555" algn="l" defTabSz="4702576"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2pPr>
      <a:lvl3pPr marL="5878220" indent="-1175644" algn="l" defTabSz="470257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3pPr>
      <a:lvl4pPr marL="822950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4pPr>
      <a:lvl5pPr marL="10580797"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7.png"/><Relationship Id="rId12" Type="http://schemas.openxmlformats.org/officeDocument/2006/relationships/image" Target="../media/image8.png"/><Relationship Id="rId13" Type="http://schemas.openxmlformats.org/officeDocument/2006/relationships/image" Target="../media/image9.png"/><Relationship Id="rId14" Type="http://schemas.openxmlformats.org/officeDocument/2006/relationships/image" Target="../media/image10.png"/><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hyperlink" Target="http://faculty.virginia.edu/metals/cases/prescott3.html" TargetMode="External"/><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png"/><Relationship Id="rId8" Type="http://schemas.openxmlformats.org/officeDocument/2006/relationships/hyperlink" Target="http://magnetolab.bio.lmu.de/de/bilder/diversity_crystals.jpg" TargetMode="External"/><Relationship Id="rId9" Type="http://schemas.openxmlformats.org/officeDocument/2006/relationships/hyperlink" Target="http://2011.igem.org/Team:NYMU-Taipei/chassis" TargetMode="External"/><Relationship Id="rId10"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08900" y="11595100"/>
            <a:ext cx="4838700" cy="405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3" name="Rectangle 2"/>
          <p:cNvSpPr>
            <a:spLocks/>
          </p:cNvSpPr>
          <p:nvPr/>
        </p:nvSpPr>
        <p:spPr bwMode="auto">
          <a:xfrm>
            <a:off x="33185100" y="6477000"/>
            <a:ext cx="9207500" cy="3166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tabLst>
                <a:tab pos="355600" algn="l"/>
                <a:tab pos="355600" algn="l"/>
                <a:tab pos="355600" algn="l"/>
                <a:tab pos="355600" algn="l"/>
                <a:tab pos="355600" algn="l"/>
                <a:tab pos="355600" algn="l"/>
                <a:tab pos="355600" algn="l"/>
                <a:tab pos="355600" algn="l"/>
                <a:tab pos="355600" algn="l"/>
                <a:tab pos="355600" algn="l"/>
                <a:tab pos="355600" algn="l"/>
              </a:tabLst>
            </a:pPr>
            <a:r>
              <a:rPr lang="en-US" sz="5400" dirty="0">
                <a:solidFill>
                  <a:srgbClr val="640E2F"/>
                </a:solidFill>
                <a:latin typeface="Arial" charset="0"/>
                <a:ea typeface="ＭＳ Ｐゴシック" charset="0"/>
                <a:cs typeface="Arial" charset="0"/>
                <a:sym typeface="Arial" charset="0"/>
              </a:rPr>
              <a:t>Transformation of </a:t>
            </a:r>
            <a:r>
              <a:rPr lang="en-US" sz="5400" dirty="0">
                <a:solidFill>
                  <a:srgbClr val="640E2F"/>
                </a:solidFill>
                <a:latin typeface="Arial Italic" charset="0"/>
                <a:ea typeface="ＭＳ Ｐゴシック" charset="0"/>
                <a:cs typeface="Arial Italic" charset="0"/>
                <a:sym typeface="Arial Italic" charset="0"/>
              </a:rPr>
              <a:t>E. coli </a:t>
            </a:r>
            <a:r>
              <a:rPr lang="en-US" sz="5400" dirty="0">
                <a:solidFill>
                  <a:srgbClr val="640E2F"/>
                </a:solidFill>
                <a:latin typeface="Arial" charset="0"/>
                <a:ea typeface="ＭＳ Ｐゴシック" charset="0"/>
                <a:cs typeface="Arial" charset="0"/>
                <a:sym typeface="Arial" charset="0"/>
              </a:rPr>
              <a:t>with Expression Vector</a:t>
            </a: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000" dirty="0">
              <a:solidFill>
                <a:schemeClr val="tx1"/>
              </a:solidFill>
              <a:latin typeface="Arial" charset="0"/>
              <a:ea typeface="ＭＳ Ｐゴシック" charset="0"/>
              <a:cs typeface="Lucida Grande"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r>
              <a:rPr lang="en-US" sz="2800" dirty="0">
                <a:solidFill>
                  <a:schemeClr val="tx1"/>
                </a:solidFill>
                <a:latin typeface="Arial" charset="0"/>
                <a:ea typeface="ＭＳ Ｐゴシック" charset="0"/>
                <a:cs typeface="Arial" charset="0"/>
                <a:sym typeface="Arial" charset="0"/>
              </a:rPr>
              <a:t>PCR products of </a:t>
            </a:r>
            <a:r>
              <a:rPr lang="en-US" sz="2800" dirty="0" err="1">
                <a:solidFill>
                  <a:schemeClr val="tx1"/>
                </a:solidFill>
                <a:latin typeface="Arial Italic" charset="0"/>
                <a:ea typeface="ＭＳ Ｐゴシック" charset="0"/>
                <a:cs typeface="Arial Italic" charset="0"/>
                <a:sym typeface="Arial Italic" charset="0"/>
              </a:rPr>
              <a:t>mamB</a:t>
            </a:r>
            <a:r>
              <a:rPr lang="en-US" sz="2800" dirty="0">
                <a:solidFill>
                  <a:schemeClr val="tx1"/>
                </a:solidFill>
                <a:latin typeface="Arial" charset="0"/>
                <a:ea typeface="ＭＳ Ｐゴシック" charset="0"/>
                <a:cs typeface="Arial" charset="0"/>
                <a:sym typeface="Arial" charset="0"/>
              </a:rPr>
              <a:t> and </a:t>
            </a:r>
            <a:r>
              <a:rPr lang="en-US" sz="2800" dirty="0" err="1">
                <a:solidFill>
                  <a:schemeClr val="tx1"/>
                </a:solidFill>
                <a:latin typeface="Arial Italic" charset="0"/>
                <a:ea typeface="ＭＳ Ｐゴシック" charset="0"/>
                <a:cs typeface="Arial Italic" charset="0"/>
                <a:sym typeface="Arial Italic" charset="0"/>
              </a:rPr>
              <a:t>mamM</a:t>
            </a:r>
            <a:r>
              <a:rPr lang="en-US" sz="2800" dirty="0">
                <a:solidFill>
                  <a:schemeClr val="tx1"/>
                </a:solidFill>
                <a:latin typeface="Arial Italic" charset="0"/>
                <a:ea typeface="ＭＳ Ｐゴシック" charset="0"/>
                <a:cs typeface="Arial Italic" charset="0"/>
                <a:sym typeface="Arial Italic" charset="0"/>
              </a:rPr>
              <a:t> </a:t>
            </a:r>
            <a:r>
              <a:rPr lang="en-US" sz="2800" dirty="0">
                <a:solidFill>
                  <a:schemeClr val="tx1"/>
                </a:solidFill>
                <a:latin typeface="Arial" charset="0"/>
                <a:ea typeface="ＭＳ Ｐゴシック" charset="0"/>
                <a:cs typeface="Arial" charset="0"/>
                <a:sym typeface="Arial" charset="0"/>
              </a:rPr>
              <a:t>were inserted into an expression vector with antibiotic resistance as the selectable marker.  These plasmids were then inserted into </a:t>
            </a:r>
            <a:r>
              <a:rPr lang="en-US" sz="2800" dirty="0">
                <a:solidFill>
                  <a:schemeClr val="tx1"/>
                </a:solidFill>
                <a:latin typeface="Arial Italic" charset="0"/>
                <a:ea typeface="ＭＳ Ｐゴシック" charset="0"/>
                <a:cs typeface="Arial Italic" charset="0"/>
                <a:sym typeface="Arial Italic" charset="0"/>
              </a:rPr>
              <a:t>E. coli </a:t>
            </a:r>
            <a:r>
              <a:rPr lang="en-US" sz="2800" dirty="0">
                <a:solidFill>
                  <a:schemeClr val="tx1"/>
                </a:solidFill>
                <a:latin typeface="Arial" charset="0"/>
                <a:ea typeface="ＭＳ Ｐゴシック" charset="0"/>
                <a:cs typeface="Arial" charset="0"/>
                <a:sym typeface="Arial" charset="0"/>
              </a:rPr>
              <a:t>and cultured on a plate containing an antibiotic.  Individual colonies of the transformed </a:t>
            </a:r>
            <a:r>
              <a:rPr lang="en-US" sz="2800" dirty="0">
                <a:solidFill>
                  <a:schemeClr val="tx1"/>
                </a:solidFill>
                <a:latin typeface="Arial Italic" charset="0"/>
                <a:ea typeface="ＭＳ Ｐゴシック" charset="0"/>
                <a:cs typeface="Arial Italic" charset="0"/>
                <a:sym typeface="Arial Italic" charset="0"/>
              </a:rPr>
              <a:t>E. coli </a:t>
            </a:r>
            <a:r>
              <a:rPr lang="en-US" sz="2800" dirty="0">
                <a:solidFill>
                  <a:schemeClr val="tx1"/>
                </a:solidFill>
                <a:latin typeface="Arial" charset="0"/>
                <a:ea typeface="ＭＳ Ｐゴシック" charset="0"/>
                <a:cs typeface="Arial" charset="0"/>
                <a:sym typeface="Arial" charset="0"/>
              </a:rPr>
              <a:t>were cultured. Restriction enzyme digests were performed and gels were run to determine which colonies contained the vector with the gene in the correct orientation.</a:t>
            </a: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800" dirty="0">
              <a:solidFill>
                <a:schemeClr val="tx1"/>
              </a:solidFill>
              <a:latin typeface="Arial" charset="0"/>
              <a:ea typeface="ＭＳ Ｐゴシック" charset="0"/>
              <a:cs typeface="Arial"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800" dirty="0">
              <a:solidFill>
                <a:schemeClr val="tx1"/>
              </a:solidFill>
              <a:latin typeface="Arial" charset="0"/>
              <a:ea typeface="ＭＳ Ｐゴシック" charset="0"/>
              <a:cs typeface="Arial"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800" dirty="0">
              <a:solidFill>
                <a:schemeClr val="tx1"/>
              </a:solidFill>
              <a:latin typeface="Arial" charset="0"/>
              <a:ea typeface="ＭＳ Ｐゴシック" charset="0"/>
              <a:cs typeface="Arial"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800" dirty="0">
              <a:solidFill>
                <a:schemeClr val="tx1"/>
              </a:solidFill>
              <a:latin typeface="Arial" charset="0"/>
              <a:ea typeface="ＭＳ Ｐゴシック" charset="0"/>
              <a:cs typeface="Arial"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800" dirty="0">
              <a:solidFill>
                <a:schemeClr val="tx1"/>
              </a:solidFill>
              <a:latin typeface="Arial" charset="0"/>
              <a:ea typeface="ＭＳ Ｐゴシック" charset="0"/>
              <a:cs typeface="Arial"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800" dirty="0">
              <a:solidFill>
                <a:schemeClr val="tx1"/>
              </a:solidFill>
              <a:latin typeface="Arial" charset="0"/>
              <a:ea typeface="ＭＳ Ｐゴシック" charset="0"/>
              <a:cs typeface="Arial"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800" dirty="0">
              <a:solidFill>
                <a:schemeClr val="tx1"/>
              </a:solidFill>
              <a:latin typeface="Arial" charset="0"/>
              <a:ea typeface="ＭＳ Ｐゴシック" charset="0"/>
              <a:cs typeface="Arial"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800" dirty="0">
              <a:solidFill>
                <a:schemeClr val="tx1"/>
              </a:solidFill>
              <a:latin typeface="Arial" charset="0"/>
              <a:ea typeface="ＭＳ Ｐゴシック" charset="0"/>
              <a:cs typeface="Arial"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800" dirty="0">
              <a:solidFill>
                <a:schemeClr val="tx1"/>
              </a:solidFill>
              <a:latin typeface="Arial" charset="0"/>
              <a:ea typeface="ＭＳ Ｐゴシック" charset="0"/>
              <a:cs typeface="Arial"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r>
              <a:rPr lang="en-US" sz="2200" dirty="0">
                <a:solidFill>
                  <a:schemeClr val="tx1"/>
                </a:solidFill>
                <a:latin typeface="Arial" charset="0"/>
                <a:ea typeface="ＭＳ Ｐゴシック" charset="0"/>
                <a:cs typeface="Arial" charset="0"/>
                <a:sym typeface="Arial" charset="0"/>
              </a:rPr>
              <a:t>Fig. 7 Visuals of restrictions digests for plasmids containing </a:t>
            </a:r>
            <a:r>
              <a:rPr lang="en-US" sz="2200" i="1" dirty="0" err="1">
                <a:solidFill>
                  <a:schemeClr val="tx1"/>
                </a:solidFill>
                <a:latin typeface="Arial Italic" charset="0"/>
                <a:ea typeface="ＭＳ Ｐゴシック" charset="0"/>
                <a:cs typeface="Arial Italic" charset="0"/>
                <a:sym typeface="Arial Italic" charset="0"/>
              </a:rPr>
              <a:t>mamB</a:t>
            </a:r>
            <a:r>
              <a:rPr lang="en-US" sz="2200" dirty="0">
                <a:solidFill>
                  <a:schemeClr val="tx1"/>
                </a:solidFill>
                <a:latin typeface="Arial" charset="0"/>
                <a:ea typeface="ＭＳ Ｐゴシック" charset="0"/>
                <a:cs typeface="Arial" charset="0"/>
                <a:sym typeface="Arial" charset="0"/>
              </a:rPr>
              <a:t> or </a:t>
            </a:r>
            <a:r>
              <a:rPr lang="en-US" sz="2200" i="1" dirty="0" err="1">
                <a:solidFill>
                  <a:schemeClr val="tx1"/>
                </a:solidFill>
                <a:latin typeface="Arial Italic" charset="0"/>
                <a:ea typeface="ＭＳ Ｐゴシック" charset="0"/>
                <a:cs typeface="Arial Italic" charset="0"/>
                <a:sym typeface="Arial Italic" charset="0"/>
              </a:rPr>
              <a:t>mamM</a:t>
            </a:r>
            <a:r>
              <a:rPr lang="en-US" sz="2200" dirty="0">
                <a:solidFill>
                  <a:schemeClr val="tx1"/>
                </a:solidFill>
                <a:latin typeface="Arial" charset="0"/>
                <a:ea typeface="ＭＳ Ｐゴシック" charset="0"/>
                <a:cs typeface="Arial" charset="0"/>
                <a:sym typeface="Arial" charset="0"/>
              </a:rPr>
              <a:t> in the correct orientation. Expected band lengths shown.</a:t>
            </a: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Arial"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Arial"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Arial"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Arial"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Arial"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Arial"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Arial"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Arial"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Arial"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Arial"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Arial"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Arial"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Arial"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Arial"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r>
              <a:rPr lang="en-US" sz="2200" dirty="0">
                <a:solidFill>
                  <a:schemeClr val="tx1"/>
                </a:solidFill>
                <a:latin typeface="Arial" charset="0"/>
                <a:ea typeface="ＭＳ Ｐゴシック" charset="0"/>
                <a:cs typeface="Arial" charset="0"/>
                <a:sym typeface="Arial" charset="0"/>
              </a:rPr>
              <a:t>Fig 8 Gels of restriction digests.  Lanes Ba-Be represent colonies with the vector containing </a:t>
            </a:r>
            <a:r>
              <a:rPr lang="en-US" sz="2200" i="1" dirty="0" err="1" smtClean="0">
                <a:solidFill>
                  <a:schemeClr val="tx1"/>
                </a:solidFill>
                <a:latin typeface="Arial" charset="0"/>
                <a:ea typeface="ＭＳ Ｐゴシック" charset="0"/>
                <a:cs typeface="Arial" charset="0"/>
                <a:sym typeface="Arial" charset="0"/>
              </a:rPr>
              <a:t>mamB</a:t>
            </a:r>
            <a:r>
              <a:rPr lang="en-US" sz="2200" dirty="0">
                <a:solidFill>
                  <a:schemeClr val="tx1"/>
                </a:solidFill>
                <a:latin typeface="Arial" charset="0"/>
                <a:ea typeface="ＭＳ Ｐゴシック" charset="0"/>
                <a:cs typeface="Arial" charset="0"/>
                <a:sym typeface="Arial" charset="0"/>
              </a:rPr>
              <a:t>. Lanes Ma-</a:t>
            </a:r>
            <a:r>
              <a:rPr lang="en-US" sz="2200" dirty="0" err="1">
                <a:solidFill>
                  <a:schemeClr val="tx1"/>
                </a:solidFill>
                <a:latin typeface="Arial" charset="0"/>
                <a:ea typeface="ＭＳ Ｐゴシック" charset="0"/>
                <a:cs typeface="Arial" charset="0"/>
                <a:sym typeface="Arial" charset="0"/>
              </a:rPr>
              <a:t>Md</a:t>
            </a:r>
            <a:r>
              <a:rPr lang="en-US" sz="2200" dirty="0">
                <a:solidFill>
                  <a:schemeClr val="tx1"/>
                </a:solidFill>
                <a:latin typeface="Arial" charset="0"/>
                <a:ea typeface="ＭＳ Ｐゴシック" charset="0"/>
                <a:cs typeface="Arial" charset="0"/>
                <a:sym typeface="Arial" charset="0"/>
              </a:rPr>
              <a:t> represent colonies with the vector containing </a:t>
            </a:r>
            <a:r>
              <a:rPr lang="en-US" sz="2200" i="1" dirty="0" err="1">
                <a:solidFill>
                  <a:schemeClr val="tx1"/>
                </a:solidFill>
                <a:latin typeface="Arial" charset="0"/>
                <a:ea typeface="ＭＳ Ｐゴシック" charset="0"/>
                <a:cs typeface="Arial" charset="0"/>
                <a:sym typeface="Arial" charset="0"/>
              </a:rPr>
              <a:t>mamM</a:t>
            </a:r>
            <a:r>
              <a:rPr lang="en-US" sz="2200" dirty="0">
                <a:solidFill>
                  <a:schemeClr val="tx1"/>
                </a:solidFill>
                <a:latin typeface="Arial" charset="0"/>
                <a:ea typeface="ＭＳ Ｐゴシック" charset="0"/>
                <a:cs typeface="Arial" charset="0"/>
                <a:sym typeface="Arial" charset="0"/>
              </a:rPr>
              <a:t>.  Colonies </a:t>
            </a:r>
            <a:r>
              <a:rPr lang="en-US" sz="2200" dirty="0" err="1">
                <a:solidFill>
                  <a:schemeClr val="tx1"/>
                </a:solidFill>
                <a:latin typeface="Arial" charset="0"/>
                <a:ea typeface="ＭＳ Ｐゴシック" charset="0"/>
                <a:cs typeface="Arial" charset="0"/>
                <a:sym typeface="Arial" charset="0"/>
              </a:rPr>
              <a:t>Bd</a:t>
            </a:r>
            <a:r>
              <a:rPr lang="en-US" sz="2200" dirty="0">
                <a:solidFill>
                  <a:schemeClr val="tx1"/>
                </a:solidFill>
                <a:latin typeface="Arial" charset="0"/>
                <a:ea typeface="ＭＳ Ｐゴシック" charset="0"/>
                <a:cs typeface="Arial" charset="0"/>
                <a:sym typeface="Arial" charset="0"/>
              </a:rPr>
              <a:t>, Be, and </a:t>
            </a:r>
            <a:r>
              <a:rPr lang="en-US" sz="2200" dirty="0" err="1">
                <a:solidFill>
                  <a:schemeClr val="tx1"/>
                </a:solidFill>
                <a:latin typeface="Arial" charset="0"/>
                <a:ea typeface="ＭＳ Ｐゴシック" charset="0"/>
                <a:cs typeface="Arial" charset="0"/>
                <a:sym typeface="Arial" charset="0"/>
              </a:rPr>
              <a:t>Mc</a:t>
            </a:r>
            <a:r>
              <a:rPr lang="en-US" sz="2200" dirty="0">
                <a:solidFill>
                  <a:schemeClr val="tx1"/>
                </a:solidFill>
                <a:latin typeface="Arial" charset="0"/>
                <a:ea typeface="ＭＳ Ｐゴシック" charset="0"/>
                <a:cs typeface="Arial" charset="0"/>
                <a:sym typeface="Arial" charset="0"/>
              </a:rPr>
              <a:t> have bands showing that the gene is in the correct orientation.</a:t>
            </a: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Arial" charset="0"/>
              <a:sym typeface="Arial" charset="0"/>
            </a:endParaRPr>
          </a:p>
          <a:p>
            <a:pPr algn="ctr">
              <a:tabLst>
                <a:tab pos="355600" algn="l"/>
                <a:tab pos="355600" algn="l"/>
                <a:tab pos="355600" algn="l"/>
                <a:tab pos="355600" algn="l"/>
                <a:tab pos="355600" algn="l"/>
                <a:tab pos="355600" algn="l"/>
                <a:tab pos="355600" algn="l"/>
                <a:tab pos="355600" algn="l"/>
                <a:tab pos="355600" algn="l"/>
                <a:tab pos="355600" algn="l"/>
                <a:tab pos="355600" algn="l"/>
              </a:tabLst>
            </a:pPr>
            <a:r>
              <a:rPr lang="en-US" sz="5400" dirty="0" smtClean="0">
                <a:solidFill>
                  <a:srgbClr val="640E2F"/>
                </a:solidFill>
                <a:latin typeface="Arial" charset="0"/>
                <a:ea typeface="ＭＳ Ｐゴシック" charset="0"/>
                <a:cs typeface="Arial" charset="0"/>
                <a:sym typeface="Arial" charset="0"/>
              </a:rPr>
              <a:t>Tests </a:t>
            </a:r>
            <a:r>
              <a:rPr lang="en-US" sz="5400" dirty="0">
                <a:solidFill>
                  <a:srgbClr val="640E2F"/>
                </a:solidFill>
                <a:latin typeface="Arial" charset="0"/>
                <a:ea typeface="ＭＳ Ｐゴシック" charset="0"/>
                <a:cs typeface="Arial" charset="0"/>
                <a:sym typeface="Arial" charset="0"/>
              </a:rPr>
              <a:t>for </a:t>
            </a:r>
            <a:r>
              <a:rPr lang="en-US" sz="5400" dirty="0" smtClean="0">
                <a:solidFill>
                  <a:srgbClr val="640E2F"/>
                </a:solidFill>
                <a:latin typeface="Arial" charset="0"/>
                <a:ea typeface="ＭＳ Ｐゴシック" charset="0"/>
                <a:cs typeface="Arial" charset="0"/>
                <a:sym typeface="Arial" charset="0"/>
              </a:rPr>
              <a:t>Metal </a:t>
            </a:r>
            <a:r>
              <a:rPr lang="en-US" sz="5400" dirty="0" err="1" smtClean="0">
                <a:solidFill>
                  <a:srgbClr val="640E2F"/>
                </a:solidFill>
                <a:latin typeface="Arial" charset="0"/>
                <a:ea typeface="ＭＳ Ｐゴシック" charset="0"/>
                <a:cs typeface="Arial" charset="0"/>
                <a:sym typeface="Arial" charset="0"/>
              </a:rPr>
              <a:t>Biosorption</a:t>
            </a:r>
            <a:endParaRPr lang="en-US" sz="5400" dirty="0">
              <a:solidFill>
                <a:srgbClr val="640E2F"/>
              </a:solidFill>
              <a:latin typeface="Arial" charset="0"/>
              <a:ea typeface="ＭＳ Ｐゴシック" charset="0"/>
              <a:cs typeface="Arial"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Lucida Grande"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Lucida Grande"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Lucida Grande"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Lucida Grande"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Lucida Grande"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Lucida Grande"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Lucida Grande"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Lucida Grande"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Lucida Grande"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Lucida Grande"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Lucida Grande"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Lucida Grande"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Lucida Grande"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Lucida Grande"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Lucida Grande"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Lucida Grande"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Lucida Grande"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Lucida Grande"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Lucida Grande"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Lucida Grande"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Lucida Grande"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Lucida Grande"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200" dirty="0">
              <a:solidFill>
                <a:schemeClr val="tx1"/>
              </a:solidFill>
              <a:latin typeface="Arial" charset="0"/>
              <a:ea typeface="ＭＳ Ｐゴシック" charset="0"/>
              <a:cs typeface="Lucida Grande"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800" dirty="0">
              <a:solidFill>
                <a:srgbClr val="640E2F"/>
              </a:solidFill>
              <a:latin typeface="Arial" charset="0"/>
              <a:ea typeface="ＭＳ Ｐゴシック" charset="0"/>
              <a:cs typeface="Lucida Grande"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800" dirty="0">
              <a:solidFill>
                <a:srgbClr val="640E2F"/>
              </a:solidFill>
              <a:latin typeface="Arial" charset="0"/>
              <a:ea typeface="ＭＳ Ｐゴシック" charset="0"/>
              <a:cs typeface="Lucida Grande"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800" dirty="0">
              <a:solidFill>
                <a:srgbClr val="640E2F"/>
              </a:solidFill>
              <a:latin typeface="Arial" charset="0"/>
              <a:ea typeface="ＭＳ Ｐゴシック" charset="0"/>
              <a:cs typeface="Lucida Grande"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800" dirty="0">
              <a:solidFill>
                <a:srgbClr val="640E2F"/>
              </a:solidFill>
              <a:latin typeface="Arial" charset="0"/>
              <a:ea typeface="ＭＳ Ｐゴシック" charset="0"/>
              <a:cs typeface="Lucida Grande"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800" dirty="0">
              <a:solidFill>
                <a:srgbClr val="640E2F"/>
              </a:solidFill>
              <a:latin typeface="Arial" charset="0"/>
              <a:ea typeface="ＭＳ Ｐゴシック" charset="0"/>
              <a:cs typeface="Lucida Grande"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800" dirty="0">
              <a:solidFill>
                <a:srgbClr val="640E2F"/>
              </a:solidFill>
              <a:latin typeface="Arial" charset="0"/>
              <a:ea typeface="ＭＳ Ｐゴシック" charset="0"/>
              <a:cs typeface="Lucida Grande"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800" dirty="0">
              <a:solidFill>
                <a:srgbClr val="640E2F"/>
              </a:solidFill>
              <a:latin typeface="Arial" charset="0"/>
              <a:ea typeface="ＭＳ Ｐゴシック" charset="0"/>
              <a:cs typeface="Lucida Grande"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endParaRPr lang="en-US" sz="2800" dirty="0">
              <a:solidFill>
                <a:srgbClr val="640E2F"/>
              </a:solidFill>
              <a:latin typeface="Arial" charset="0"/>
              <a:ea typeface="ＭＳ Ｐゴシック" charset="0"/>
              <a:cs typeface="Lucida Grande" charset="0"/>
              <a:sym typeface="Arial" charset="0"/>
            </a:endParaRPr>
          </a:p>
          <a:p>
            <a:pPr algn="just">
              <a:tabLst>
                <a:tab pos="355600" algn="l"/>
                <a:tab pos="355600" algn="l"/>
                <a:tab pos="355600" algn="l"/>
                <a:tab pos="355600" algn="l"/>
                <a:tab pos="355600" algn="l"/>
                <a:tab pos="355600" algn="l"/>
                <a:tab pos="355600" algn="l"/>
                <a:tab pos="355600" algn="l"/>
                <a:tab pos="355600" algn="l"/>
                <a:tab pos="355600" algn="l"/>
                <a:tab pos="355600" algn="l"/>
              </a:tabLst>
            </a:pPr>
            <a:r>
              <a:rPr lang="en-US" sz="2800" dirty="0">
                <a:solidFill>
                  <a:srgbClr val="640E2F"/>
                </a:solidFill>
                <a:latin typeface="Arial" charset="0"/>
                <a:ea typeface="ＭＳ Ｐゴシック" charset="0"/>
                <a:cs typeface="Lucida Grande" charset="0"/>
                <a:sym typeface="Arial" charset="0"/>
              </a:rPr>
              <a:t>References:</a:t>
            </a:r>
          </a:p>
          <a:p>
            <a:pPr algn="l">
              <a:tabLst>
                <a:tab pos="355600" algn="l"/>
                <a:tab pos="355600" algn="l"/>
                <a:tab pos="355600" algn="l"/>
                <a:tab pos="355600" algn="l"/>
                <a:tab pos="355600" algn="l"/>
                <a:tab pos="355600" algn="l"/>
                <a:tab pos="355600" algn="l"/>
                <a:tab pos="355600" algn="l"/>
                <a:tab pos="355600" algn="l"/>
                <a:tab pos="355600" algn="l"/>
                <a:tab pos="355600" algn="l"/>
              </a:tabLst>
            </a:pPr>
            <a:r>
              <a:rPr lang="en-US" sz="1200" dirty="0" err="1">
                <a:solidFill>
                  <a:schemeClr val="tx1"/>
                </a:solidFill>
                <a:latin typeface="Arial Bold" charset="0"/>
                <a:ea typeface="ＭＳ Ｐゴシック" charset="0"/>
                <a:cs typeface="Arial Bold" charset="0"/>
                <a:sym typeface="Arial Bold" charset="0"/>
              </a:rPr>
              <a:t>Cai</a:t>
            </a:r>
            <a:r>
              <a:rPr lang="en-US" sz="1200" dirty="0">
                <a:solidFill>
                  <a:schemeClr val="tx1"/>
                </a:solidFill>
                <a:latin typeface="Arial Bold" charset="0"/>
                <a:ea typeface="ＭＳ Ｐゴシック" charset="0"/>
                <a:cs typeface="Arial Bold" charset="0"/>
                <a:sym typeface="Arial Bold" charset="0"/>
              </a:rPr>
              <a:t> F, Li J, Sun J, </a:t>
            </a:r>
            <a:r>
              <a:rPr lang="en-US" sz="1200" dirty="0" err="1">
                <a:solidFill>
                  <a:schemeClr val="tx1"/>
                </a:solidFill>
                <a:latin typeface="Arial Bold" charset="0"/>
                <a:ea typeface="ＭＳ Ｐゴシック" charset="0"/>
                <a:cs typeface="Arial Bold" charset="0"/>
                <a:sym typeface="Arial Bold" charset="0"/>
              </a:rPr>
              <a:t>Ji</a:t>
            </a:r>
            <a:r>
              <a:rPr lang="en-US" sz="1200" dirty="0">
                <a:solidFill>
                  <a:schemeClr val="tx1"/>
                </a:solidFill>
                <a:latin typeface="Arial Bold" charset="0"/>
                <a:ea typeface="ＭＳ Ｐゴシック" charset="0"/>
                <a:cs typeface="Arial Bold" charset="0"/>
                <a:sym typeface="Arial Bold" charset="0"/>
              </a:rPr>
              <a:t> Y. </a:t>
            </a:r>
            <a:r>
              <a:rPr lang="en-US" sz="1200" dirty="0">
                <a:solidFill>
                  <a:schemeClr val="tx1"/>
                </a:solidFill>
                <a:latin typeface="Arial" charset="0"/>
                <a:ea typeface="ＭＳ Ｐゴシック" charset="0"/>
                <a:cs typeface="Arial" charset="0"/>
                <a:sym typeface="Arial" charset="0"/>
              </a:rPr>
              <a:t>Biosynthesis of gold nanoparticles by </a:t>
            </a:r>
            <a:r>
              <a:rPr lang="en-US" sz="1200" dirty="0" err="1">
                <a:solidFill>
                  <a:schemeClr val="tx1"/>
                </a:solidFill>
                <a:latin typeface="Arial" charset="0"/>
                <a:ea typeface="ＭＳ Ｐゴシック" charset="0"/>
                <a:cs typeface="Arial" charset="0"/>
                <a:sym typeface="Arial" charset="0"/>
              </a:rPr>
              <a:t>biosorption</a:t>
            </a:r>
            <a:r>
              <a:rPr lang="en-US" sz="1200" dirty="0">
                <a:solidFill>
                  <a:schemeClr val="tx1"/>
                </a:solidFill>
                <a:latin typeface="Arial" charset="0"/>
                <a:ea typeface="ＭＳ Ｐゴシック" charset="0"/>
                <a:cs typeface="Arial" charset="0"/>
                <a:sym typeface="Arial" charset="0"/>
              </a:rPr>
              <a:t> </a:t>
            </a:r>
            <a:r>
              <a:rPr lang="en-US" sz="1200" dirty="0" err="1">
                <a:solidFill>
                  <a:schemeClr val="tx1"/>
                </a:solidFill>
                <a:latin typeface="Arial" charset="0"/>
                <a:ea typeface="ＭＳ Ｐゴシック" charset="0"/>
                <a:cs typeface="Arial" charset="0"/>
                <a:sym typeface="Arial" charset="0"/>
              </a:rPr>
              <a:t>usingMagnetospirillum</a:t>
            </a:r>
            <a:r>
              <a:rPr lang="en-US" sz="1200" dirty="0">
                <a:solidFill>
                  <a:schemeClr val="tx1"/>
                </a:solidFill>
                <a:latin typeface="Arial" charset="0"/>
                <a:ea typeface="ＭＳ Ｐゴシック" charset="0"/>
                <a:cs typeface="Arial" charset="0"/>
                <a:sym typeface="Arial" charset="0"/>
              </a:rPr>
              <a:t> </a:t>
            </a:r>
            <a:r>
              <a:rPr lang="en-US" sz="1200" dirty="0" err="1">
                <a:solidFill>
                  <a:schemeClr val="tx1"/>
                </a:solidFill>
                <a:latin typeface="Arial" charset="0"/>
                <a:ea typeface="ＭＳ Ｐゴシック" charset="0"/>
                <a:cs typeface="Arial" charset="0"/>
                <a:sym typeface="Arial" charset="0"/>
              </a:rPr>
              <a:t>gryphiswaldense</a:t>
            </a:r>
            <a:r>
              <a:rPr lang="en-US" sz="1200" dirty="0">
                <a:solidFill>
                  <a:schemeClr val="tx1"/>
                </a:solidFill>
                <a:latin typeface="Arial" charset="0"/>
                <a:ea typeface="ＭＳ Ｐゴシック" charset="0"/>
                <a:cs typeface="Arial" charset="0"/>
                <a:sym typeface="Arial" charset="0"/>
              </a:rPr>
              <a:t> MSR-1 </a:t>
            </a:r>
          </a:p>
          <a:p>
            <a:pPr algn="l">
              <a:tabLst>
                <a:tab pos="355600" algn="l"/>
                <a:tab pos="355600" algn="l"/>
                <a:tab pos="355600" algn="l"/>
                <a:tab pos="355600" algn="l"/>
                <a:tab pos="355600" algn="l"/>
                <a:tab pos="355600" algn="l"/>
                <a:tab pos="355600" algn="l"/>
                <a:tab pos="355600" algn="l"/>
                <a:tab pos="355600" algn="l"/>
                <a:tab pos="355600" algn="l"/>
                <a:tab pos="355600" algn="l"/>
              </a:tabLst>
            </a:pPr>
            <a:endParaRPr lang="en-US" sz="1200" dirty="0">
              <a:solidFill>
                <a:schemeClr val="tx1"/>
              </a:solidFill>
              <a:latin typeface="Arial" charset="0"/>
              <a:ea typeface="ＭＳ Ｐゴシック" charset="0"/>
              <a:cs typeface="Lucida Grande" charset="0"/>
              <a:sym typeface="Arial" charset="0"/>
            </a:endParaRPr>
          </a:p>
          <a:p>
            <a:pPr algn="l">
              <a:tabLst>
                <a:tab pos="355600" algn="l"/>
                <a:tab pos="355600" algn="l"/>
                <a:tab pos="355600" algn="l"/>
                <a:tab pos="355600" algn="l"/>
                <a:tab pos="355600" algn="l"/>
                <a:tab pos="355600" algn="l"/>
                <a:tab pos="355600" algn="l"/>
                <a:tab pos="355600" algn="l"/>
                <a:tab pos="355600" algn="l"/>
                <a:tab pos="355600" algn="l"/>
                <a:tab pos="355600" algn="l"/>
              </a:tabLst>
            </a:pPr>
            <a:r>
              <a:rPr lang="en-US" sz="1200" dirty="0">
                <a:solidFill>
                  <a:schemeClr val="tx1"/>
                </a:solidFill>
                <a:latin typeface="Arial Bold" charset="0"/>
                <a:ea typeface="ＭＳ Ｐゴシック" charset="0"/>
                <a:cs typeface="Arial Bold" charset="0"/>
                <a:sym typeface="Arial Bold" charset="0"/>
              </a:rPr>
              <a:t>Frankel RB, </a:t>
            </a:r>
            <a:r>
              <a:rPr lang="en-US" sz="1200" dirty="0" err="1">
                <a:solidFill>
                  <a:schemeClr val="tx1"/>
                </a:solidFill>
                <a:latin typeface="Arial Bold" charset="0"/>
                <a:ea typeface="ＭＳ Ｐゴシック" charset="0"/>
                <a:cs typeface="Arial Bold" charset="0"/>
                <a:sym typeface="Arial Bold" charset="0"/>
              </a:rPr>
              <a:t>Bazylinski</a:t>
            </a:r>
            <a:r>
              <a:rPr lang="en-US" sz="1200" dirty="0">
                <a:solidFill>
                  <a:schemeClr val="tx1"/>
                </a:solidFill>
                <a:latin typeface="Arial Bold" charset="0"/>
                <a:ea typeface="ＭＳ Ｐゴシック" charset="0"/>
                <a:cs typeface="Arial Bold" charset="0"/>
                <a:sym typeface="Arial Bold" charset="0"/>
              </a:rPr>
              <a:t>, DA. </a:t>
            </a:r>
            <a:r>
              <a:rPr lang="en-US" sz="1200" dirty="0">
                <a:solidFill>
                  <a:schemeClr val="tx1"/>
                </a:solidFill>
                <a:latin typeface="Arial" charset="0"/>
                <a:ea typeface="ＭＳ Ｐゴシック" charset="0"/>
                <a:cs typeface="Arial" charset="0"/>
                <a:sym typeface="Arial" charset="0"/>
              </a:rPr>
              <a:t>2009. </a:t>
            </a:r>
            <a:r>
              <a:rPr lang="en-US" sz="1200" dirty="0" err="1">
                <a:solidFill>
                  <a:schemeClr val="tx1"/>
                </a:solidFill>
                <a:latin typeface="Arial" charset="0"/>
                <a:ea typeface="ＭＳ Ｐゴシック" charset="0"/>
                <a:cs typeface="Arial" charset="0"/>
                <a:sym typeface="Arial" charset="0"/>
              </a:rPr>
              <a:t>Magnetosomes</a:t>
            </a:r>
            <a:r>
              <a:rPr lang="en-US" sz="1200" dirty="0">
                <a:solidFill>
                  <a:schemeClr val="tx1"/>
                </a:solidFill>
                <a:latin typeface="Arial" charset="0"/>
                <a:ea typeface="ＭＳ Ｐゴシック" charset="0"/>
                <a:cs typeface="Arial" charset="0"/>
                <a:sym typeface="Arial" charset="0"/>
              </a:rPr>
              <a:t> and Magneto-</a:t>
            </a:r>
            <a:r>
              <a:rPr lang="en-US" sz="1200" dirty="0" err="1">
                <a:solidFill>
                  <a:schemeClr val="tx1"/>
                </a:solidFill>
                <a:latin typeface="Arial" charset="0"/>
                <a:ea typeface="ＭＳ Ｐゴシック" charset="0"/>
                <a:cs typeface="Arial" charset="0"/>
                <a:sym typeface="Arial" charset="0"/>
              </a:rPr>
              <a:t>aerotaxis</a:t>
            </a:r>
            <a:r>
              <a:rPr lang="en-US" sz="1200" dirty="0">
                <a:solidFill>
                  <a:schemeClr val="tx1"/>
                </a:solidFill>
                <a:latin typeface="Arial" charset="0"/>
                <a:ea typeface="ＭＳ Ｐゴシック" charset="0"/>
                <a:cs typeface="Arial" charset="0"/>
                <a:sym typeface="Arial" charset="0"/>
              </a:rPr>
              <a:t>. Contrib. </a:t>
            </a:r>
            <a:r>
              <a:rPr lang="en-US" sz="1200" dirty="0" err="1">
                <a:solidFill>
                  <a:schemeClr val="tx1"/>
                </a:solidFill>
                <a:latin typeface="Arial" charset="0"/>
                <a:ea typeface="ＭＳ Ｐゴシック" charset="0"/>
                <a:cs typeface="Arial" charset="0"/>
                <a:sym typeface="Arial" charset="0"/>
              </a:rPr>
              <a:t>Microbiol</a:t>
            </a:r>
            <a:r>
              <a:rPr lang="en-US" sz="1200" dirty="0">
                <a:solidFill>
                  <a:schemeClr val="tx1"/>
                </a:solidFill>
                <a:latin typeface="Arial" charset="0"/>
                <a:ea typeface="ＭＳ Ｐゴシック" charset="0"/>
                <a:cs typeface="Arial" charset="0"/>
                <a:sym typeface="Arial" charset="0"/>
              </a:rPr>
              <a:t>. </a:t>
            </a:r>
            <a:r>
              <a:rPr lang="en-US" sz="1200" dirty="0">
                <a:solidFill>
                  <a:schemeClr val="tx1"/>
                </a:solidFill>
                <a:latin typeface="Arial Bold" charset="0"/>
                <a:ea typeface="ＭＳ Ｐゴシック" charset="0"/>
                <a:cs typeface="Arial Bold" charset="0"/>
                <a:sym typeface="Arial Bold" charset="0"/>
              </a:rPr>
              <a:t>16</a:t>
            </a:r>
            <a:r>
              <a:rPr lang="en-US" sz="1200" dirty="0">
                <a:solidFill>
                  <a:schemeClr val="tx1"/>
                </a:solidFill>
                <a:latin typeface="Arial" charset="0"/>
                <a:ea typeface="ＭＳ Ｐゴシック" charset="0"/>
                <a:cs typeface="Arial" charset="0"/>
                <a:sym typeface="Arial" charset="0"/>
              </a:rPr>
              <a:t>:182-193.</a:t>
            </a:r>
          </a:p>
          <a:p>
            <a:pPr algn="l">
              <a:tabLst>
                <a:tab pos="355600" algn="l"/>
                <a:tab pos="355600" algn="l"/>
                <a:tab pos="355600" algn="l"/>
                <a:tab pos="355600" algn="l"/>
                <a:tab pos="355600" algn="l"/>
                <a:tab pos="355600" algn="l"/>
                <a:tab pos="355600" algn="l"/>
                <a:tab pos="355600" algn="l"/>
                <a:tab pos="355600" algn="l"/>
                <a:tab pos="355600" algn="l"/>
                <a:tab pos="355600" algn="l"/>
              </a:tabLst>
            </a:pPr>
            <a:endParaRPr lang="en-US" sz="1200" dirty="0">
              <a:solidFill>
                <a:schemeClr val="tx1"/>
              </a:solidFill>
              <a:latin typeface="Arial" charset="0"/>
              <a:ea typeface="ＭＳ Ｐゴシック" charset="0"/>
              <a:cs typeface="Lucida Grande" charset="0"/>
              <a:sym typeface="Arial" charset="0"/>
            </a:endParaRPr>
          </a:p>
          <a:p>
            <a:pPr algn="l">
              <a:tabLst>
                <a:tab pos="355600" algn="l"/>
                <a:tab pos="355600" algn="l"/>
                <a:tab pos="355600" algn="l"/>
                <a:tab pos="355600" algn="l"/>
                <a:tab pos="355600" algn="l"/>
                <a:tab pos="355600" algn="l"/>
                <a:tab pos="355600" algn="l"/>
                <a:tab pos="355600" algn="l"/>
                <a:tab pos="355600" algn="l"/>
                <a:tab pos="355600" algn="l"/>
                <a:tab pos="355600" algn="l"/>
              </a:tabLst>
            </a:pPr>
            <a:r>
              <a:rPr lang="en-US" sz="1200" dirty="0">
                <a:solidFill>
                  <a:schemeClr val="tx1"/>
                </a:solidFill>
                <a:latin typeface="Arial Bold" charset="0"/>
                <a:ea typeface="ＭＳ Ｐゴシック" charset="0"/>
                <a:cs typeface="Arial Bold" charset="0"/>
                <a:sym typeface="Arial Bold" charset="0"/>
              </a:rPr>
              <a:t>Murat D, Quinlan A, </a:t>
            </a:r>
            <a:r>
              <a:rPr lang="en-US" sz="1200" dirty="0" err="1">
                <a:solidFill>
                  <a:schemeClr val="tx1"/>
                </a:solidFill>
                <a:latin typeface="Arial Bold" charset="0"/>
                <a:ea typeface="ＭＳ Ｐゴシック" charset="0"/>
                <a:cs typeface="Arial Bold" charset="0"/>
                <a:sym typeface="Arial Bold" charset="0"/>
              </a:rPr>
              <a:t>Vali</a:t>
            </a:r>
            <a:r>
              <a:rPr lang="en-US" sz="1200" dirty="0">
                <a:solidFill>
                  <a:schemeClr val="tx1"/>
                </a:solidFill>
                <a:latin typeface="Arial Bold" charset="0"/>
                <a:ea typeface="ＭＳ Ｐゴシック" charset="0"/>
                <a:cs typeface="Arial Bold" charset="0"/>
                <a:sym typeface="Arial Bold" charset="0"/>
              </a:rPr>
              <a:t> H, </a:t>
            </a:r>
            <a:r>
              <a:rPr lang="en-US" sz="1200" dirty="0" err="1">
                <a:solidFill>
                  <a:schemeClr val="tx1"/>
                </a:solidFill>
                <a:latin typeface="Arial Bold" charset="0"/>
                <a:ea typeface="ＭＳ Ｐゴシック" charset="0"/>
                <a:cs typeface="Arial Bold" charset="0"/>
                <a:sym typeface="Arial Bold" charset="0"/>
              </a:rPr>
              <a:t>Komeilia</a:t>
            </a:r>
            <a:r>
              <a:rPr lang="en-US" sz="1200" dirty="0">
                <a:solidFill>
                  <a:schemeClr val="tx1"/>
                </a:solidFill>
                <a:latin typeface="Arial Bold" charset="0"/>
                <a:ea typeface="ＭＳ Ｐゴシック" charset="0"/>
                <a:cs typeface="Arial Bold" charset="0"/>
                <a:sym typeface="Arial Bold" charset="0"/>
              </a:rPr>
              <a:t> A. </a:t>
            </a:r>
            <a:r>
              <a:rPr lang="en-US" sz="1200" dirty="0">
                <a:solidFill>
                  <a:schemeClr val="tx1"/>
                </a:solidFill>
                <a:latin typeface="Arial" charset="0"/>
                <a:ea typeface="ＭＳ Ｐゴシック" charset="0"/>
                <a:cs typeface="Arial" charset="0"/>
                <a:sym typeface="Arial" charset="0"/>
              </a:rPr>
              <a:t>2010. </a:t>
            </a:r>
            <a:r>
              <a:rPr lang="en-US" sz="1200" dirty="0">
                <a:solidFill>
                  <a:srgbClr val="121212"/>
                </a:solidFill>
                <a:latin typeface="Arial" charset="0"/>
                <a:ea typeface="ＭＳ Ｐゴシック" charset="0"/>
                <a:cs typeface="Arial" charset="0"/>
                <a:sym typeface="Arial" charset="0"/>
              </a:rPr>
              <a:t>Comprehensive genetic dissection of the </a:t>
            </a:r>
            <a:r>
              <a:rPr lang="en-US" sz="1200" dirty="0" err="1">
                <a:solidFill>
                  <a:srgbClr val="121212"/>
                </a:solidFill>
                <a:latin typeface="Arial" charset="0"/>
                <a:ea typeface="ＭＳ Ｐゴシック" charset="0"/>
                <a:cs typeface="Arial" charset="0"/>
                <a:sym typeface="Arial" charset="0"/>
              </a:rPr>
              <a:t>magnetosome</a:t>
            </a:r>
            <a:r>
              <a:rPr lang="en-US" sz="1200" dirty="0">
                <a:solidFill>
                  <a:srgbClr val="121212"/>
                </a:solidFill>
                <a:latin typeface="Arial" charset="0"/>
                <a:ea typeface="ＭＳ Ｐゴシック" charset="0"/>
                <a:cs typeface="Arial" charset="0"/>
                <a:sym typeface="Arial" charset="0"/>
              </a:rPr>
              <a:t> gene island reveals the step-wise assembly of a prokaryotic organelle. </a:t>
            </a:r>
            <a:r>
              <a:rPr lang="en-US" sz="1200" dirty="0">
                <a:solidFill>
                  <a:schemeClr val="tx1"/>
                </a:solidFill>
                <a:latin typeface="Arial" charset="0"/>
                <a:ea typeface="ＭＳ Ｐゴシック" charset="0"/>
                <a:cs typeface="Arial" charset="0"/>
                <a:sym typeface="Arial" charset="0"/>
              </a:rPr>
              <a:t>Proc. Natl. Acad. Sci. U.S.A. </a:t>
            </a:r>
            <a:r>
              <a:rPr lang="en-US" sz="1200" dirty="0">
                <a:solidFill>
                  <a:srgbClr val="121212"/>
                </a:solidFill>
                <a:latin typeface="Arial Bold" charset="0"/>
                <a:ea typeface="ＭＳ Ｐゴシック" charset="0"/>
                <a:cs typeface="Arial Bold" charset="0"/>
                <a:sym typeface="Arial Bold" charset="0"/>
              </a:rPr>
              <a:t>107</a:t>
            </a:r>
            <a:r>
              <a:rPr lang="en-US" sz="1200" dirty="0">
                <a:solidFill>
                  <a:srgbClr val="121212"/>
                </a:solidFill>
                <a:latin typeface="Arial" charset="0"/>
                <a:ea typeface="ＭＳ Ｐゴシック" charset="0"/>
                <a:cs typeface="Arial" charset="0"/>
                <a:sym typeface="Arial" charset="0"/>
              </a:rPr>
              <a:t>:5593-5598. </a:t>
            </a:r>
          </a:p>
          <a:p>
            <a:pPr algn="l">
              <a:tabLst>
                <a:tab pos="355600" algn="l"/>
                <a:tab pos="355600" algn="l"/>
                <a:tab pos="355600" algn="l"/>
                <a:tab pos="355600" algn="l"/>
                <a:tab pos="355600" algn="l"/>
                <a:tab pos="355600" algn="l"/>
                <a:tab pos="355600" algn="l"/>
                <a:tab pos="355600" algn="l"/>
                <a:tab pos="355600" algn="l"/>
                <a:tab pos="355600" algn="l"/>
                <a:tab pos="355600" algn="l"/>
              </a:tabLst>
            </a:pPr>
            <a:endParaRPr lang="en-US" sz="1200" dirty="0">
              <a:solidFill>
                <a:srgbClr val="121212"/>
              </a:solidFill>
              <a:latin typeface="Arial" charset="0"/>
              <a:ea typeface="ＭＳ Ｐゴシック" charset="0"/>
              <a:cs typeface="Arial" charset="0"/>
              <a:sym typeface="Arial" charset="0"/>
            </a:endParaRPr>
          </a:p>
          <a:p>
            <a:pPr algn="l">
              <a:tabLst>
                <a:tab pos="355600" algn="l"/>
                <a:tab pos="355600" algn="l"/>
                <a:tab pos="355600" algn="l"/>
                <a:tab pos="355600" algn="l"/>
                <a:tab pos="355600" algn="l"/>
                <a:tab pos="355600" algn="l"/>
                <a:tab pos="355600" algn="l"/>
                <a:tab pos="355600" algn="l"/>
                <a:tab pos="355600" algn="l"/>
                <a:tab pos="355600" algn="l"/>
                <a:tab pos="355600" algn="l"/>
              </a:tabLst>
            </a:pPr>
            <a:r>
              <a:rPr lang="en-US" sz="1200" dirty="0" err="1">
                <a:solidFill>
                  <a:schemeClr val="tx1"/>
                </a:solidFill>
                <a:latin typeface="Arial Bold" charset="0"/>
                <a:ea typeface="ＭＳ Ｐゴシック" charset="0"/>
                <a:cs typeface="Arial Bold" charset="0"/>
                <a:sym typeface="Arial Bold" charset="0"/>
              </a:rPr>
              <a:t>Uebe</a:t>
            </a:r>
            <a:r>
              <a:rPr lang="en-US" sz="1200" dirty="0">
                <a:solidFill>
                  <a:schemeClr val="tx1"/>
                </a:solidFill>
                <a:latin typeface="Arial Bold" charset="0"/>
                <a:ea typeface="ＭＳ Ｐゴシック" charset="0"/>
                <a:cs typeface="Arial Bold" charset="0"/>
                <a:sym typeface="Arial Bold" charset="0"/>
              </a:rPr>
              <a:t> R, </a:t>
            </a:r>
            <a:r>
              <a:rPr lang="en-US" sz="1200" dirty="0" err="1">
                <a:solidFill>
                  <a:schemeClr val="tx1"/>
                </a:solidFill>
                <a:latin typeface="Arial Bold" charset="0"/>
                <a:ea typeface="ＭＳ Ｐゴシック" charset="0"/>
                <a:cs typeface="Arial Bold" charset="0"/>
                <a:sym typeface="Arial Bold" charset="0"/>
              </a:rPr>
              <a:t>Junge</a:t>
            </a:r>
            <a:r>
              <a:rPr lang="en-US" sz="1200" dirty="0">
                <a:solidFill>
                  <a:schemeClr val="tx1"/>
                </a:solidFill>
                <a:latin typeface="Arial Bold" charset="0"/>
                <a:ea typeface="ＭＳ Ｐゴシック" charset="0"/>
                <a:cs typeface="Arial Bold" charset="0"/>
                <a:sym typeface="Arial Bold" charset="0"/>
              </a:rPr>
              <a:t> K, </a:t>
            </a:r>
            <a:r>
              <a:rPr lang="en-US" sz="1200" dirty="0" err="1">
                <a:solidFill>
                  <a:schemeClr val="tx1"/>
                </a:solidFill>
                <a:latin typeface="Arial Bold" charset="0"/>
                <a:ea typeface="ＭＳ Ｐゴシック" charset="0"/>
                <a:cs typeface="Arial Bold" charset="0"/>
                <a:sym typeface="Arial Bold" charset="0"/>
              </a:rPr>
              <a:t>Henn</a:t>
            </a:r>
            <a:r>
              <a:rPr lang="en-US" sz="1200" dirty="0">
                <a:solidFill>
                  <a:schemeClr val="tx1"/>
                </a:solidFill>
                <a:latin typeface="Arial Bold" charset="0"/>
                <a:ea typeface="ＭＳ Ｐゴシック" charset="0"/>
                <a:cs typeface="Arial Bold" charset="0"/>
                <a:sym typeface="Arial Bold" charset="0"/>
              </a:rPr>
              <a:t> V, </a:t>
            </a:r>
            <a:r>
              <a:rPr lang="en-US" sz="1200" dirty="0" err="1">
                <a:solidFill>
                  <a:schemeClr val="tx1"/>
                </a:solidFill>
                <a:latin typeface="Arial Bold" charset="0"/>
                <a:ea typeface="ＭＳ Ｐゴシック" charset="0"/>
                <a:cs typeface="Arial Bold" charset="0"/>
                <a:sym typeface="Arial Bold" charset="0"/>
              </a:rPr>
              <a:t>Poxleitner</a:t>
            </a:r>
            <a:r>
              <a:rPr lang="en-US" sz="1200" dirty="0">
                <a:solidFill>
                  <a:schemeClr val="tx1"/>
                </a:solidFill>
                <a:latin typeface="Arial Bold" charset="0"/>
                <a:ea typeface="ＭＳ Ｐゴシック" charset="0"/>
                <a:cs typeface="Arial Bold" charset="0"/>
                <a:sym typeface="Arial Bold" charset="0"/>
              </a:rPr>
              <a:t> G, </a:t>
            </a:r>
            <a:r>
              <a:rPr lang="en-US" sz="1200" dirty="0" err="1">
                <a:solidFill>
                  <a:schemeClr val="tx1"/>
                </a:solidFill>
                <a:latin typeface="Arial Bold" charset="0"/>
                <a:ea typeface="ＭＳ Ｐゴシック" charset="0"/>
                <a:cs typeface="Arial Bold" charset="0"/>
                <a:sym typeface="Arial Bold" charset="0"/>
              </a:rPr>
              <a:t>Katzmann</a:t>
            </a:r>
            <a:r>
              <a:rPr lang="en-US" sz="1200" dirty="0">
                <a:solidFill>
                  <a:schemeClr val="tx1"/>
                </a:solidFill>
                <a:latin typeface="Arial Bold" charset="0"/>
                <a:ea typeface="ＭＳ Ｐゴシック" charset="0"/>
                <a:cs typeface="Arial Bold" charset="0"/>
                <a:sym typeface="Arial Bold" charset="0"/>
              </a:rPr>
              <a:t> E, </a:t>
            </a:r>
            <a:r>
              <a:rPr lang="en-US" sz="1200" dirty="0" err="1">
                <a:solidFill>
                  <a:schemeClr val="tx1"/>
                </a:solidFill>
                <a:latin typeface="Arial Bold" charset="0"/>
                <a:ea typeface="ＭＳ Ｐゴシック" charset="0"/>
                <a:cs typeface="Arial Bold" charset="0"/>
                <a:sym typeface="Arial Bold" charset="0"/>
              </a:rPr>
              <a:t>Plitzko</a:t>
            </a:r>
            <a:r>
              <a:rPr lang="en-US" sz="1200" dirty="0">
                <a:solidFill>
                  <a:schemeClr val="tx1"/>
                </a:solidFill>
                <a:latin typeface="Arial Bold" charset="0"/>
                <a:ea typeface="ＭＳ Ｐゴシック" charset="0"/>
                <a:cs typeface="Arial Bold" charset="0"/>
                <a:sym typeface="Arial Bold" charset="0"/>
              </a:rPr>
              <a:t> J, </a:t>
            </a:r>
            <a:r>
              <a:rPr lang="en-US" sz="1200" dirty="0" err="1">
                <a:solidFill>
                  <a:schemeClr val="tx1"/>
                </a:solidFill>
                <a:latin typeface="Arial Bold" charset="0"/>
                <a:ea typeface="ＭＳ Ｐゴシック" charset="0"/>
                <a:cs typeface="Arial Bold" charset="0"/>
                <a:sym typeface="Arial Bold" charset="0"/>
              </a:rPr>
              <a:t>Zarivach</a:t>
            </a:r>
            <a:r>
              <a:rPr lang="en-US" sz="1200" dirty="0">
                <a:solidFill>
                  <a:schemeClr val="tx1"/>
                </a:solidFill>
                <a:latin typeface="Arial Bold" charset="0"/>
                <a:ea typeface="ＭＳ Ｐゴシック" charset="0"/>
                <a:cs typeface="Arial Bold" charset="0"/>
                <a:sym typeface="Arial Bold" charset="0"/>
              </a:rPr>
              <a:t> R, </a:t>
            </a:r>
            <a:r>
              <a:rPr lang="en-US" sz="1200" dirty="0" err="1">
                <a:solidFill>
                  <a:schemeClr val="tx1"/>
                </a:solidFill>
                <a:latin typeface="Arial Bold" charset="0"/>
                <a:ea typeface="ＭＳ Ｐゴシック" charset="0"/>
                <a:cs typeface="Arial Bold" charset="0"/>
                <a:sym typeface="Arial Bold" charset="0"/>
              </a:rPr>
              <a:t>Kasama</a:t>
            </a:r>
            <a:r>
              <a:rPr lang="en-US" sz="1200" dirty="0">
                <a:solidFill>
                  <a:schemeClr val="tx1"/>
                </a:solidFill>
                <a:latin typeface="Arial Bold" charset="0"/>
                <a:ea typeface="ＭＳ Ｐゴシック" charset="0"/>
                <a:cs typeface="Arial Bold" charset="0"/>
                <a:sym typeface="Arial Bold" charset="0"/>
              </a:rPr>
              <a:t> T, </a:t>
            </a:r>
            <a:r>
              <a:rPr lang="en-US" sz="1200" dirty="0" err="1">
                <a:solidFill>
                  <a:schemeClr val="tx1"/>
                </a:solidFill>
                <a:latin typeface="Arial Bold" charset="0"/>
                <a:ea typeface="ＭＳ Ｐゴシック" charset="0"/>
                <a:cs typeface="Arial Bold" charset="0"/>
                <a:sym typeface="Arial Bold" charset="0"/>
              </a:rPr>
              <a:t>Wanner</a:t>
            </a:r>
            <a:r>
              <a:rPr lang="en-US" sz="1200" dirty="0">
                <a:solidFill>
                  <a:schemeClr val="tx1"/>
                </a:solidFill>
                <a:latin typeface="Arial Bold" charset="0"/>
                <a:ea typeface="ＭＳ Ｐゴシック" charset="0"/>
                <a:cs typeface="Arial Bold" charset="0"/>
                <a:sym typeface="Arial Bold" charset="0"/>
              </a:rPr>
              <a:t> G, </a:t>
            </a:r>
            <a:r>
              <a:rPr lang="en-US" sz="1200" dirty="0" err="1">
                <a:solidFill>
                  <a:schemeClr val="tx1"/>
                </a:solidFill>
                <a:latin typeface="Arial Bold" charset="0"/>
                <a:ea typeface="ＭＳ Ｐゴシック" charset="0"/>
                <a:cs typeface="Arial Bold" charset="0"/>
                <a:sym typeface="Arial Bold" charset="0"/>
              </a:rPr>
              <a:t>Posfai</a:t>
            </a:r>
            <a:r>
              <a:rPr lang="en-US" sz="1200" dirty="0">
                <a:solidFill>
                  <a:schemeClr val="tx1"/>
                </a:solidFill>
                <a:latin typeface="Arial Bold" charset="0"/>
                <a:ea typeface="ＭＳ Ｐゴシック" charset="0"/>
                <a:cs typeface="Arial Bold" charset="0"/>
                <a:sym typeface="Arial Bold" charset="0"/>
              </a:rPr>
              <a:t> M, </a:t>
            </a:r>
            <a:r>
              <a:rPr lang="en-US" sz="1200" dirty="0" err="1">
                <a:solidFill>
                  <a:schemeClr val="tx1"/>
                </a:solidFill>
                <a:latin typeface="Arial Bold" charset="0"/>
                <a:ea typeface="ＭＳ Ｐゴシック" charset="0"/>
                <a:cs typeface="Arial Bold" charset="0"/>
                <a:sym typeface="Arial Bold" charset="0"/>
              </a:rPr>
              <a:t>Bottger</a:t>
            </a:r>
            <a:r>
              <a:rPr lang="en-US" sz="1200" dirty="0">
                <a:solidFill>
                  <a:schemeClr val="tx1"/>
                </a:solidFill>
                <a:latin typeface="Arial Bold" charset="0"/>
                <a:ea typeface="ＭＳ Ｐゴシック" charset="0"/>
                <a:cs typeface="Arial Bold" charset="0"/>
                <a:sym typeface="Arial Bold" charset="0"/>
              </a:rPr>
              <a:t> L, </a:t>
            </a:r>
            <a:r>
              <a:rPr lang="en-US" sz="1200" dirty="0" err="1">
                <a:solidFill>
                  <a:schemeClr val="tx1"/>
                </a:solidFill>
                <a:latin typeface="Arial Bold" charset="0"/>
                <a:ea typeface="ＭＳ Ｐゴシック" charset="0"/>
                <a:cs typeface="Arial Bold" charset="0"/>
                <a:sym typeface="Arial Bold" charset="0"/>
              </a:rPr>
              <a:t>Matzanke</a:t>
            </a:r>
            <a:r>
              <a:rPr lang="en-US" sz="1200" dirty="0">
                <a:solidFill>
                  <a:schemeClr val="tx1"/>
                </a:solidFill>
                <a:latin typeface="Arial Bold" charset="0"/>
                <a:ea typeface="ＭＳ Ｐゴシック" charset="0"/>
                <a:cs typeface="Arial Bold" charset="0"/>
                <a:sym typeface="Arial Bold" charset="0"/>
              </a:rPr>
              <a:t> B, Schuler D.</a:t>
            </a:r>
            <a:r>
              <a:rPr lang="en-US" sz="1200" dirty="0">
                <a:solidFill>
                  <a:schemeClr val="tx1"/>
                </a:solidFill>
                <a:latin typeface="Arial" charset="0"/>
                <a:ea typeface="ＭＳ Ｐゴシック" charset="0"/>
                <a:cs typeface="Arial" charset="0"/>
                <a:sym typeface="Arial" charset="0"/>
              </a:rPr>
              <a:t> 2011.</a:t>
            </a:r>
            <a:r>
              <a:rPr lang="en-US" sz="1200" dirty="0">
                <a:solidFill>
                  <a:schemeClr val="tx1"/>
                </a:solidFill>
                <a:latin typeface="Arial Bold" charset="0"/>
                <a:ea typeface="ＭＳ Ｐゴシック" charset="0"/>
                <a:cs typeface="Arial Bold" charset="0"/>
                <a:sym typeface="Arial Bold" charset="0"/>
              </a:rPr>
              <a:t> </a:t>
            </a:r>
            <a:r>
              <a:rPr lang="en-US" sz="1200" dirty="0">
                <a:solidFill>
                  <a:schemeClr val="tx1"/>
                </a:solidFill>
                <a:latin typeface="Arial" charset="0"/>
                <a:ea typeface="ＭＳ Ｐゴシック" charset="0"/>
                <a:cs typeface="Arial" charset="0"/>
                <a:sym typeface="Arial" charset="0"/>
              </a:rPr>
              <a:t>The </a:t>
            </a:r>
            <a:r>
              <a:rPr lang="en-US" sz="1200" dirty="0" err="1">
                <a:solidFill>
                  <a:schemeClr val="tx1"/>
                </a:solidFill>
                <a:latin typeface="Arial" charset="0"/>
                <a:ea typeface="ＭＳ Ｐゴシック" charset="0"/>
                <a:cs typeface="Arial" charset="0"/>
                <a:sym typeface="Arial" charset="0"/>
              </a:rPr>
              <a:t>cation</a:t>
            </a:r>
            <a:r>
              <a:rPr lang="en-US" sz="1200" dirty="0">
                <a:solidFill>
                  <a:schemeClr val="tx1"/>
                </a:solidFill>
                <a:latin typeface="Arial" charset="0"/>
                <a:ea typeface="ＭＳ Ｐゴシック" charset="0"/>
                <a:cs typeface="Arial" charset="0"/>
                <a:sym typeface="Arial" charset="0"/>
              </a:rPr>
              <a:t> diffusion facilitator proteins </a:t>
            </a:r>
            <a:r>
              <a:rPr lang="en-US" sz="1200" dirty="0" err="1">
                <a:solidFill>
                  <a:schemeClr val="tx1"/>
                </a:solidFill>
                <a:latin typeface="Arial" charset="0"/>
                <a:ea typeface="ＭＳ Ｐゴシック" charset="0"/>
                <a:cs typeface="Arial" charset="0"/>
                <a:sym typeface="Arial" charset="0"/>
              </a:rPr>
              <a:t>MamB</a:t>
            </a:r>
            <a:r>
              <a:rPr lang="en-US" sz="1200" dirty="0">
                <a:solidFill>
                  <a:schemeClr val="tx1"/>
                </a:solidFill>
                <a:latin typeface="Arial" charset="0"/>
                <a:ea typeface="ＭＳ Ｐゴシック" charset="0"/>
                <a:cs typeface="Arial" charset="0"/>
                <a:sym typeface="Arial" charset="0"/>
              </a:rPr>
              <a:t> and </a:t>
            </a:r>
            <a:r>
              <a:rPr lang="en-US" sz="1200" dirty="0" err="1">
                <a:solidFill>
                  <a:schemeClr val="tx1"/>
                </a:solidFill>
                <a:latin typeface="Arial" charset="0"/>
                <a:ea typeface="ＭＳ Ｐゴシック" charset="0"/>
                <a:cs typeface="Arial" charset="0"/>
                <a:sym typeface="Arial" charset="0"/>
              </a:rPr>
              <a:t>MamM</a:t>
            </a:r>
            <a:r>
              <a:rPr lang="en-US" sz="1200" dirty="0">
                <a:solidFill>
                  <a:schemeClr val="tx1"/>
                </a:solidFill>
                <a:latin typeface="Arial" charset="0"/>
                <a:ea typeface="ＭＳ Ｐゴシック" charset="0"/>
                <a:cs typeface="Arial" charset="0"/>
                <a:sym typeface="Arial" charset="0"/>
              </a:rPr>
              <a:t> of </a:t>
            </a:r>
            <a:r>
              <a:rPr lang="en-US" sz="1200" dirty="0" err="1">
                <a:solidFill>
                  <a:schemeClr val="tx1"/>
                </a:solidFill>
                <a:latin typeface="Arial" charset="0"/>
                <a:ea typeface="ＭＳ Ｐゴシック" charset="0"/>
                <a:cs typeface="Arial" charset="0"/>
                <a:sym typeface="Arial" charset="0"/>
              </a:rPr>
              <a:t>Magnetospirillum</a:t>
            </a:r>
            <a:r>
              <a:rPr lang="en-US" sz="1200" dirty="0">
                <a:solidFill>
                  <a:schemeClr val="tx1"/>
                </a:solidFill>
                <a:latin typeface="Arial" charset="0"/>
                <a:ea typeface="ＭＳ Ｐゴシック" charset="0"/>
                <a:cs typeface="Arial" charset="0"/>
                <a:sym typeface="Arial" charset="0"/>
              </a:rPr>
              <a:t> </a:t>
            </a:r>
            <a:r>
              <a:rPr lang="en-US" sz="1200" dirty="0" err="1">
                <a:solidFill>
                  <a:schemeClr val="tx1"/>
                </a:solidFill>
                <a:latin typeface="Arial" charset="0"/>
                <a:ea typeface="ＭＳ Ｐゴシック" charset="0"/>
                <a:cs typeface="Arial" charset="0"/>
                <a:sym typeface="Arial" charset="0"/>
              </a:rPr>
              <a:t>gryphiswaldense</a:t>
            </a:r>
            <a:r>
              <a:rPr lang="en-US" sz="1200" dirty="0">
                <a:solidFill>
                  <a:schemeClr val="tx1"/>
                </a:solidFill>
                <a:latin typeface="Arial" charset="0"/>
                <a:ea typeface="ＭＳ Ｐゴシック" charset="0"/>
                <a:cs typeface="Arial" charset="0"/>
                <a:sym typeface="Arial" charset="0"/>
              </a:rPr>
              <a:t> have distinct and complex functions, and are involved in magnetite </a:t>
            </a:r>
            <a:r>
              <a:rPr lang="en-US" sz="1200" dirty="0" err="1">
                <a:solidFill>
                  <a:schemeClr val="tx1"/>
                </a:solidFill>
                <a:latin typeface="Arial" charset="0"/>
                <a:ea typeface="ＭＳ Ｐゴシック" charset="0"/>
                <a:cs typeface="Arial" charset="0"/>
                <a:sym typeface="Arial" charset="0"/>
              </a:rPr>
              <a:t>biomineralization</a:t>
            </a:r>
            <a:r>
              <a:rPr lang="en-US" sz="1200" dirty="0">
                <a:solidFill>
                  <a:schemeClr val="tx1"/>
                </a:solidFill>
                <a:latin typeface="Arial" charset="0"/>
                <a:ea typeface="ＭＳ Ｐゴシック" charset="0"/>
                <a:cs typeface="Arial" charset="0"/>
                <a:sym typeface="Arial" charset="0"/>
              </a:rPr>
              <a:t> and </a:t>
            </a:r>
            <a:r>
              <a:rPr lang="en-US" sz="1200" dirty="0" err="1">
                <a:solidFill>
                  <a:schemeClr val="tx1"/>
                </a:solidFill>
                <a:latin typeface="Arial" charset="0"/>
                <a:ea typeface="ＭＳ Ｐゴシック" charset="0"/>
                <a:cs typeface="Arial" charset="0"/>
                <a:sym typeface="Arial" charset="0"/>
              </a:rPr>
              <a:t>magnetosome</a:t>
            </a:r>
            <a:r>
              <a:rPr lang="en-US" sz="1200" dirty="0">
                <a:solidFill>
                  <a:schemeClr val="tx1"/>
                </a:solidFill>
                <a:latin typeface="Arial" charset="0"/>
                <a:ea typeface="ＭＳ Ｐゴシック" charset="0"/>
                <a:cs typeface="Arial" charset="0"/>
                <a:sym typeface="Arial" charset="0"/>
              </a:rPr>
              <a:t> membrane assembly. Mol. </a:t>
            </a:r>
            <a:r>
              <a:rPr lang="en-US" sz="1200" dirty="0" err="1">
                <a:solidFill>
                  <a:schemeClr val="tx1"/>
                </a:solidFill>
                <a:latin typeface="Arial" charset="0"/>
                <a:ea typeface="ＭＳ Ｐゴシック" charset="0"/>
                <a:cs typeface="Arial" charset="0"/>
                <a:sym typeface="Arial" charset="0"/>
              </a:rPr>
              <a:t>Microbiol</a:t>
            </a:r>
            <a:r>
              <a:rPr lang="en-US" sz="1200" dirty="0">
                <a:solidFill>
                  <a:schemeClr val="tx1"/>
                </a:solidFill>
                <a:latin typeface="Arial" charset="0"/>
                <a:ea typeface="ＭＳ Ｐゴシック" charset="0"/>
                <a:cs typeface="Arial" charset="0"/>
                <a:sym typeface="Arial" charset="0"/>
              </a:rPr>
              <a:t>. </a:t>
            </a:r>
            <a:r>
              <a:rPr lang="en-US" sz="1200" dirty="0">
                <a:solidFill>
                  <a:schemeClr val="tx1"/>
                </a:solidFill>
                <a:latin typeface="Arial Bold" charset="0"/>
                <a:ea typeface="ＭＳ Ｐゴシック" charset="0"/>
                <a:cs typeface="Arial Bold" charset="0"/>
                <a:sym typeface="Arial Bold" charset="0"/>
              </a:rPr>
              <a:t>82</a:t>
            </a:r>
            <a:r>
              <a:rPr lang="en-US" sz="1200" dirty="0">
                <a:solidFill>
                  <a:schemeClr val="tx1"/>
                </a:solidFill>
                <a:latin typeface="Arial" charset="0"/>
                <a:ea typeface="ＭＳ Ｐゴシック" charset="0"/>
                <a:cs typeface="Arial" charset="0"/>
                <a:sym typeface="Arial" charset="0"/>
              </a:rPr>
              <a:t>:818-835.</a:t>
            </a:r>
          </a:p>
          <a:p>
            <a:pPr algn="l">
              <a:tabLst>
                <a:tab pos="355600" algn="l"/>
                <a:tab pos="355600" algn="l"/>
                <a:tab pos="355600" algn="l"/>
                <a:tab pos="355600" algn="l"/>
                <a:tab pos="355600" algn="l"/>
                <a:tab pos="355600" algn="l"/>
                <a:tab pos="355600" algn="l"/>
                <a:tab pos="355600" algn="l"/>
                <a:tab pos="355600" algn="l"/>
                <a:tab pos="355600" algn="l"/>
                <a:tab pos="355600" algn="l"/>
              </a:tabLst>
            </a:pPr>
            <a:endParaRPr lang="en-US" sz="1200" dirty="0">
              <a:solidFill>
                <a:schemeClr val="tx1"/>
              </a:solidFill>
              <a:latin typeface="Arial" charset="0"/>
              <a:ea typeface="ＭＳ Ｐゴシック" charset="0"/>
              <a:cs typeface="Lucida Grande" charset="0"/>
              <a:sym typeface="Arial" charset="0"/>
            </a:endParaRPr>
          </a:p>
          <a:p>
            <a:pPr algn="l">
              <a:tabLst>
                <a:tab pos="355600" algn="l"/>
                <a:tab pos="355600" algn="l"/>
                <a:tab pos="355600" algn="l"/>
                <a:tab pos="355600" algn="l"/>
                <a:tab pos="355600" algn="l"/>
                <a:tab pos="355600" algn="l"/>
                <a:tab pos="355600" algn="l"/>
                <a:tab pos="355600" algn="l"/>
                <a:tab pos="355600" algn="l"/>
                <a:tab pos="355600" algn="l"/>
                <a:tab pos="355600" algn="l"/>
              </a:tabLst>
            </a:pPr>
            <a:r>
              <a:rPr lang="en-US" sz="1200" dirty="0">
                <a:solidFill>
                  <a:schemeClr val="tx1"/>
                </a:solidFill>
                <a:latin typeface="Arial Bold" charset="0"/>
                <a:ea typeface="ＭＳ Ｐゴシック" charset="0"/>
                <a:cs typeface="Arial Bold" charset="0"/>
                <a:sym typeface="Arial Bold" charset="0"/>
              </a:rPr>
              <a:t>Yan L, Zhang S, Chen P, Liu H, Yin H, Li H. </a:t>
            </a:r>
            <a:r>
              <a:rPr lang="en-US" sz="1200" dirty="0">
                <a:solidFill>
                  <a:schemeClr val="tx1"/>
                </a:solidFill>
                <a:latin typeface="Arial" charset="0"/>
                <a:ea typeface="ＭＳ Ｐゴシック" charset="0"/>
                <a:cs typeface="Arial" charset="0"/>
                <a:sym typeface="Arial" charset="0"/>
              </a:rPr>
              <a:t>2012. </a:t>
            </a:r>
            <a:r>
              <a:rPr lang="en-US" sz="1200" dirty="0" err="1">
                <a:solidFill>
                  <a:schemeClr val="tx1"/>
                </a:solidFill>
                <a:latin typeface="Arial" charset="0"/>
                <a:ea typeface="ＭＳ Ｐゴシック" charset="0"/>
                <a:cs typeface="Arial" charset="0"/>
                <a:sym typeface="Arial" charset="0"/>
              </a:rPr>
              <a:t>Magnetotactic</a:t>
            </a:r>
            <a:r>
              <a:rPr lang="en-US" sz="1200" dirty="0">
                <a:solidFill>
                  <a:schemeClr val="tx1"/>
                </a:solidFill>
                <a:latin typeface="Arial" charset="0"/>
                <a:ea typeface="ＭＳ Ｐゴシック" charset="0"/>
                <a:cs typeface="Arial" charset="0"/>
                <a:sym typeface="Arial" charset="0"/>
              </a:rPr>
              <a:t> bacteria, </a:t>
            </a:r>
            <a:r>
              <a:rPr lang="en-US" sz="1200" dirty="0" err="1">
                <a:solidFill>
                  <a:schemeClr val="tx1"/>
                </a:solidFill>
                <a:latin typeface="Arial" charset="0"/>
                <a:ea typeface="ＭＳ Ｐゴシック" charset="0"/>
                <a:cs typeface="Arial" charset="0"/>
                <a:sym typeface="Arial" charset="0"/>
              </a:rPr>
              <a:t>magnetosomes</a:t>
            </a:r>
            <a:r>
              <a:rPr lang="en-US" sz="1200" dirty="0">
                <a:solidFill>
                  <a:schemeClr val="tx1"/>
                </a:solidFill>
                <a:latin typeface="Arial" charset="0"/>
                <a:ea typeface="ＭＳ Ｐゴシック" charset="0"/>
                <a:cs typeface="Arial" charset="0"/>
                <a:sym typeface="Arial" charset="0"/>
              </a:rPr>
              <a:t> and their application. </a:t>
            </a:r>
            <a:r>
              <a:rPr lang="en-US" sz="1200" dirty="0" err="1">
                <a:solidFill>
                  <a:schemeClr val="tx1"/>
                </a:solidFill>
                <a:latin typeface="Arial" charset="0"/>
                <a:ea typeface="ＭＳ Ｐゴシック" charset="0"/>
                <a:cs typeface="Arial" charset="0"/>
                <a:sym typeface="Arial" charset="0"/>
              </a:rPr>
              <a:t>Microbiol</a:t>
            </a:r>
            <a:r>
              <a:rPr lang="en-US" sz="1200" dirty="0">
                <a:solidFill>
                  <a:schemeClr val="tx1"/>
                </a:solidFill>
                <a:latin typeface="Arial" charset="0"/>
                <a:ea typeface="ＭＳ Ｐゴシック" charset="0"/>
                <a:cs typeface="Arial" charset="0"/>
                <a:sym typeface="Arial" charset="0"/>
              </a:rPr>
              <a:t>. Res. </a:t>
            </a:r>
            <a:r>
              <a:rPr lang="en-US" sz="1200" dirty="0">
                <a:solidFill>
                  <a:schemeClr val="tx1"/>
                </a:solidFill>
                <a:latin typeface="Arial Bold" charset="0"/>
                <a:ea typeface="ＭＳ Ｐゴシック" charset="0"/>
                <a:cs typeface="Arial Bold" charset="0"/>
                <a:sym typeface="Arial Bold" charset="0"/>
              </a:rPr>
              <a:t>167:</a:t>
            </a:r>
            <a:r>
              <a:rPr lang="en-US" sz="1200" dirty="0">
                <a:solidFill>
                  <a:schemeClr val="tx1"/>
                </a:solidFill>
                <a:latin typeface="Arial" charset="0"/>
                <a:ea typeface="ＭＳ Ｐゴシック" charset="0"/>
                <a:cs typeface="Arial" charset="0"/>
                <a:sym typeface="Arial" charset="0"/>
              </a:rPr>
              <a:t>507-519.</a:t>
            </a:r>
          </a:p>
          <a:p>
            <a:pPr algn="l">
              <a:tabLst>
                <a:tab pos="355600" algn="l"/>
                <a:tab pos="355600" algn="l"/>
                <a:tab pos="355600" algn="l"/>
                <a:tab pos="355600" algn="l"/>
                <a:tab pos="355600" algn="l"/>
                <a:tab pos="355600" algn="l"/>
                <a:tab pos="355600" algn="l"/>
                <a:tab pos="355600" algn="l"/>
                <a:tab pos="355600" algn="l"/>
                <a:tab pos="355600" algn="l"/>
                <a:tab pos="355600" algn="l"/>
              </a:tabLst>
            </a:pPr>
            <a:endParaRPr lang="en-US" sz="1200" dirty="0">
              <a:solidFill>
                <a:schemeClr val="tx1"/>
              </a:solidFill>
              <a:latin typeface="Arial" charset="0"/>
              <a:ea typeface="ＭＳ Ｐゴシック" charset="0"/>
              <a:cs typeface="Lucida Grande" charset="0"/>
              <a:sym typeface="Arial" charset="0"/>
            </a:endParaRPr>
          </a:p>
          <a:p>
            <a:pPr algn="l">
              <a:tabLst>
                <a:tab pos="355600" algn="l"/>
                <a:tab pos="355600" algn="l"/>
                <a:tab pos="355600" algn="l"/>
                <a:tab pos="355600" algn="l"/>
                <a:tab pos="355600" algn="l"/>
                <a:tab pos="355600" algn="l"/>
                <a:tab pos="355600" algn="l"/>
                <a:tab pos="355600" algn="l"/>
                <a:tab pos="355600" algn="l"/>
                <a:tab pos="355600" algn="l"/>
                <a:tab pos="355600" algn="l"/>
              </a:tabLst>
            </a:pPr>
            <a:r>
              <a:rPr lang="en-US" sz="1200" dirty="0">
                <a:solidFill>
                  <a:srgbClr val="121212"/>
                </a:solidFill>
                <a:latin typeface="Arial Bold" charset="0"/>
                <a:ea typeface="ＭＳ Ｐゴシック" charset="0"/>
                <a:cs typeface="Arial Bold" charset="0"/>
                <a:sym typeface="Arial Bold" charset="0"/>
              </a:rPr>
              <a:t>Zhou W, Zhang Y, Ding X, Liu Y, </a:t>
            </a:r>
            <a:r>
              <a:rPr lang="en-US" sz="1200" dirty="0" err="1">
                <a:solidFill>
                  <a:srgbClr val="121212"/>
                </a:solidFill>
                <a:latin typeface="Arial Bold" charset="0"/>
                <a:ea typeface="ＭＳ Ｐゴシック" charset="0"/>
                <a:cs typeface="Arial Bold" charset="0"/>
                <a:sym typeface="Arial Bold" charset="0"/>
              </a:rPr>
              <a:t>Shen</a:t>
            </a:r>
            <a:r>
              <a:rPr lang="en-US" sz="1200" dirty="0">
                <a:solidFill>
                  <a:srgbClr val="121212"/>
                </a:solidFill>
                <a:latin typeface="Arial Bold" charset="0"/>
                <a:ea typeface="ＭＳ Ｐゴシック" charset="0"/>
                <a:cs typeface="Arial Bold" charset="0"/>
                <a:sym typeface="Arial Bold" charset="0"/>
              </a:rPr>
              <a:t> F, Zhang X, Deng S, Xiao H, Yang G, </a:t>
            </a:r>
            <a:r>
              <a:rPr lang="en-US" sz="1200" dirty="0" err="1">
                <a:solidFill>
                  <a:srgbClr val="121212"/>
                </a:solidFill>
                <a:latin typeface="Arial Bold" charset="0"/>
                <a:ea typeface="ＭＳ Ｐゴシック" charset="0"/>
                <a:cs typeface="Arial Bold" charset="0"/>
                <a:sym typeface="Arial Bold" charset="0"/>
              </a:rPr>
              <a:t>Peng</a:t>
            </a:r>
            <a:r>
              <a:rPr lang="en-US" sz="1200" dirty="0">
                <a:solidFill>
                  <a:srgbClr val="121212"/>
                </a:solidFill>
                <a:latin typeface="Arial Bold" charset="0"/>
                <a:ea typeface="ＭＳ Ｐゴシック" charset="0"/>
                <a:cs typeface="Arial Bold" charset="0"/>
                <a:sym typeface="Arial Bold" charset="0"/>
              </a:rPr>
              <a:t> H</a:t>
            </a:r>
            <a:r>
              <a:rPr lang="en-US" sz="1200" dirty="0">
                <a:solidFill>
                  <a:srgbClr val="121212"/>
                </a:solidFill>
                <a:latin typeface="Arial" charset="0"/>
                <a:ea typeface="ＭＳ Ｐゴシック" charset="0"/>
                <a:cs typeface="Arial" charset="0"/>
                <a:sym typeface="Arial" charset="0"/>
              </a:rPr>
              <a:t>. 2012. </a:t>
            </a:r>
            <a:r>
              <a:rPr lang="en-US" sz="1200" dirty="0" err="1">
                <a:solidFill>
                  <a:srgbClr val="121212"/>
                </a:solidFill>
                <a:latin typeface="Arial" charset="0"/>
                <a:ea typeface="ＭＳ Ｐゴシック" charset="0"/>
                <a:cs typeface="Arial" charset="0"/>
                <a:sym typeface="Arial" charset="0"/>
              </a:rPr>
              <a:t>Magnetotactic</a:t>
            </a:r>
            <a:r>
              <a:rPr lang="en-US" sz="1200" dirty="0">
                <a:solidFill>
                  <a:srgbClr val="121212"/>
                </a:solidFill>
                <a:latin typeface="Arial" charset="0"/>
                <a:ea typeface="ＭＳ Ｐゴシック" charset="0"/>
                <a:cs typeface="Arial" charset="0"/>
                <a:sym typeface="Arial" charset="0"/>
              </a:rPr>
              <a:t> bacteria: promising </a:t>
            </a:r>
            <a:r>
              <a:rPr lang="en-US" sz="1200" dirty="0" err="1">
                <a:solidFill>
                  <a:srgbClr val="121212"/>
                </a:solidFill>
                <a:latin typeface="Arial" charset="0"/>
                <a:ea typeface="ＭＳ Ｐゴシック" charset="0"/>
                <a:cs typeface="Arial" charset="0"/>
                <a:sym typeface="Arial" charset="0"/>
              </a:rPr>
              <a:t>biosorbents</a:t>
            </a:r>
            <a:r>
              <a:rPr lang="en-US" sz="1200" dirty="0">
                <a:solidFill>
                  <a:srgbClr val="121212"/>
                </a:solidFill>
                <a:latin typeface="Arial" charset="0"/>
                <a:ea typeface="ＭＳ Ｐゴシック" charset="0"/>
                <a:cs typeface="Arial" charset="0"/>
                <a:sym typeface="Arial" charset="0"/>
              </a:rPr>
              <a:t> for heavy metals. </a:t>
            </a:r>
            <a:r>
              <a:rPr lang="en-US" sz="1200" dirty="0" err="1">
                <a:solidFill>
                  <a:srgbClr val="121212"/>
                </a:solidFill>
                <a:latin typeface="Arial" charset="0"/>
                <a:ea typeface="ＭＳ Ｐゴシック" charset="0"/>
                <a:cs typeface="Arial" charset="0"/>
                <a:sym typeface="Arial" charset="0"/>
              </a:rPr>
              <a:t>Appl</a:t>
            </a:r>
            <a:r>
              <a:rPr lang="en-US" sz="1200" dirty="0">
                <a:solidFill>
                  <a:srgbClr val="121212"/>
                </a:solidFill>
                <a:latin typeface="Arial" charset="0"/>
                <a:ea typeface="ＭＳ Ｐゴシック" charset="0"/>
                <a:cs typeface="Arial" charset="0"/>
                <a:sym typeface="Arial" charset="0"/>
              </a:rPr>
              <a:t> </a:t>
            </a:r>
            <a:r>
              <a:rPr lang="en-US" sz="1200" dirty="0" err="1">
                <a:solidFill>
                  <a:srgbClr val="121212"/>
                </a:solidFill>
                <a:latin typeface="Arial" charset="0"/>
                <a:ea typeface="ＭＳ Ｐゴシック" charset="0"/>
                <a:cs typeface="Arial" charset="0"/>
                <a:sym typeface="Arial" charset="0"/>
              </a:rPr>
              <a:t>Microbiol</a:t>
            </a:r>
            <a:r>
              <a:rPr lang="en-US" sz="1200" dirty="0">
                <a:solidFill>
                  <a:srgbClr val="121212"/>
                </a:solidFill>
                <a:latin typeface="Arial" charset="0"/>
                <a:ea typeface="ＭＳ Ｐゴシック" charset="0"/>
                <a:cs typeface="Arial" charset="0"/>
                <a:sym typeface="Arial" charset="0"/>
              </a:rPr>
              <a:t> </a:t>
            </a:r>
            <a:r>
              <a:rPr lang="en-US" sz="1200" dirty="0" err="1">
                <a:solidFill>
                  <a:srgbClr val="121212"/>
                </a:solidFill>
                <a:latin typeface="Arial" charset="0"/>
                <a:ea typeface="ＭＳ Ｐゴシック" charset="0"/>
                <a:cs typeface="Arial" charset="0"/>
                <a:sym typeface="Arial" charset="0"/>
              </a:rPr>
              <a:t>Biotechnol</a:t>
            </a:r>
            <a:r>
              <a:rPr lang="en-US" sz="1200" dirty="0">
                <a:solidFill>
                  <a:srgbClr val="121212"/>
                </a:solidFill>
                <a:latin typeface="Arial" charset="0"/>
                <a:ea typeface="ＭＳ Ｐゴシック" charset="0"/>
                <a:cs typeface="Arial" charset="0"/>
                <a:sym typeface="Arial" charset="0"/>
              </a:rPr>
              <a:t>. </a:t>
            </a:r>
            <a:r>
              <a:rPr lang="en-US" sz="1200" dirty="0">
                <a:solidFill>
                  <a:srgbClr val="121212"/>
                </a:solidFill>
                <a:latin typeface="Arial Bold" charset="0"/>
                <a:ea typeface="ＭＳ Ｐゴシック" charset="0"/>
                <a:cs typeface="Arial Bold" charset="0"/>
                <a:sym typeface="Arial Bold" charset="0"/>
              </a:rPr>
              <a:t>95</a:t>
            </a:r>
            <a:r>
              <a:rPr lang="en-US" sz="1200" dirty="0">
                <a:solidFill>
                  <a:srgbClr val="121212"/>
                </a:solidFill>
                <a:latin typeface="Arial" charset="0"/>
                <a:ea typeface="ＭＳ Ｐゴシック" charset="0"/>
                <a:cs typeface="Arial" charset="0"/>
                <a:sym typeface="Arial" charset="0"/>
              </a:rPr>
              <a:t>:1097-1104.</a:t>
            </a:r>
          </a:p>
        </p:txBody>
      </p:sp>
      <p:sp>
        <p:nvSpPr>
          <p:cNvPr id="4" name="Rectangle 3"/>
          <p:cNvSpPr>
            <a:spLocks/>
          </p:cNvSpPr>
          <p:nvPr/>
        </p:nvSpPr>
        <p:spPr bwMode="auto">
          <a:xfrm>
            <a:off x="22593300" y="7226300"/>
            <a:ext cx="9207500" cy="3117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r>
              <a:rPr lang="en-US" sz="5400" dirty="0">
                <a:solidFill>
                  <a:srgbClr val="640E2F"/>
                </a:solidFill>
                <a:latin typeface="Arial" charset="0"/>
                <a:ea typeface="ＭＳ Ｐゴシック" charset="0"/>
                <a:cs typeface="Arial" charset="0"/>
                <a:sym typeface="Arial" charset="0"/>
              </a:rPr>
              <a:t>Prediction of </a:t>
            </a:r>
            <a:r>
              <a:rPr lang="en-US" sz="5400" dirty="0" err="1">
                <a:solidFill>
                  <a:srgbClr val="640E2F"/>
                </a:solidFill>
                <a:latin typeface="Arial" charset="0"/>
                <a:ea typeface="ＭＳ Ｐゴシック" charset="0"/>
                <a:cs typeface="Arial" charset="0"/>
                <a:sym typeface="Arial" charset="0"/>
              </a:rPr>
              <a:t>Transmembrane</a:t>
            </a:r>
            <a:r>
              <a:rPr lang="en-US" sz="5400" dirty="0">
                <a:solidFill>
                  <a:srgbClr val="640E2F"/>
                </a:solidFill>
                <a:latin typeface="Arial" charset="0"/>
                <a:ea typeface="ＭＳ Ｐゴシック" charset="0"/>
                <a:cs typeface="Arial" charset="0"/>
                <a:sym typeface="Arial" charset="0"/>
              </a:rPr>
              <a:t> Proteins</a:t>
            </a:r>
          </a:p>
          <a:p>
            <a:endParaRPr lang="en-US" sz="2800" dirty="0">
              <a:solidFill>
                <a:srgbClr val="640E2F"/>
              </a:solidFill>
              <a:latin typeface="Arial" charset="0"/>
              <a:ea typeface="ＭＳ Ｐゴシック" charset="0"/>
              <a:cs typeface="Lucida Grande" charset="0"/>
              <a:sym typeface="Arial" charset="0"/>
            </a:endParaRPr>
          </a:p>
          <a:p>
            <a:pPr algn="just"/>
            <a:r>
              <a:rPr lang="en-US" sz="3000" dirty="0">
                <a:solidFill>
                  <a:schemeClr val="tx1"/>
                </a:solidFill>
                <a:latin typeface="Arial" charset="0"/>
                <a:ea typeface="ＭＳ Ｐゴシック" charset="0"/>
                <a:cs typeface="Arial" charset="0"/>
                <a:sym typeface="Arial" charset="0"/>
              </a:rPr>
              <a:t>Genes </a:t>
            </a:r>
            <a:r>
              <a:rPr lang="en-US" sz="3000" i="1" dirty="0" err="1">
                <a:solidFill>
                  <a:schemeClr val="tx1"/>
                </a:solidFill>
                <a:latin typeface="Arial Italic" charset="0"/>
                <a:ea typeface="ＭＳ Ｐゴシック" charset="0"/>
                <a:cs typeface="Arial Italic" charset="0"/>
                <a:sym typeface="Arial Italic" charset="0"/>
              </a:rPr>
              <a:t>mamB</a:t>
            </a:r>
            <a:r>
              <a:rPr lang="en-US" sz="3000" dirty="0">
                <a:solidFill>
                  <a:schemeClr val="tx1"/>
                </a:solidFill>
                <a:latin typeface="Arial" charset="0"/>
                <a:ea typeface="ＭＳ Ｐゴシック" charset="0"/>
                <a:cs typeface="Arial" charset="0"/>
                <a:sym typeface="Arial" charset="0"/>
              </a:rPr>
              <a:t> and </a:t>
            </a:r>
            <a:r>
              <a:rPr lang="en-US" sz="3000" i="1" dirty="0" err="1">
                <a:solidFill>
                  <a:schemeClr val="tx1"/>
                </a:solidFill>
                <a:latin typeface="Arial Italic" charset="0"/>
                <a:ea typeface="ＭＳ Ｐゴシック" charset="0"/>
                <a:cs typeface="Arial Italic" charset="0"/>
                <a:sym typeface="Arial Italic" charset="0"/>
              </a:rPr>
              <a:t>mamM</a:t>
            </a:r>
            <a:r>
              <a:rPr lang="en-US" sz="3000" dirty="0">
                <a:solidFill>
                  <a:schemeClr val="tx1"/>
                </a:solidFill>
                <a:latin typeface="Arial" charset="0"/>
                <a:ea typeface="ＭＳ Ｐゴシック" charset="0"/>
                <a:cs typeface="Arial" charset="0"/>
                <a:sym typeface="Arial" charset="0"/>
              </a:rPr>
              <a:t>, which are involved in </a:t>
            </a:r>
            <a:r>
              <a:rPr lang="en-US" sz="3000" dirty="0" err="1">
                <a:solidFill>
                  <a:schemeClr val="tx1"/>
                </a:solidFill>
                <a:latin typeface="Arial" charset="0"/>
                <a:ea typeface="ＭＳ Ｐゴシック" charset="0"/>
                <a:cs typeface="Arial" charset="0"/>
                <a:sym typeface="Arial" charset="0"/>
              </a:rPr>
              <a:t>magnetosome</a:t>
            </a:r>
            <a:r>
              <a:rPr lang="en-US" sz="3000" dirty="0">
                <a:solidFill>
                  <a:schemeClr val="tx1"/>
                </a:solidFill>
                <a:latin typeface="Arial" charset="0"/>
                <a:ea typeface="ＭＳ Ｐゴシック" charset="0"/>
                <a:cs typeface="Arial" charset="0"/>
                <a:sym typeface="Arial" charset="0"/>
              </a:rPr>
              <a:t> formation,</a:t>
            </a:r>
            <a:r>
              <a:rPr lang="en-US" sz="3000" dirty="0">
                <a:solidFill>
                  <a:schemeClr val="tx1"/>
                </a:solidFill>
                <a:latin typeface="Arial Italic" charset="0"/>
                <a:ea typeface="ＭＳ Ｐゴシック" charset="0"/>
                <a:cs typeface="Arial Italic" charset="0"/>
                <a:sym typeface="Arial Italic" charset="0"/>
              </a:rPr>
              <a:t> </a:t>
            </a:r>
            <a:r>
              <a:rPr lang="en-US" sz="3000" dirty="0">
                <a:solidFill>
                  <a:schemeClr val="tx1"/>
                </a:solidFill>
                <a:latin typeface="Arial" charset="0"/>
                <a:ea typeface="ＭＳ Ｐゴシック" charset="0"/>
                <a:cs typeface="Arial" charset="0"/>
                <a:sym typeface="Arial" charset="0"/>
              </a:rPr>
              <a:t>are thought to code for proteins that allow for the uptake of metal ions. They are thus expected to be located in the cell membrane.  Topology can be used to predict </a:t>
            </a:r>
            <a:r>
              <a:rPr lang="en-US" sz="3000" dirty="0" err="1">
                <a:solidFill>
                  <a:schemeClr val="tx1"/>
                </a:solidFill>
                <a:latin typeface="Arial" charset="0"/>
                <a:ea typeface="ＭＳ Ｐゴシック" charset="0"/>
                <a:cs typeface="Arial" charset="0"/>
                <a:sym typeface="Arial" charset="0"/>
              </a:rPr>
              <a:t>transmembrane</a:t>
            </a:r>
            <a:r>
              <a:rPr lang="en-US" sz="3000" dirty="0">
                <a:solidFill>
                  <a:schemeClr val="tx1"/>
                </a:solidFill>
                <a:latin typeface="Arial" charset="0"/>
                <a:ea typeface="ＭＳ Ｐゴシック" charset="0"/>
                <a:cs typeface="Arial" charset="0"/>
                <a:sym typeface="Arial" charset="0"/>
              </a:rPr>
              <a:t> regions by observing the hydrophobicity of amino acids encoded by a gene.  Regions of hydrophobic amino acids are likely incorporated into a membrane.</a:t>
            </a: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just"/>
            <a:r>
              <a:rPr lang="en-US" sz="2200" dirty="0">
                <a:solidFill>
                  <a:schemeClr val="tx1"/>
                </a:solidFill>
                <a:latin typeface="Arial" charset="0"/>
                <a:ea typeface="ＭＳ Ｐゴシック" charset="0"/>
                <a:cs typeface="Arial" charset="0"/>
                <a:sym typeface="Arial" charset="0"/>
              </a:rPr>
              <a:t>Fig. 5 Topology predictions for </a:t>
            </a:r>
            <a:r>
              <a:rPr lang="en-US" sz="2200" dirty="0" err="1">
                <a:solidFill>
                  <a:schemeClr val="tx1"/>
                </a:solidFill>
                <a:latin typeface="Arial Italic" charset="0"/>
                <a:ea typeface="ＭＳ Ｐゴシック" charset="0"/>
                <a:cs typeface="Arial Italic" charset="0"/>
                <a:sym typeface="Arial Italic" charset="0"/>
              </a:rPr>
              <a:t>mamB</a:t>
            </a:r>
            <a:r>
              <a:rPr lang="en-US" sz="2200" dirty="0">
                <a:solidFill>
                  <a:schemeClr val="tx1"/>
                </a:solidFill>
                <a:latin typeface="Arial" charset="0"/>
                <a:ea typeface="ＭＳ Ｐゴシック" charset="0"/>
                <a:cs typeface="Arial" charset="0"/>
                <a:sym typeface="Arial" charset="0"/>
              </a:rPr>
              <a:t>. </a:t>
            </a:r>
            <a:r>
              <a:rPr lang="en-US" sz="2200" dirty="0" err="1">
                <a:solidFill>
                  <a:schemeClr val="tx1"/>
                </a:solidFill>
                <a:latin typeface="Arial" charset="0"/>
                <a:ea typeface="ＭＳ Ｐゴシック" charset="0"/>
                <a:cs typeface="Arial" charset="0"/>
                <a:sym typeface="Arial" charset="0"/>
              </a:rPr>
              <a:t>Transmembrane</a:t>
            </a:r>
            <a:r>
              <a:rPr lang="en-US" sz="2200" dirty="0">
                <a:solidFill>
                  <a:schemeClr val="tx1"/>
                </a:solidFill>
                <a:latin typeface="Arial" charset="0"/>
                <a:ea typeface="ＭＳ Ｐゴシック" charset="0"/>
                <a:cs typeface="Arial" charset="0"/>
                <a:sym typeface="Arial" charset="0"/>
              </a:rPr>
              <a:t> regions indicate that </a:t>
            </a:r>
            <a:r>
              <a:rPr lang="en-US" sz="2200" dirty="0" err="1">
                <a:solidFill>
                  <a:schemeClr val="tx1"/>
                </a:solidFill>
                <a:latin typeface="Arial Italic" charset="0"/>
                <a:ea typeface="ＭＳ Ｐゴシック" charset="0"/>
                <a:cs typeface="Arial Italic" charset="0"/>
                <a:sym typeface="Arial Italic" charset="0"/>
              </a:rPr>
              <a:t>mamB</a:t>
            </a:r>
            <a:r>
              <a:rPr lang="en-US" sz="2200" dirty="0">
                <a:solidFill>
                  <a:schemeClr val="tx1"/>
                </a:solidFill>
                <a:latin typeface="Arial Italic" charset="0"/>
                <a:ea typeface="ＭＳ Ｐゴシック" charset="0"/>
                <a:cs typeface="Arial Italic" charset="0"/>
                <a:sym typeface="Arial Italic" charset="0"/>
              </a:rPr>
              <a:t> </a:t>
            </a:r>
            <a:r>
              <a:rPr lang="en-US" sz="2200" dirty="0">
                <a:solidFill>
                  <a:schemeClr val="tx1"/>
                </a:solidFill>
                <a:latin typeface="Arial" charset="0"/>
                <a:ea typeface="ＭＳ Ｐゴシック" charset="0"/>
                <a:cs typeface="Arial" charset="0"/>
                <a:sym typeface="Arial" charset="0"/>
              </a:rPr>
              <a:t>encodes a membrane protein</a:t>
            </a:r>
          </a:p>
          <a:p>
            <a:pPr algn="just"/>
            <a:endParaRPr lang="en-US" sz="2800" dirty="0">
              <a:solidFill>
                <a:schemeClr val="tx1"/>
              </a:solidFill>
              <a:latin typeface="Arial" charset="0"/>
              <a:ea typeface="ＭＳ Ｐゴシック" charset="0"/>
              <a:cs typeface="Lucida Grande" charset="0"/>
              <a:sym typeface="Arial" charset="0"/>
            </a:endParaRPr>
          </a:p>
          <a:p>
            <a:pPr algn="just"/>
            <a:r>
              <a:rPr lang="en-US" sz="3000" dirty="0">
                <a:solidFill>
                  <a:schemeClr val="tx1"/>
                </a:solidFill>
                <a:latin typeface="Arial" charset="0"/>
                <a:ea typeface="ＭＳ Ｐゴシック" charset="0"/>
                <a:cs typeface="Arial" charset="0"/>
                <a:sym typeface="Arial" charset="0"/>
              </a:rPr>
              <a:t>Topology of </a:t>
            </a:r>
            <a:r>
              <a:rPr lang="en-US" sz="3000" i="1" dirty="0" err="1">
                <a:solidFill>
                  <a:schemeClr val="tx1"/>
                </a:solidFill>
                <a:latin typeface="Arial Italic" charset="0"/>
                <a:ea typeface="ＭＳ Ｐゴシック" charset="0"/>
                <a:cs typeface="Arial Italic" charset="0"/>
                <a:sym typeface="Arial Italic" charset="0"/>
              </a:rPr>
              <a:t>mamM</a:t>
            </a:r>
            <a:r>
              <a:rPr lang="en-US" sz="3000" dirty="0">
                <a:solidFill>
                  <a:schemeClr val="tx1"/>
                </a:solidFill>
                <a:latin typeface="Arial" charset="0"/>
                <a:ea typeface="ＭＳ Ｐゴシック" charset="0"/>
                <a:cs typeface="Arial" charset="0"/>
                <a:sym typeface="Arial" charset="0"/>
              </a:rPr>
              <a:t> showed a similar pattern, indicating that both </a:t>
            </a:r>
            <a:r>
              <a:rPr lang="en-US" sz="3000" i="1" dirty="0" err="1">
                <a:solidFill>
                  <a:schemeClr val="tx1"/>
                </a:solidFill>
                <a:latin typeface="Arial Italic" charset="0"/>
                <a:ea typeface="ＭＳ Ｐゴシック" charset="0"/>
                <a:cs typeface="Arial Italic" charset="0"/>
                <a:sym typeface="Arial Italic" charset="0"/>
              </a:rPr>
              <a:t>mamB</a:t>
            </a:r>
            <a:r>
              <a:rPr lang="en-US" sz="3000" dirty="0">
                <a:solidFill>
                  <a:schemeClr val="tx1"/>
                </a:solidFill>
                <a:latin typeface="Arial Italic" charset="0"/>
                <a:ea typeface="ＭＳ Ｐゴシック" charset="0"/>
                <a:cs typeface="Arial Italic" charset="0"/>
                <a:sym typeface="Arial Italic" charset="0"/>
              </a:rPr>
              <a:t> </a:t>
            </a:r>
            <a:r>
              <a:rPr lang="en-US" sz="3000" dirty="0">
                <a:solidFill>
                  <a:schemeClr val="tx1"/>
                </a:solidFill>
                <a:latin typeface="Arial" charset="0"/>
                <a:ea typeface="ＭＳ Ｐゴシック" charset="0"/>
                <a:cs typeface="Arial" charset="0"/>
                <a:sym typeface="Arial" charset="0"/>
              </a:rPr>
              <a:t>and </a:t>
            </a:r>
            <a:r>
              <a:rPr lang="en-US" sz="3000" i="1" dirty="0" err="1">
                <a:solidFill>
                  <a:schemeClr val="tx1"/>
                </a:solidFill>
                <a:latin typeface="Arial Italic" charset="0"/>
                <a:ea typeface="ＭＳ Ｐゴシック" charset="0"/>
                <a:cs typeface="Arial Italic" charset="0"/>
                <a:sym typeface="Arial Italic" charset="0"/>
              </a:rPr>
              <a:t>mamM</a:t>
            </a:r>
            <a:r>
              <a:rPr lang="en-US" sz="3000" dirty="0">
                <a:solidFill>
                  <a:schemeClr val="tx1"/>
                </a:solidFill>
                <a:latin typeface="Arial" charset="0"/>
                <a:ea typeface="ＭＳ Ｐゴシック" charset="0"/>
                <a:cs typeface="Arial" charset="0"/>
                <a:sym typeface="Arial" charset="0"/>
              </a:rPr>
              <a:t> are membrane proteins that may be involved in the transport of ions into the cell.</a:t>
            </a: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ctr"/>
            <a:r>
              <a:rPr lang="en-US" sz="5400" dirty="0">
                <a:solidFill>
                  <a:srgbClr val="640E2F"/>
                </a:solidFill>
                <a:latin typeface="Arial" charset="0"/>
                <a:ea typeface="ＭＳ Ｐゴシック" charset="0"/>
                <a:cs typeface="Arial" charset="0"/>
                <a:sym typeface="Arial" charset="0"/>
              </a:rPr>
              <a:t>Amplification of Genes </a:t>
            </a:r>
            <a:r>
              <a:rPr lang="en-US" sz="5400" dirty="0" err="1">
                <a:solidFill>
                  <a:srgbClr val="640E2F"/>
                </a:solidFill>
                <a:latin typeface="Arial Italic" charset="0"/>
                <a:ea typeface="ＭＳ Ｐゴシック" charset="0"/>
                <a:cs typeface="Arial Italic" charset="0"/>
                <a:sym typeface="Arial Italic" charset="0"/>
              </a:rPr>
              <a:t>mamB</a:t>
            </a:r>
            <a:r>
              <a:rPr lang="en-US" sz="5400" dirty="0">
                <a:solidFill>
                  <a:srgbClr val="640E2F"/>
                </a:solidFill>
                <a:latin typeface="Arial Italic" charset="0"/>
                <a:ea typeface="ＭＳ Ｐゴシック" charset="0"/>
                <a:cs typeface="Arial Italic" charset="0"/>
                <a:sym typeface="Arial Italic" charset="0"/>
              </a:rPr>
              <a:t> </a:t>
            </a:r>
            <a:r>
              <a:rPr lang="en-US" sz="5400" dirty="0">
                <a:solidFill>
                  <a:srgbClr val="640E2F"/>
                </a:solidFill>
                <a:latin typeface="Arial" charset="0"/>
                <a:ea typeface="ＭＳ Ｐゴシック" charset="0"/>
                <a:cs typeface="Arial" charset="0"/>
                <a:sym typeface="Arial" charset="0"/>
              </a:rPr>
              <a:t>and </a:t>
            </a:r>
            <a:r>
              <a:rPr lang="en-US" sz="5400" dirty="0" err="1">
                <a:solidFill>
                  <a:srgbClr val="640E2F"/>
                </a:solidFill>
                <a:latin typeface="Arial Italic" charset="0"/>
                <a:ea typeface="ＭＳ Ｐゴシック" charset="0"/>
                <a:cs typeface="Arial Italic" charset="0"/>
                <a:sym typeface="Arial Italic" charset="0"/>
              </a:rPr>
              <a:t>mamM</a:t>
            </a:r>
            <a:endParaRPr lang="en-US" sz="5400" dirty="0">
              <a:solidFill>
                <a:srgbClr val="640E2F"/>
              </a:solidFill>
              <a:latin typeface="Arial" charset="0"/>
              <a:ea typeface="ＭＳ Ｐゴシック" charset="0"/>
              <a:cs typeface="Lucida Grande" charset="0"/>
              <a:sym typeface="Arial" charset="0"/>
            </a:endParaRPr>
          </a:p>
          <a:p>
            <a:endParaRPr lang="en-US" sz="2800" dirty="0">
              <a:solidFill>
                <a:srgbClr val="640E2F"/>
              </a:solidFill>
              <a:latin typeface="Arial" charset="0"/>
              <a:ea typeface="ＭＳ Ｐゴシック" charset="0"/>
              <a:cs typeface="Lucida Grande" charset="0"/>
              <a:sym typeface="Arial" charset="0"/>
            </a:endParaRPr>
          </a:p>
          <a:p>
            <a:pPr algn="just"/>
            <a:r>
              <a:rPr lang="en-US" sz="3000" dirty="0">
                <a:solidFill>
                  <a:schemeClr val="tx1"/>
                </a:solidFill>
                <a:latin typeface="Arial" charset="0"/>
                <a:ea typeface="ＭＳ Ｐゴシック" charset="0"/>
                <a:cs typeface="Arial" charset="0"/>
                <a:sym typeface="Arial" charset="0"/>
              </a:rPr>
              <a:t>Template DNA was extracted from </a:t>
            </a:r>
            <a:r>
              <a:rPr lang="en-US" sz="3000" dirty="0">
                <a:solidFill>
                  <a:schemeClr val="tx1"/>
                </a:solidFill>
                <a:latin typeface="Arial Italic" charset="0"/>
                <a:ea typeface="ＭＳ Ｐゴシック" charset="0"/>
                <a:cs typeface="Arial Italic" charset="0"/>
                <a:sym typeface="Arial Italic" charset="0"/>
              </a:rPr>
              <a:t>M. </a:t>
            </a:r>
            <a:r>
              <a:rPr lang="en-US" sz="3000" dirty="0" err="1">
                <a:solidFill>
                  <a:schemeClr val="tx1"/>
                </a:solidFill>
                <a:latin typeface="Arial Italic" charset="0"/>
                <a:ea typeface="ＭＳ Ｐゴシック" charset="0"/>
                <a:cs typeface="Arial Italic" charset="0"/>
                <a:sym typeface="Arial Italic" charset="0"/>
              </a:rPr>
              <a:t>magneticum</a:t>
            </a:r>
            <a:r>
              <a:rPr lang="en-US" sz="3000" dirty="0">
                <a:solidFill>
                  <a:schemeClr val="tx1"/>
                </a:solidFill>
                <a:latin typeface="Arial" charset="0"/>
                <a:ea typeface="ＭＳ Ｐゴシック" charset="0"/>
                <a:cs typeface="Arial" charset="0"/>
                <a:sym typeface="Arial" charset="0"/>
              </a:rPr>
              <a:t>.  Forward and reverse primers for </a:t>
            </a:r>
            <a:r>
              <a:rPr lang="en-US" sz="3000" i="1" dirty="0" err="1">
                <a:solidFill>
                  <a:schemeClr val="tx1"/>
                </a:solidFill>
                <a:latin typeface="Arial Italic" charset="0"/>
                <a:ea typeface="ＭＳ Ｐゴシック" charset="0"/>
                <a:cs typeface="Arial Italic" charset="0"/>
                <a:sym typeface="Arial Italic" charset="0"/>
              </a:rPr>
              <a:t>mamB</a:t>
            </a:r>
            <a:r>
              <a:rPr lang="en-US" sz="3000" dirty="0">
                <a:solidFill>
                  <a:schemeClr val="tx1"/>
                </a:solidFill>
                <a:latin typeface="Arial" charset="0"/>
                <a:ea typeface="ＭＳ Ｐゴシック" charset="0"/>
                <a:cs typeface="Arial" charset="0"/>
                <a:sym typeface="Arial" charset="0"/>
              </a:rPr>
              <a:t> and </a:t>
            </a:r>
            <a:r>
              <a:rPr lang="en-US" sz="3000" i="1" dirty="0" err="1">
                <a:solidFill>
                  <a:schemeClr val="tx1"/>
                </a:solidFill>
                <a:latin typeface="Arial Italic" charset="0"/>
                <a:ea typeface="ＭＳ Ｐゴシック" charset="0"/>
                <a:cs typeface="Arial Italic" charset="0"/>
                <a:sym typeface="Arial Italic" charset="0"/>
              </a:rPr>
              <a:t>mamM</a:t>
            </a:r>
            <a:r>
              <a:rPr lang="en-US" sz="3000" dirty="0">
                <a:solidFill>
                  <a:schemeClr val="tx1"/>
                </a:solidFill>
                <a:latin typeface="Arial" charset="0"/>
                <a:ea typeface="ＭＳ Ｐゴシック" charset="0"/>
                <a:cs typeface="Arial" charset="0"/>
                <a:sym typeface="Arial" charset="0"/>
              </a:rPr>
              <a:t> were designed and used to amplify these genes via PCR.  A gel was run on the PCR products to determine whether the amplification of the genes was successful.  The sizes of PCR products matched the expected sizes, indicating that the genes were successfully amplified.</a:t>
            </a: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just"/>
            <a:endParaRPr lang="en-US" sz="2800" dirty="0">
              <a:solidFill>
                <a:schemeClr val="tx1"/>
              </a:solidFill>
              <a:latin typeface="Arial" charset="0"/>
              <a:ea typeface="ＭＳ Ｐゴシック" charset="0"/>
              <a:cs typeface="Lucida Grande" charset="0"/>
              <a:sym typeface="Arial" charset="0"/>
            </a:endParaRPr>
          </a:p>
          <a:p>
            <a:pPr algn="just"/>
            <a:r>
              <a:rPr lang="en-US" sz="2200" dirty="0">
                <a:solidFill>
                  <a:schemeClr val="tx1"/>
                </a:solidFill>
                <a:latin typeface="Arial" charset="0"/>
                <a:ea typeface="ＭＳ Ｐゴシック" charset="0"/>
                <a:cs typeface="Arial" charset="0"/>
                <a:sym typeface="Arial" charset="0"/>
              </a:rPr>
              <a:t>Fig. 6 Gel of PCR products for </a:t>
            </a:r>
            <a:r>
              <a:rPr lang="en-US" sz="2200" i="1" dirty="0" err="1">
                <a:solidFill>
                  <a:schemeClr val="tx1"/>
                </a:solidFill>
                <a:latin typeface="Arial Italic" charset="0"/>
                <a:ea typeface="ＭＳ Ｐゴシック" charset="0"/>
                <a:cs typeface="Arial Italic" charset="0"/>
                <a:sym typeface="Arial Italic" charset="0"/>
              </a:rPr>
              <a:t>mamB</a:t>
            </a:r>
            <a:r>
              <a:rPr lang="en-US" sz="2200" dirty="0">
                <a:solidFill>
                  <a:schemeClr val="tx1"/>
                </a:solidFill>
                <a:latin typeface="Arial" charset="0"/>
                <a:ea typeface="ＭＳ Ｐゴシック" charset="0"/>
                <a:cs typeface="Arial" charset="0"/>
                <a:sym typeface="Arial" charset="0"/>
              </a:rPr>
              <a:t> and </a:t>
            </a:r>
            <a:r>
              <a:rPr lang="en-US" sz="2200" i="1" dirty="0" err="1">
                <a:solidFill>
                  <a:schemeClr val="tx1"/>
                </a:solidFill>
                <a:latin typeface="Arial Italic" charset="0"/>
                <a:ea typeface="ＭＳ Ｐゴシック" charset="0"/>
                <a:cs typeface="Arial Italic" charset="0"/>
                <a:sym typeface="Arial Italic" charset="0"/>
              </a:rPr>
              <a:t>mamM</a:t>
            </a:r>
            <a:r>
              <a:rPr lang="en-US" sz="2200" dirty="0">
                <a:solidFill>
                  <a:schemeClr val="tx1"/>
                </a:solidFill>
                <a:latin typeface="Arial" charset="0"/>
                <a:ea typeface="ＭＳ Ｐゴシック" charset="0"/>
                <a:cs typeface="Arial" charset="0"/>
                <a:sym typeface="Arial" charset="0"/>
              </a:rPr>
              <a:t>. Lanes B1-B5 are </a:t>
            </a:r>
            <a:r>
              <a:rPr lang="en-US" sz="2200" i="1" dirty="0" err="1">
                <a:solidFill>
                  <a:schemeClr val="tx1"/>
                </a:solidFill>
                <a:latin typeface="Arial Italic" charset="0"/>
                <a:ea typeface="ＭＳ Ｐゴシック" charset="0"/>
                <a:cs typeface="Arial Italic" charset="0"/>
                <a:sym typeface="Arial Italic" charset="0"/>
              </a:rPr>
              <a:t>mamB</a:t>
            </a:r>
            <a:r>
              <a:rPr lang="en-US" sz="2200" dirty="0">
                <a:solidFill>
                  <a:schemeClr val="tx1"/>
                </a:solidFill>
                <a:latin typeface="Arial" charset="0"/>
                <a:ea typeface="ＭＳ Ｐゴシック" charset="0"/>
                <a:cs typeface="Arial" charset="0"/>
                <a:sym typeface="Arial" charset="0"/>
              </a:rPr>
              <a:t> PCR products at different annealing temperatures.  Lanes M1-M5 are </a:t>
            </a:r>
            <a:r>
              <a:rPr lang="en-US" sz="2200" i="1" dirty="0" err="1">
                <a:solidFill>
                  <a:schemeClr val="tx1"/>
                </a:solidFill>
                <a:latin typeface="Arial Italic" charset="0"/>
                <a:ea typeface="ＭＳ Ｐゴシック" charset="0"/>
                <a:cs typeface="Arial Italic" charset="0"/>
                <a:sym typeface="Arial Italic" charset="0"/>
              </a:rPr>
              <a:t>mamM</a:t>
            </a:r>
            <a:r>
              <a:rPr lang="en-US" sz="2200" dirty="0">
                <a:solidFill>
                  <a:schemeClr val="tx1"/>
                </a:solidFill>
                <a:latin typeface="Arial Italic" charset="0"/>
                <a:ea typeface="ＭＳ Ｐゴシック" charset="0"/>
                <a:cs typeface="Arial Italic" charset="0"/>
                <a:sym typeface="Arial Italic" charset="0"/>
              </a:rPr>
              <a:t> </a:t>
            </a:r>
            <a:r>
              <a:rPr lang="en-US" sz="2200" dirty="0">
                <a:solidFill>
                  <a:schemeClr val="tx1"/>
                </a:solidFill>
                <a:latin typeface="Arial" charset="0"/>
                <a:ea typeface="ＭＳ Ｐゴシック" charset="0"/>
                <a:cs typeface="Arial" charset="0"/>
                <a:sym typeface="Arial" charset="0"/>
              </a:rPr>
              <a:t>PCR products at different annealing temperatures.</a:t>
            </a:r>
          </a:p>
        </p:txBody>
      </p:sp>
      <p:sp>
        <p:nvSpPr>
          <p:cNvPr id="5" name="Rectangle 4"/>
          <p:cNvSpPr>
            <a:spLocks/>
          </p:cNvSpPr>
          <p:nvPr/>
        </p:nvSpPr>
        <p:spPr bwMode="auto">
          <a:xfrm>
            <a:off x="11379200" y="7073900"/>
            <a:ext cx="9601200" cy="3166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r>
              <a:rPr lang="en-US" sz="5400" dirty="0" err="1">
                <a:solidFill>
                  <a:srgbClr val="640E2F"/>
                </a:solidFill>
                <a:latin typeface="Arial" charset="0"/>
                <a:ea typeface="ＭＳ Ｐゴシック" charset="0"/>
                <a:cs typeface="Arial" charset="0"/>
                <a:sym typeface="Arial" charset="0"/>
              </a:rPr>
              <a:t>Magnetobacteria</a:t>
            </a:r>
            <a:r>
              <a:rPr lang="en-US" sz="5400" dirty="0">
                <a:solidFill>
                  <a:srgbClr val="640E2F"/>
                </a:solidFill>
                <a:latin typeface="Arial" charset="0"/>
                <a:ea typeface="ＭＳ Ｐゴシック" charset="0"/>
                <a:cs typeface="Arial" charset="0"/>
                <a:sym typeface="Arial" charset="0"/>
              </a:rPr>
              <a:t> are Promising Agents for Bioremediation</a:t>
            </a:r>
          </a:p>
          <a:p>
            <a:pPr algn="just"/>
            <a:endParaRPr lang="en-US" sz="3100" dirty="0">
              <a:solidFill>
                <a:schemeClr val="tx1"/>
              </a:solidFill>
              <a:latin typeface="Arial" charset="0"/>
              <a:ea typeface="ＭＳ Ｐゴシック" charset="0"/>
              <a:cs typeface="Lucida Grande" charset="0"/>
              <a:sym typeface="Arial" charset="0"/>
            </a:endParaRPr>
          </a:p>
          <a:p>
            <a:pPr algn="just"/>
            <a:r>
              <a:rPr lang="en-US" sz="3100" dirty="0">
                <a:solidFill>
                  <a:schemeClr val="tx1"/>
                </a:solidFill>
                <a:latin typeface="Arial" charset="0"/>
                <a:ea typeface="ＭＳ Ｐゴシック" charset="0"/>
                <a:cs typeface="Lucida Grande" charset="0"/>
                <a:sym typeface="Arial" charset="0"/>
              </a:rPr>
              <a:t>Accumulation of heavy metals due to mining, smelting, agriculture, electroplating, and nuclear power and weapons has become a problem in the U.S. </a:t>
            </a:r>
          </a:p>
          <a:p>
            <a:endParaRPr lang="en-US" sz="2500" dirty="0">
              <a:solidFill>
                <a:srgbClr val="640E2F"/>
              </a:solidFill>
              <a:latin typeface="Arial" charset="0"/>
              <a:ea typeface="ＭＳ Ｐゴシック" charset="0"/>
              <a:cs typeface="Lucida Grande" charset="0"/>
              <a:sym typeface="Arial" charset="0"/>
            </a:endParaRPr>
          </a:p>
          <a:p>
            <a:endParaRPr lang="en-US" sz="2500" dirty="0">
              <a:solidFill>
                <a:srgbClr val="640E2F"/>
              </a:solidFill>
              <a:latin typeface="Arial" charset="0"/>
              <a:ea typeface="ＭＳ Ｐゴシック" charset="0"/>
              <a:cs typeface="Lucida Grande" charset="0"/>
              <a:sym typeface="Arial" charset="0"/>
            </a:endParaRPr>
          </a:p>
          <a:p>
            <a:endParaRPr lang="en-US" sz="2500" dirty="0">
              <a:solidFill>
                <a:srgbClr val="640E2F"/>
              </a:solidFill>
              <a:latin typeface="Arial" charset="0"/>
              <a:ea typeface="ＭＳ Ｐゴシック" charset="0"/>
              <a:cs typeface="Lucida Grande" charset="0"/>
              <a:sym typeface="Arial" charset="0"/>
            </a:endParaRPr>
          </a:p>
          <a:p>
            <a:endParaRPr lang="en-US" sz="2500" dirty="0">
              <a:solidFill>
                <a:srgbClr val="640E2F"/>
              </a:solidFill>
              <a:latin typeface="Arial" charset="0"/>
              <a:ea typeface="ＭＳ Ｐゴシック" charset="0"/>
              <a:cs typeface="Lucida Grande" charset="0"/>
              <a:sym typeface="Arial" charset="0"/>
            </a:endParaRPr>
          </a:p>
          <a:p>
            <a:endParaRPr lang="en-US" sz="2500" dirty="0">
              <a:solidFill>
                <a:srgbClr val="640E2F"/>
              </a:solidFill>
              <a:latin typeface="Arial" charset="0"/>
              <a:ea typeface="ＭＳ Ｐゴシック" charset="0"/>
              <a:cs typeface="Lucida Grande" charset="0"/>
              <a:sym typeface="Arial" charset="0"/>
            </a:endParaRPr>
          </a:p>
          <a:p>
            <a:endParaRPr lang="en-US" sz="2500" dirty="0">
              <a:solidFill>
                <a:srgbClr val="640E2F"/>
              </a:solidFill>
              <a:latin typeface="Arial" charset="0"/>
              <a:ea typeface="ＭＳ Ｐゴシック" charset="0"/>
              <a:cs typeface="Lucida Grande" charset="0"/>
              <a:sym typeface="Arial" charset="0"/>
            </a:endParaRPr>
          </a:p>
          <a:p>
            <a:endParaRPr lang="en-US" sz="2500" dirty="0">
              <a:solidFill>
                <a:srgbClr val="640E2F"/>
              </a:solidFill>
              <a:latin typeface="Arial" charset="0"/>
              <a:ea typeface="ＭＳ Ｐゴシック" charset="0"/>
              <a:cs typeface="Lucida Grande" charset="0"/>
              <a:sym typeface="Arial" charset="0"/>
            </a:endParaRPr>
          </a:p>
          <a:p>
            <a:endParaRPr lang="en-US" sz="2500" dirty="0">
              <a:solidFill>
                <a:srgbClr val="640E2F"/>
              </a:solidFill>
              <a:latin typeface="Arial" charset="0"/>
              <a:ea typeface="ＭＳ Ｐゴシック" charset="0"/>
              <a:cs typeface="Lucida Grande" charset="0"/>
              <a:sym typeface="Arial" charset="0"/>
            </a:endParaRPr>
          </a:p>
          <a:p>
            <a:endParaRPr lang="en-US" sz="2500" dirty="0">
              <a:solidFill>
                <a:srgbClr val="640E2F"/>
              </a:solidFill>
              <a:latin typeface="Arial" charset="0"/>
              <a:ea typeface="ＭＳ Ｐゴシック" charset="0"/>
              <a:cs typeface="Lucida Grande" charset="0"/>
              <a:sym typeface="Arial" charset="0"/>
            </a:endParaRPr>
          </a:p>
          <a:p>
            <a:endParaRPr lang="en-US" sz="2500" dirty="0">
              <a:solidFill>
                <a:srgbClr val="640E2F"/>
              </a:solidFill>
              <a:latin typeface="Arial" charset="0"/>
              <a:ea typeface="ＭＳ Ｐゴシック" charset="0"/>
              <a:cs typeface="Lucida Grande" charset="0"/>
              <a:sym typeface="Arial" charset="0"/>
            </a:endParaRPr>
          </a:p>
          <a:p>
            <a:endParaRPr lang="en-US" sz="2500" dirty="0">
              <a:solidFill>
                <a:srgbClr val="640E2F"/>
              </a:solidFill>
              <a:latin typeface="Arial" charset="0"/>
              <a:ea typeface="ＭＳ Ｐゴシック" charset="0"/>
              <a:cs typeface="Lucida Grande" charset="0"/>
              <a:sym typeface="Arial" charset="0"/>
            </a:endParaRPr>
          </a:p>
          <a:p>
            <a:endParaRPr lang="en-US" sz="2500" dirty="0">
              <a:solidFill>
                <a:srgbClr val="640E2F"/>
              </a:solidFill>
              <a:latin typeface="Arial" charset="0"/>
              <a:ea typeface="ＭＳ Ｐゴシック" charset="0"/>
              <a:cs typeface="Lucida Grande" charset="0"/>
              <a:sym typeface="Arial" charset="0"/>
            </a:endParaRPr>
          </a:p>
          <a:p>
            <a:endParaRPr lang="en-US" sz="1200" dirty="0">
              <a:solidFill>
                <a:srgbClr val="640E2F"/>
              </a:solidFill>
              <a:latin typeface="Arial" charset="0"/>
              <a:ea typeface="ＭＳ Ｐゴシック" charset="0"/>
              <a:cs typeface="Lucida Grande" charset="0"/>
              <a:sym typeface="Arial" charset="0"/>
            </a:endParaRPr>
          </a:p>
          <a:p>
            <a:endParaRPr lang="en-US" sz="1200" dirty="0">
              <a:solidFill>
                <a:srgbClr val="640E2F"/>
              </a:solidFill>
              <a:latin typeface="Arial" charset="0"/>
              <a:ea typeface="ＭＳ Ｐゴシック" charset="0"/>
              <a:cs typeface="Lucida Grande" charset="0"/>
              <a:sym typeface="Arial" charset="0"/>
            </a:endParaRPr>
          </a:p>
          <a:p>
            <a:endParaRPr lang="en-US" sz="1200" dirty="0">
              <a:solidFill>
                <a:srgbClr val="640E2F"/>
              </a:solidFill>
              <a:latin typeface="Arial" charset="0"/>
              <a:ea typeface="ＭＳ Ｐゴシック" charset="0"/>
              <a:cs typeface="Lucida Grande" charset="0"/>
              <a:sym typeface="Arial" charset="0"/>
            </a:endParaRPr>
          </a:p>
          <a:p>
            <a:pPr marL="2743200" lvl="4"/>
            <a:endParaRPr lang="en-US" sz="1200" dirty="0">
              <a:solidFill>
                <a:schemeClr val="tx1"/>
              </a:solidFill>
              <a:latin typeface="Arial" charset="0"/>
              <a:ea typeface="ＭＳ Ｐゴシック" charset="0"/>
              <a:cs typeface="Lucida Grande" charset="0"/>
              <a:sym typeface="Arial" charset="0"/>
            </a:endParaRPr>
          </a:p>
          <a:p>
            <a:pPr marL="2743200" lvl="4"/>
            <a:endParaRPr lang="en-US" sz="1200" dirty="0">
              <a:solidFill>
                <a:schemeClr val="tx1"/>
              </a:solidFill>
              <a:latin typeface="Arial" charset="0"/>
              <a:ea typeface="ＭＳ Ｐゴシック" charset="0"/>
              <a:cs typeface="Lucida Grande" charset="0"/>
              <a:sym typeface="Arial" charset="0"/>
            </a:endParaRPr>
          </a:p>
          <a:p>
            <a:pPr marL="2743200" lvl="4"/>
            <a:endParaRPr lang="en-US" sz="1200" dirty="0">
              <a:solidFill>
                <a:schemeClr val="tx1"/>
              </a:solidFill>
              <a:latin typeface="Arial" charset="0"/>
              <a:ea typeface="ＭＳ Ｐゴシック" charset="0"/>
              <a:cs typeface="Lucida Grande" charset="0"/>
              <a:sym typeface="Arial" charset="0"/>
            </a:endParaRPr>
          </a:p>
          <a:p>
            <a:pPr marL="2743200" lvl="4"/>
            <a:endParaRPr lang="en-US" sz="1200" u="sng" dirty="0">
              <a:solidFill>
                <a:schemeClr val="tx1"/>
              </a:solidFill>
              <a:latin typeface="Arial" charset="0"/>
              <a:ea typeface="ＭＳ Ｐゴシック" charset="0"/>
              <a:cs typeface="Lucida Grande" charset="0"/>
              <a:sym typeface="Arial" charset="0"/>
            </a:endParaRPr>
          </a:p>
          <a:p>
            <a:pPr marL="2743200" lvl="4"/>
            <a:r>
              <a:rPr lang="en-US" sz="1200" u="sng" dirty="0">
                <a:solidFill>
                  <a:schemeClr val="tx1"/>
                </a:solidFill>
                <a:latin typeface="Arial" charset="0"/>
                <a:ea typeface="ＭＳ Ｐゴシック" charset="0"/>
                <a:cs typeface="Lucida Grande" charset="0"/>
                <a:sym typeface="Arial" charset="0"/>
                <a:hlinkClick r:id="rId3"/>
              </a:rPr>
              <a:t>http://faculty.virginia.edu/metals/cases/prescott3.html</a:t>
            </a:r>
            <a:endParaRPr lang="en-US" sz="1200" dirty="0">
              <a:solidFill>
                <a:schemeClr val="tx1"/>
              </a:solidFill>
              <a:latin typeface="Arial" charset="0"/>
              <a:ea typeface="ＭＳ Ｐゴシック" charset="0"/>
              <a:cs typeface="Lucida Grande" charset="0"/>
              <a:sym typeface="Arial" charset="0"/>
            </a:endParaRPr>
          </a:p>
          <a:p>
            <a:pPr marL="2743200" lvl="4"/>
            <a:endParaRPr lang="en-US" sz="1200" dirty="0">
              <a:solidFill>
                <a:schemeClr val="tx1"/>
              </a:solidFill>
              <a:latin typeface="Arial" charset="0"/>
              <a:ea typeface="ＭＳ Ｐゴシック" charset="0"/>
              <a:cs typeface="Lucida Grande" charset="0"/>
              <a:sym typeface="Arial" charset="0"/>
            </a:endParaRPr>
          </a:p>
          <a:p>
            <a:pPr algn="just"/>
            <a:r>
              <a:rPr lang="en-US" sz="2200" dirty="0">
                <a:solidFill>
                  <a:schemeClr val="tx1"/>
                </a:solidFill>
                <a:latin typeface="Arial" charset="0"/>
                <a:ea typeface="ＭＳ Ｐゴシック" charset="0"/>
                <a:cs typeface="Arial" charset="0"/>
                <a:sym typeface="Arial" charset="0"/>
              </a:rPr>
              <a:t>Fig. 3 Map of U.S. with the worst toxic metal sites shown, according to the EPA</a:t>
            </a:r>
          </a:p>
          <a:p>
            <a:pPr algn="just"/>
            <a:endParaRPr lang="en-US" sz="2500" dirty="0">
              <a:solidFill>
                <a:schemeClr val="tx1"/>
              </a:solidFill>
              <a:latin typeface="Arial" charset="0"/>
              <a:ea typeface="ＭＳ Ｐゴシック" charset="0"/>
              <a:cs typeface="Lucida Grande" charset="0"/>
              <a:sym typeface="Arial" charset="0"/>
            </a:endParaRPr>
          </a:p>
          <a:p>
            <a:pPr algn="just"/>
            <a:r>
              <a:rPr lang="en-US" sz="3100" dirty="0">
                <a:solidFill>
                  <a:schemeClr val="tx1"/>
                </a:solidFill>
                <a:latin typeface="Arial" charset="0"/>
                <a:ea typeface="ＭＳ Ｐゴシック" charset="0"/>
                <a:cs typeface="Arial" charset="0"/>
                <a:sym typeface="Arial" charset="0"/>
              </a:rPr>
              <a:t>Many studies have found MTB to be promising </a:t>
            </a:r>
            <a:r>
              <a:rPr lang="en-US" sz="3100" dirty="0" err="1">
                <a:solidFill>
                  <a:schemeClr val="tx1"/>
                </a:solidFill>
                <a:latin typeface="Arial" charset="0"/>
                <a:ea typeface="ＭＳ Ｐゴシック" charset="0"/>
                <a:cs typeface="Arial" charset="0"/>
                <a:sym typeface="Arial" charset="0"/>
              </a:rPr>
              <a:t>biosorbants</a:t>
            </a:r>
            <a:r>
              <a:rPr lang="en-US" sz="3100" dirty="0">
                <a:solidFill>
                  <a:schemeClr val="tx1"/>
                </a:solidFill>
                <a:latin typeface="Arial" charset="0"/>
                <a:ea typeface="ＭＳ Ｐゴシック" charset="0"/>
                <a:cs typeface="Arial" charset="0"/>
                <a:sym typeface="Arial" charset="0"/>
              </a:rPr>
              <a:t> of heavy metal ions such as cadmium, copper, gold, and arsenic among others. MTB are especially appealing for </a:t>
            </a:r>
            <a:r>
              <a:rPr lang="en-US" sz="3100" dirty="0" err="1">
                <a:solidFill>
                  <a:schemeClr val="tx1"/>
                </a:solidFill>
                <a:latin typeface="Arial" charset="0"/>
                <a:ea typeface="ＭＳ Ｐゴシック" charset="0"/>
                <a:cs typeface="Arial" charset="0"/>
                <a:sym typeface="Arial" charset="0"/>
              </a:rPr>
              <a:t>bioremedation</a:t>
            </a:r>
            <a:r>
              <a:rPr lang="en-US" sz="3100" dirty="0">
                <a:solidFill>
                  <a:schemeClr val="tx1"/>
                </a:solidFill>
                <a:latin typeface="Arial" charset="0"/>
                <a:ea typeface="ＭＳ Ｐゴシック" charset="0"/>
                <a:cs typeface="Arial" charset="0"/>
                <a:sym typeface="Arial" charset="0"/>
              </a:rPr>
              <a:t> because they can be easily separated from waste water using magnetic fields.</a:t>
            </a:r>
          </a:p>
          <a:p>
            <a:pPr algn="just"/>
            <a:endParaRPr lang="en-US" sz="3100" dirty="0">
              <a:solidFill>
                <a:schemeClr val="tx1"/>
              </a:solidFill>
              <a:latin typeface="Arial" charset="0"/>
              <a:ea typeface="ＭＳ Ｐゴシック" charset="0"/>
              <a:cs typeface="Arial" charset="0"/>
              <a:sym typeface="Arial" charset="0"/>
            </a:endParaRPr>
          </a:p>
          <a:p>
            <a:pPr algn="just"/>
            <a:r>
              <a:rPr lang="en-US" sz="3100" dirty="0">
                <a:solidFill>
                  <a:schemeClr val="tx1"/>
                </a:solidFill>
                <a:latin typeface="Arial" charset="0"/>
                <a:ea typeface="ＭＳ Ｐゴシック" charset="0"/>
                <a:cs typeface="Arial" charset="0"/>
                <a:sym typeface="Arial" charset="0"/>
              </a:rPr>
              <a:t>One study found that </a:t>
            </a:r>
            <a:r>
              <a:rPr lang="en-US" sz="3100" dirty="0">
                <a:solidFill>
                  <a:schemeClr val="tx1"/>
                </a:solidFill>
                <a:latin typeface="Arial Italic" charset="0"/>
                <a:ea typeface="ＭＳ Ｐゴシック" charset="0"/>
                <a:cs typeface="Arial Italic" charset="0"/>
                <a:sym typeface="Arial Italic" charset="0"/>
              </a:rPr>
              <a:t>M. </a:t>
            </a:r>
            <a:r>
              <a:rPr lang="en-US" sz="3100" dirty="0" err="1">
                <a:solidFill>
                  <a:schemeClr val="tx1"/>
                </a:solidFill>
                <a:latin typeface="Arial Italic" charset="0"/>
                <a:ea typeface="ＭＳ Ｐゴシック" charset="0"/>
                <a:cs typeface="Arial Italic" charset="0"/>
                <a:sym typeface="Arial Italic" charset="0"/>
              </a:rPr>
              <a:t>gryhiswaldense</a:t>
            </a:r>
            <a:r>
              <a:rPr lang="en-US" sz="3100" dirty="0">
                <a:solidFill>
                  <a:schemeClr val="tx1"/>
                </a:solidFill>
                <a:latin typeface="Arial" charset="0"/>
                <a:ea typeface="ＭＳ Ｐゴシック" charset="0"/>
                <a:cs typeface="Arial" charset="0"/>
                <a:sym typeface="Arial" charset="0"/>
              </a:rPr>
              <a:t>, an MTB closely related to </a:t>
            </a:r>
            <a:r>
              <a:rPr lang="en-US" sz="3100" dirty="0">
                <a:solidFill>
                  <a:schemeClr val="tx1"/>
                </a:solidFill>
                <a:latin typeface="Arial Italic" charset="0"/>
                <a:ea typeface="ＭＳ Ｐゴシック" charset="0"/>
                <a:cs typeface="Arial Italic" charset="0"/>
                <a:sym typeface="Arial Italic" charset="0"/>
              </a:rPr>
              <a:t>M. </a:t>
            </a:r>
            <a:r>
              <a:rPr lang="en-US" sz="3100" dirty="0" err="1">
                <a:solidFill>
                  <a:schemeClr val="tx1"/>
                </a:solidFill>
                <a:latin typeface="Arial Italic" charset="0"/>
                <a:ea typeface="ＭＳ Ｐゴシック" charset="0"/>
                <a:cs typeface="Arial Italic" charset="0"/>
                <a:sym typeface="Arial Italic" charset="0"/>
              </a:rPr>
              <a:t>magneticum</a:t>
            </a:r>
            <a:r>
              <a:rPr lang="en-US" sz="3100" dirty="0">
                <a:solidFill>
                  <a:schemeClr val="tx1"/>
                </a:solidFill>
                <a:latin typeface="Arial" charset="0"/>
                <a:ea typeface="ＭＳ Ｐゴシック" charset="0"/>
                <a:cs typeface="Arial" charset="0"/>
                <a:sym typeface="Arial" charset="0"/>
              </a:rPr>
              <a:t>, is capable of reducing gold ions in solution to form nanoparticles on the cell</a:t>
            </a:r>
            <a:r>
              <a:rPr lang="ja-JP" altLang="en-US" sz="3100" dirty="0">
                <a:solidFill>
                  <a:schemeClr val="tx1"/>
                </a:solidFill>
                <a:latin typeface="Arial"/>
                <a:ea typeface="ＭＳ Ｐゴシック" charset="0"/>
                <a:cs typeface="Arial" charset="0"/>
                <a:sym typeface="Arial" charset="0"/>
              </a:rPr>
              <a:t>’</a:t>
            </a:r>
            <a:r>
              <a:rPr lang="en-US" sz="3100" dirty="0">
                <a:solidFill>
                  <a:schemeClr val="tx1"/>
                </a:solidFill>
                <a:latin typeface="Arial" charset="0"/>
                <a:ea typeface="ＭＳ Ｐゴシック" charset="0"/>
                <a:cs typeface="Arial" charset="0"/>
                <a:sym typeface="Arial" charset="0"/>
              </a:rPr>
              <a:t>s surface. The nanoparticles could be collected and used for a variety of applications.</a:t>
            </a:r>
          </a:p>
          <a:p>
            <a:pPr algn="just"/>
            <a:endParaRPr lang="en-US" sz="2500" dirty="0">
              <a:solidFill>
                <a:schemeClr val="tx1"/>
              </a:solidFill>
              <a:latin typeface="Arial" charset="0"/>
              <a:ea typeface="ＭＳ Ｐゴシック" charset="0"/>
              <a:cs typeface="Lucida Grande" charset="0"/>
              <a:sym typeface="Arial" charset="0"/>
            </a:endParaRPr>
          </a:p>
          <a:p>
            <a:pPr algn="ctr"/>
            <a:r>
              <a:rPr lang="en-US" sz="5400" dirty="0">
                <a:solidFill>
                  <a:srgbClr val="640E2F"/>
                </a:solidFill>
                <a:latin typeface="Arial" charset="0"/>
                <a:ea typeface="ＭＳ Ｐゴシック" charset="0"/>
                <a:cs typeface="Arial" charset="0"/>
                <a:sym typeface="Arial" charset="0"/>
              </a:rPr>
              <a:t>Genetic Control of </a:t>
            </a:r>
            <a:r>
              <a:rPr lang="en-US" sz="5400" dirty="0" err="1">
                <a:solidFill>
                  <a:srgbClr val="640E2F"/>
                </a:solidFill>
                <a:latin typeface="Arial" charset="0"/>
                <a:ea typeface="ＭＳ Ｐゴシック" charset="0"/>
                <a:cs typeface="Arial" charset="0"/>
                <a:sym typeface="Arial" charset="0"/>
              </a:rPr>
              <a:t>Magnetosome</a:t>
            </a:r>
            <a:r>
              <a:rPr lang="en-US" sz="5400" dirty="0">
                <a:solidFill>
                  <a:srgbClr val="640E2F"/>
                </a:solidFill>
                <a:latin typeface="Arial" charset="0"/>
                <a:ea typeface="ＭＳ Ｐゴシック" charset="0"/>
                <a:cs typeface="Arial" charset="0"/>
                <a:sym typeface="Arial" charset="0"/>
              </a:rPr>
              <a:t> Formation</a:t>
            </a:r>
          </a:p>
          <a:p>
            <a:pPr algn="just"/>
            <a:endParaRPr lang="en-US" sz="2500" dirty="0">
              <a:solidFill>
                <a:srgbClr val="640E2F"/>
              </a:solidFill>
              <a:latin typeface="Arial" charset="0"/>
              <a:ea typeface="ＭＳ Ｐゴシック" charset="0"/>
              <a:cs typeface="Lucida Grande" charset="0"/>
              <a:sym typeface="Arial" charset="0"/>
            </a:endParaRPr>
          </a:p>
          <a:p>
            <a:pPr algn="just"/>
            <a:r>
              <a:rPr lang="en-US" sz="3100" dirty="0">
                <a:solidFill>
                  <a:schemeClr val="tx1"/>
                </a:solidFill>
                <a:latin typeface="Arial" charset="0"/>
                <a:ea typeface="ＭＳ Ｐゴシック" charset="0"/>
                <a:cs typeface="Arial" charset="0"/>
                <a:sym typeface="Arial" charset="0"/>
              </a:rPr>
              <a:t>The genetic control of </a:t>
            </a:r>
            <a:r>
              <a:rPr lang="en-US" sz="3100" dirty="0" err="1">
                <a:solidFill>
                  <a:schemeClr val="tx1"/>
                </a:solidFill>
                <a:latin typeface="Arial" charset="0"/>
                <a:ea typeface="ＭＳ Ｐゴシック" charset="0"/>
                <a:cs typeface="Arial" charset="0"/>
                <a:sym typeface="Arial" charset="0"/>
              </a:rPr>
              <a:t>magnetosome</a:t>
            </a:r>
            <a:r>
              <a:rPr lang="en-US" sz="3100" dirty="0">
                <a:solidFill>
                  <a:schemeClr val="tx1"/>
                </a:solidFill>
                <a:latin typeface="Arial" charset="0"/>
                <a:ea typeface="ＭＳ Ｐゴシック" charset="0"/>
                <a:cs typeface="Arial" charset="0"/>
                <a:sym typeface="Arial" charset="0"/>
              </a:rPr>
              <a:t> formation is poorly understood. Genes involved in the </a:t>
            </a:r>
            <a:r>
              <a:rPr lang="en-US" sz="3100" dirty="0" err="1">
                <a:solidFill>
                  <a:schemeClr val="tx1"/>
                </a:solidFill>
                <a:latin typeface="Arial" charset="0"/>
                <a:ea typeface="ＭＳ Ｐゴシック" charset="0"/>
                <a:cs typeface="Arial" charset="0"/>
                <a:sym typeface="Arial" charset="0"/>
              </a:rPr>
              <a:t>magnetosome</a:t>
            </a:r>
            <a:r>
              <a:rPr lang="en-US" sz="3100" dirty="0">
                <a:solidFill>
                  <a:schemeClr val="tx1"/>
                </a:solidFill>
                <a:latin typeface="Arial" charset="0"/>
                <a:ea typeface="ＭＳ Ｐゴシック" charset="0"/>
                <a:cs typeface="Arial" charset="0"/>
                <a:sym typeface="Arial" charset="0"/>
              </a:rPr>
              <a:t> formation process have been found in the </a:t>
            </a:r>
            <a:r>
              <a:rPr lang="en-US" sz="3100" dirty="0" err="1">
                <a:solidFill>
                  <a:schemeClr val="tx1"/>
                </a:solidFill>
                <a:latin typeface="Arial" charset="0"/>
                <a:ea typeface="ＭＳ Ｐゴシック" charset="0"/>
                <a:cs typeface="Arial" charset="0"/>
                <a:sym typeface="Arial" charset="0"/>
              </a:rPr>
              <a:t>magnetosome</a:t>
            </a:r>
            <a:r>
              <a:rPr lang="en-US" sz="3100" dirty="0">
                <a:solidFill>
                  <a:schemeClr val="tx1"/>
                </a:solidFill>
                <a:latin typeface="Arial" charset="0"/>
                <a:ea typeface="ＭＳ Ｐゴシック" charset="0"/>
                <a:cs typeface="Arial" charset="0"/>
                <a:sym typeface="Arial" charset="0"/>
              </a:rPr>
              <a:t> island (MAI), a highly conserved region among MTB. The </a:t>
            </a:r>
            <a:r>
              <a:rPr lang="en-US" sz="3100" dirty="0" err="1">
                <a:solidFill>
                  <a:schemeClr val="tx1"/>
                </a:solidFill>
                <a:latin typeface="Arial Italic" charset="0"/>
                <a:ea typeface="ＭＳ Ｐゴシック" charset="0"/>
                <a:cs typeface="Arial Italic" charset="0"/>
                <a:sym typeface="Arial Italic" charset="0"/>
              </a:rPr>
              <a:t>mamAB</a:t>
            </a:r>
            <a:r>
              <a:rPr lang="en-US" sz="3100" dirty="0">
                <a:solidFill>
                  <a:schemeClr val="tx1"/>
                </a:solidFill>
                <a:latin typeface="Arial Italic" charset="0"/>
                <a:ea typeface="ＭＳ Ｐゴシック" charset="0"/>
                <a:cs typeface="Arial Italic" charset="0"/>
                <a:sym typeface="Arial Italic" charset="0"/>
              </a:rPr>
              <a:t> </a:t>
            </a:r>
            <a:r>
              <a:rPr lang="en-US" sz="3100" dirty="0">
                <a:solidFill>
                  <a:schemeClr val="tx1"/>
                </a:solidFill>
                <a:latin typeface="Arial" charset="0"/>
                <a:ea typeface="ＭＳ Ｐゴシック" charset="0"/>
                <a:cs typeface="Arial" charset="0"/>
                <a:sym typeface="Arial" charset="0"/>
              </a:rPr>
              <a:t>operon located within the MAI has been shown to be both necessary and sufficient for </a:t>
            </a:r>
            <a:r>
              <a:rPr lang="en-US" sz="3100" dirty="0" err="1">
                <a:solidFill>
                  <a:schemeClr val="tx1"/>
                </a:solidFill>
                <a:latin typeface="Arial" charset="0"/>
                <a:ea typeface="ＭＳ Ｐゴシック" charset="0"/>
                <a:cs typeface="Arial" charset="0"/>
                <a:sym typeface="Arial" charset="0"/>
              </a:rPr>
              <a:t>magnetosome</a:t>
            </a:r>
            <a:r>
              <a:rPr lang="en-US" sz="3100" dirty="0">
                <a:solidFill>
                  <a:schemeClr val="tx1"/>
                </a:solidFill>
                <a:latin typeface="Arial" charset="0"/>
                <a:ea typeface="ＭＳ Ｐゴシック" charset="0"/>
                <a:cs typeface="Arial" charset="0"/>
                <a:sym typeface="Arial" charset="0"/>
              </a:rPr>
              <a:t> formation.  Genes </a:t>
            </a:r>
            <a:r>
              <a:rPr lang="en-US" sz="3100" dirty="0" err="1">
                <a:solidFill>
                  <a:schemeClr val="tx1"/>
                </a:solidFill>
                <a:latin typeface="Arial Italic" charset="0"/>
                <a:ea typeface="ＭＳ Ｐゴシック" charset="0"/>
                <a:cs typeface="Arial Italic" charset="0"/>
                <a:sym typeface="Arial Italic" charset="0"/>
              </a:rPr>
              <a:t>mamB</a:t>
            </a:r>
            <a:r>
              <a:rPr lang="en-US" sz="3100" dirty="0">
                <a:solidFill>
                  <a:schemeClr val="tx1"/>
                </a:solidFill>
                <a:latin typeface="Arial" charset="0"/>
                <a:ea typeface="ＭＳ Ｐゴシック" charset="0"/>
                <a:cs typeface="Arial" charset="0"/>
                <a:sym typeface="Arial" charset="0"/>
              </a:rPr>
              <a:t> and </a:t>
            </a:r>
            <a:r>
              <a:rPr lang="en-US" sz="3100" dirty="0" err="1">
                <a:solidFill>
                  <a:schemeClr val="tx1"/>
                </a:solidFill>
                <a:latin typeface="Arial Italic" charset="0"/>
                <a:ea typeface="ＭＳ Ｐゴシック" charset="0"/>
                <a:cs typeface="Arial Italic" charset="0"/>
                <a:sym typeface="Arial Italic" charset="0"/>
              </a:rPr>
              <a:t>mamM</a:t>
            </a:r>
            <a:r>
              <a:rPr lang="en-US" sz="3100" dirty="0">
                <a:solidFill>
                  <a:schemeClr val="tx1"/>
                </a:solidFill>
                <a:latin typeface="Arial Italic" charset="0"/>
                <a:ea typeface="ＭＳ Ｐゴシック" charset="0"/>
                <a:cs typeface="Arial Italic" charset="0"/>
                <a:sym typeface="Arial Italic" charset="0"/>
              </a:rPr>
              <a:t> </a:t>
            </a:r>
            <a:r>
              <a:rPr lang="en-US" sz="3100" dirty="0">
                <a:solidFill>
                  <a:schemeClr val="tx1"/>
                </a:solidFill>
                <a:latin typeface="Arial" charset="0"/>
                <a:ea typeface="ＭＳ Ｐゴシック" charset="0"/>
                <a:cs typeface="Arial" charset="0"/>
                <a:sym typeface="Arial" charset="0"/>
              </a:rPr>
              <a:t>lie in this operon and are thought to be </a:t>
            </a:r>
            <a:r>
              <a:rPr lang="en-US" sz="3100" dirty="0" err="1">
                <a:solidFill>
                  <a:schemeClr val="tx1"/>
                </a:solidFill>
                <a:latin typeface="Arial" charset="0"/>
                <a:ea typeface="ＭＳ Ｐゴシック" charset="0"/>
                <a:cs typeface="Arial" charset="0"/>
                <a:sym typeface="Arial" charset="0"/>
              </a:rPr>
              <a:t>cation</a:t>
            </a:r>
            <a:r>
              <a:rPr lang="en-US" sz="3100" dirty="0">
                <a:solidFill>
                  <a:schemeClr val="tx1"/>
                </a:solidFill>
                <a:latin typeface="Arial" charset="0"/>
                <a:ea typeface="ＭＳ Ｐゴシック" charset="0"/>
                <a:cs typeface="Arial" charset="0"/>
                <a:sym typeface="Arial" charset="0"/>
              </a:rPr>
              <a:t> diffusion facilitator (CDF) proteins involved in the uptake of metals such as zinc, cobalt, and cadmium.</a:t>
            </a:r>
          </a:p>
          <a:p>
            <a:pPr algn="just"/>
            <a:endParaRPr lang="en-US" sz="3100" dirty="0">
              <a:solidFill>
                <a:schemeClr val="tx1"/>
              </a:solidFill>
              <a:latin typeface="Arial" charset="0"/>
              <a:ea typeface="ＭＳ Ｐゴシック" charset="0"/>
              <a:cs typeface="Arial" charset="0"/>
              <a:sym typeface="Arial" charset="0"/>
            </a:endParaRPr>
          </a:p>
          <a:p>
            <a:pPr algn="just"/>
            <a:endParaRPr lang="en-US" sz="3100" dirty="0">
              <a:solidFill>
                <a:schemeClr val="tx1"/>
              </a:solidFill>
              <a:latin typeface="Arial" charset="0"/>
              <a:ea typeface="ＭＳ Ｐゴシック" charset="0"/>
              <a:cs typeface="Arial" charset="0"/>
              <a:sym typeface="Arial" charset="0"/>
            </a:endParaRPr>
          </a:p>
          <a:p>
            <a:pPr algn="just"/>
            <a:endParaRPr lang="en-US" sz="3100" dirty="0">
              <a:solidFill>
                <a:schemeClr val="tx1"/>
              </a:solidFill>
              <a:latin typeface="Arial" charset="0"/>
              <a:ea typeface="ＭＳ Ｐゴシック" charset="0"/>
              <a:cs typeface="Arial" charset="0"/>
              <a:sym typeface="Arial" charset="0"/>
            </a:endParaRPr>
          </a:p>
          <a:p>
            <a:pPr algn="just"/>
            <a:endParaRPr lang="en-US" sz="3100" dirty="0">
              <a:solidFill>
                <a:schemeClr val="tx1"/>
              </a:solidFill>
              <a:latin typeface="Arial" charset="0"/>
              <a:ea typeface="ＭＳ Ｐゴシック" charset="0"/>
              <a:cs typeface="Arial" charset="0"/>
              <a:sym typeface="Arial" charset="0"/>
            </a:endParaRPr>
          </a:p>
          <a:p>
            <a:pPr algn="just"/>
            <a:endParaRPr lang="en-US" sz="3100" dirty="0">
              <a:solidFill>
                <a:schemeClr val="tx1"/>
              </a:solidFill>
              <a:latin typeface="Arial" charset="0"/>
              <a:ea typeface="ＭＳ Ｐゴシック" charset="0"/>
              <a:cs typeface="Arial" charset="0"/>
              <a:sym typeface="Arial" charset="0"/>
            </a:endParaRPr>
          </a:p>
          <a:p>
            <a:pPr algn="just"/>
            <a:endParaRPr lang="en-US" sz="3100" dirty="0">
              <a:solidFill>
                <a:schemeClr val="tx1"/>
              </a:solidFill>
              <a:latin typeface="Arial" charset="0"/>
              <a:ea typeface="ＭＳ Ｐゴシック" charset="0"/>
              <a:cs typeface="Arial" charset="0"/>
              <a:sym typeface="Arial" charset="0"/>
            </a:endParaRPr>
          </a:p>
          <a:p>
            <a:pPr algn="just"/>
            <a:endParaRPr lang="en-US" sz="3100" dirty="0">
              <a:solidFill>
                <a:schemeClr val="tx1"/>
              </a:solidFill>
              <a:latin typeface="Arial" charset="0"/>
              <a:ea typeface="ＭＳ Ｐゴシック" charset="0"/>
              <a:cs typeface="Arial" charset="0"/>
              <a:sym typeface="Arial" charset="0"/>
            </a:endParaRPr>
          </a:p>
          <a:p>
            <a:pPr algn="just"/>
            <a:endParaRPr lang="en-US" sz="3100" dirty="0">
              <a:solidFill>
                <a:schemeClr val="tx1"/>
              </a:solidFill>
              <a:latin typeface="Arial" charset="0"/>
              <a:ea typeface="ＭＳ Ｐゴシック" charset="0"/>
              <a:cs typeface="Arial" charset="0"/>
              <a:sym typeface="Arial" charset="0"/>
            </a:endParaRPr>
          </a:p>
          <a:p>
            <a:pPr marL="2743200" lvl="4" algn="just"/>
            <a:r>
              <a:rPr lang="en-US" sz="1200" u="sng" dirty="0">
                <a:solidFill>
                  <a:schemeClr val="tx1"/>
                </a:solidFill>
                <a:latin typeface="Arial" charset="0"/>
                <a:ea typeface="ＭＳ Ｐゴシック" charset="0"/>
                <a:cs typeface="Arial" charset="0"/>
                <a:sym typeface="Arial" charset="0"/>
              </a:rPr>
              <a:t>http://</a:t>
            </a:r>
            <a:r>
              <a:rPr lang="en-US" sz="1200" u="sng" dirty="0" err="1">
                <a:solidFill>
                  <a:schemeClr val="tx1"/>
                </a:solidFill>
                <a:latin typeface="Arial" charset="0"/>
                <a:ea typeface="ＭＳ Ｐゴシック" charset="0"/>
                <a:cs typeface="Arial" charset="0"/>
                <a:sym typeface="Arial" charset="0"/>
              </a:rPr>
              <a:t>www.biomedsearch.com</a:t>
            </a:r>
            <a:r>
              <a:rPr lang="en-US" sz="1200" u="sng" dirty="0">
                <a:solidFill>
                  <a:schemeClr val="tx1"/>
                </a:solidFill>
                <a:latin typeface="Arial" charset="0"/>
                <a:ea typeface="ＭＳ Ｐゴシック" charset="0"/>
                <a:cs typeface="Arial" charset="0"/>
                <a:sym typeface="Arial" charset="0"/>
              </a:rPr>
              <a:t>/attachments/00/20/16/17/20161777/pone.0009151.g001.jpg</a:t>
            </a:r>
            <a:endParaRPr lang="en-US" sz="1200" dirty="0">
              <a:solidFill>
                <a:schemeClr val="tx1"/>
              </a:solidFill>
              <a:latin typeface="Arial" charset="0"/>
              <a:ea typeface="ＭＳ Ｐゴシック" charset="0"/>
              <a:cs typeface="Lucida Grande" charset="0"/>
              <a:sym typeface="Arial" charset="0"/>
            </a:endParaRPr>
          </a:p>
          <a:p>
            <a:pPr algn="just"/>
            <a:endParaRPr lang="en-US" sz="3100" dirty="0">
              <a:solidFill>
                <a:schemeClr val="tx1"/>
              </a:solidFill>
              <a:latin typeface="Arial" charset="0"/>
              <a:ea typeface="ＭＳ Ｐゴシック" charset="0"/>
              <a:cs typeface="Lucida Grande" charset="0"/>
              <a:sym typeface="Arial" charset="0"/>
            </a:endParaRPr>
          </a:p>
          <a:p>
            <a:pPr algn="just"/>
            <a:endParaRPr lang="en-US" sz="2200" dirty="0">
              <a:latin typeface="Arial" charset="0"/>
              <a:ea typeface="ＭＳ Ｐゴシック" charset="0"/>
              <a:cs typeface="Arial" charset="0"/>
              <a:sym typeface="Arial" charset="0"/>
            </a:endParaRPr>
          </a:p>
          <a:p>
            <a:pPr algn="just"/>
            <a:r>
              <a:rPr lang="en-US" sz="2200" dirty="0" smtClean="0">
                <a:solidFill>
                  <a:schemeClr val="tx1"/>
                </a:solidFill>
                <a:latin typeface="Arial" charset="0"/>
                <a:ea typeface="ＭＳ Ｐゴシック" charset="0"/>
                <a:cs typeface="Arial" charset="0"/>
                <a:sym typeface="Arial" charset="0"/>
              </a:rPr>
              <a:t>Fig. 4 </a:t>
            </a:r>
            <a:r>
              <a:rPr lang="en-US" sz="2200" dirty="0" err="1" smtClean="0">
                <a:solidFill>
                  <a:schemeClr val="tx1"/>
                </a:solidFill>
                <a:latin typeface="Arial" charset="0"/>
                <a:ea typeface="ＭＳ Ｐゴシック" charset="0"/>
                <a:cs typeface="Arial" charset="0"/>
                <a:sym typeface="Arial" charset="0"/>
              </a:rPr>
              <a:t>Magnetosome</a:t>
            </a:r>
            <a:r>
              <a:rPr lang="en-US" sz="2200" dirty="0" smtClean="0">
                <a:solidFill>
                  <a:schemeClr val="tx1"/>
                </a:solidFill>
                <a:latin typeface="Arial" charset="0"/>
                <a:ea typeface="ＭＳ Ｐゴシック" charset="0"/>
                <a:cs typeface="Arial" charset="0"/>
                <a:sym typeface="Arial" charset="0"/>
              </a:rPr>
              <a:t> island with genes </a:t>
            </a:r>
            <a:r>
              <a:rPr lang="en-US" sz="2200" i="1" dirty="0" err="1" smtClean="0">
                <a:latin typeface="Arial" charset="0"/>
                <a:ea typeface="ＭＳ Ｐゴシック" charset="0"/>
                <a:cs typeface="Arial" charset="0"/>
                <a:sym typeface="Arial" charset="0"/>
              </a:rPr>
              <a:t>m</a:t>
            </a:r>
            <a:r>
              <a:rPr lang="en-US" sz="2200" i="1" dirty="0" err="1" smtClean="0">
                <a:solidFill>
                  <a:schemeClr val="tx1"/>
                </a:solidFill>
                <a:latin typeface="Arial" charset="0"/>
                <a:ea typeface="ＭＳ Ｐゴシック" charset="0"/>
                <a:cs typeface="Arial" charset="0"/>
                <a:sym typeface="Arial" charset="0"/>
              </a:rPr>
              <a:t>amB</a:t>
            </a:r>
            <a:r>
              <a:rPr lang="en-US" sz="2200" i="1" dirty="0" smtClean="0">
                <a:solidFill>
                  <a:schemeClr val="tx1"/>
                </a:solidFill>
                <a:latin typeface="Arial" charset="0"/>
                <a:ea typeface="ＭＳ Ｐゴシック" charset="0"/>
                <a:cs typeface="Arial" charset="0"/>
                <a:sym typeface="Arial" charset="0"/>
              </a:rPr>
              <a:t> </a:t>
            </a:r>
            <a:r>
              <a:rPr lang="en-US" sz="2200" dirty="0" smtClean="0">
                <a:solidFill>
                  <a:schemeClr val="tx1"/>
                </a:solidFill>
                <a:latin typeface="Arial" charset="0"/>
                <a:ea typeface="ＭＳ Ｐゴシック" charset="0"/>
                <a:cs typeface="Arial" charset="0"/>
                <a:sym typeface="Arial" charset="0"/>
              </a:rPr>
              <a:t>and </a:t>
            </a:r>
            <a:r>
              <a:rPr lang="en-US" sz="2200" i="1" dirty="0" err="1" smtClean="0">
                <a:solidFill>
                  <a:schemeClr val="tx1"/>
                </a:solidFill>
                <a:latin typeface="Arial" charset="0"/>
                <a:ea typeface="ＭＳ Ｐゴシック" charset="0"/>
                <a:cs typeface="Arial" charset="0"/>
                <a:sym typeface="Arial" charset="0"/>
              </a:rPr>
              <a:t>mamM</a:t>
            </a:r>
            <a:r>
              <a:rPr lang="en-US" sz="2200" i="1" dirty="0" smtClean="0">
                <a:solidFill>
                  <a:schemeClr val="tx1"/>
                </a:solidFill>
                <a:latin typeface="Arial" charset="0"/>
                <a:ea typeface="ＭＳ Ｐゴシック" charset="0"/>
                <a:cs typeface="Arial" charset="0"/>
                <a:sym typeface="Arial" charset="0"/>
              </a:rPr>
              <a:t> </a:t>
            </a:r>
            <a:r>
              <a:rPr lang="en-US" sz="2200" dirty="0" smtClean="0">
                <a:solidFill>
                  <a:schemeClr val="tx1"/>
                </a:solidFill>
                <a:latin typeface="Arial" charset="0"/>
                <a:ea typeface="ＭＳ Ｐゴシック" charset="0"/>
                <a:cs typeface="Arial" charset="0"/>
                <a:sym typeface="Arial" charset="0"/>
              </a:rPr>
              <a:t>in the </a:t>
            </a:r>
            <a:r>
              <a:rPr lang="en-US" sz="2200" i="1" dirty="0" err="1" smtClean="0">
                <a:solidFill>
                  <a:schemeClr val="tx1"/>
                </a:solidFill>
                <a:latin typeface="Arial" charset="0"/>
                <a:ea typeface="ＭＳ Ｐゴシック" charset="0"/>
                <a:cs typeface="Arial" charset="0"/>
                <a:sym typeface="Arial" charset="0"/>
              </a:rPr>
              <a:t>mamAB</a:t>
            </a:r>
            <a:r>
              <a:rPr lang="en-US" sz="2200" i="1" dirty="0" smtClean="0">
                <a:solidFill>
                  <a:schemeClr val="tx1"/>
                </a:solidFill>
                <a:latin typeface="Arial" charset="0"/>
                <a:ea typeface="ＭＳ Ｐゴシック" charset="0"/>
                <a:cs typeface="Arial" charset="0"/>
                <a:sym typeface="Arial" charset="0"/>
              </a:rPr>
              <a:t> </a:t>
            </a:r>
            <a:r>
              <a:rPr lang="en-US" sz="2200" dirty="0" smtClean="0">
                <a:latin typeface="Arial" charset="0"/>
                <a:ea typeface="ＭＳ Ｐゴシック" charset="0"/>
                <a:cs typeface="Arial" charset="0"/>
                <a:sym typeface="Arial" charset="0"/>
              </a:rPr>
              <a:t>operon</a:t>
            </a:r>
            <a:endParaRPr lang="en-US" sz="2200" dirty="0">
              <a:solidFill>
                <a:schemeClr val="tx1"/>
              </a:solidFill>
              <a:latin typeface="Arial" charset="0"/>
              <a:ea typeface="ＭＳ Ｐゴシック" charset="0"/>
              <a:cs typeface="Lucida Grande" charset="0"/>
              <a:sym typeface="Arial" charset="0"/>
            </a:endParaRPr>
          </a:p>
          <a:p>
            <a:pPr algn="just"/>
            <a:endParaRPr lang="en-US" sz="2500" dirty="0">
              <a:solidFill>
                <a:schemeClr val="tx1"/>
              </a:solidFill>
              <a:latin typeface="Arial" charset="0"/>
              <a:ea typeface="ＭＳ Ｐゴシック" charset="0"/>
              <a:cs typeface="Lucida Grande" charset="0"/>
              <a:sym typeface="Arial" charset="0"/>
            </a:endParaRPr>
          </a:p>
          <a:p>
            <a:pPr algn="just"/>
            <a:endParaRPr lang="en-US" sz="2500" dirty="0">
              <a:solidFill>
                <a:schemeClr val="tx1"/>
              </a:solidFill>
              <a:latin typeface="Arial" charset="0"/>
              <a:ea typeface="ＭＳ Ｐゴシック" charset="0"/>
              <a:cs typeface="Lucida Grande" charset="0"/>
              <a:sym typeface="Arial" charset="0"/>
            </a:endParaRPr>
          </a:p>
          <a:p>
            <a:pPr algn="just"/>
            <a:endParaRPr lang="en-US" sz="2500" dirty="0">
              <a:solidFill>
                <a:schemeClr val="tx1"/>
              </a:solidFill>
              <a:latin typeface="Arial" charset="0"/>
              <a:ea typeface="ＭＳ Ｐゴシック" charset="0"/>
              <a:cs typeface="Lucida Grande" charset="0"/>
              <a:sym typeface="Arial" charset="0"/>
            </a:endParaRPr>
          </a:p>
          <a:p>
            <a:pPr algn="just"/>
            <a:endParaRPr lang="en-US" sz="2500" dirty="0">
              <a:solidFill>
                <a:schemeClr val="tx1"/>
              </a:solidFill>
              <a:latin typeface="Arial" charset="0"/>
              <a:ea typeface="ＭＳ Ｐゴシック" charset="0"/>
              <a:cs typeface="Lucida Grande" charset="0"/>
              <a:sym typeface="Arial" charset="0"/>
            </a:endParaRPr>
          </a:p>
          <a:p>
            <a:pPr algn="just"/>
            <a:endParaRPr lang="en-US" sz="2500" dirty="0">
              <a:solidFill>
                <a:schemeClr val="tx1"/>
              </a:solidFill>
              <a:latin typeface="Arial" charset="0"/>
              <a:ea typeface="ＭＳ Ｐゴシック" charset="0"/>
              <a:cs typeface="Lucida Grande" charset="0"/>
              <a:sym typeface="Arial" charset="0"/>
            </a:endParaRPr>
          </a:p>
          <a:p>
            <a:pPr algn="just"/>
            <a:endParaRPr lang="en-US" sz="2500" dirty="0">
              <a:solidFill>
                <a:schemeClr val="tx1"/>
              </a:solidFill>
              <a:latin typeface="Arial" charset="0"/>
              <a:ea typeface="ＭＳ Ｐゴシック" charset="0"/>
              <a:cs typeface="Lucida Grande" charset="0"/>
              <a:sym typeface="Arial" charset="0"/>
            </a:endParaRPr>
          </a:p>
          <a:p>
            <a:pPr algn="just"/>
            <a:endParaRPr lang="en-US" sz="2500" dirty="0">
              <a:solidFill>
                <a:schemeClr val="tx1"/>
              </a:solidFill>
              <a:latin typeface="Arial" charset="0"/>
              <a:ea typeface="ＭＳ Ｐゴシック" charset="0"/>
              <a:cs typeface="Lucida Grande" charset="0"/>
              <a:sym typeface="Arial" charset="0"/>
            </a:endParaRPr>
          </a:p>
        </p:txBody>
      </p:sp>
      <p:pic>
        <p:nvPicPr>
          <p:cNvPr id="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58600" y="11201400"/>
            <a:ext cx="8826500" cy="498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7"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84000" y="30480000"/>
            <a:ext cx="5283200" cy="623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8"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499550" y="16548100"/>
            <a:ext cx="2620963" cy="427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9"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549263" y="16548100"/>
            <a:ext cx="2586037" cy="427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0" name="Text Box 9"/>
          <p:cNvSpPr txBox="1">
            <a:spLocks noChangeArrowheads="1"/>
          </p:cNvSpPr>
          <p:nvPr/>
        </p:nvSpPr>
        <p:spPr bwMode="auto">
          <a:xfrm>
            <a:off x="40497125" y="36255325"/>
            <a:ext cx="1465263" cy="1384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lgn="l">
              <a:defRPr sz="1200">
                <a:solidFill>
                  <a:schemeClr val="tx1"/>
                </a:solidFill>
                <a:latin typeface="Gill Sans" charset="0"/>
                <a:ea typeface="ＭＳ Ｐゴシック" charset="0"/>
              </a:defRPr>
            </a:lvl1pPr>
            <a:lvl2pPr algn="l">
              <a:defRPr sz="1200">
                <a:solidFill>
                  <a:schemeClr val="tx1"/>
                </a:solidFill>
                <a:latin typeface="Gill Sans" charset="0"/>
                <a:ea typeface="ＭＳ Ｐゴシック" charset="0"/>
              </a:defRPr>
            </a:lvl2pPr>
            <a:lvl3pPr algn="l">
              <a:defRPr sz="1200">
                <a:solidFill>
                  <a:schemeClr val="tx1"/>
                </a:solidFill>
                <a:latin typeface="Gill Sans" charset="0"/>
                <a:ea typeface="ＭＳ Ｐゴシック" charset="0"/>
              </a:defRPr>
            </a:lvl3pPr>
            <a:lvl4pPr algn="l">
              <a:defRPr sz="1200">
                <a:solidFill>
                  <a:schemeClr val="tx1"/>
                </a:solidFill>
                <a:latin typeface="Gill Sans" charset="0"/>
                <a:ea typeface="ＭＳ Ｐゴシック" charset="0"/>
              </a:defRPr>
            </a:lvl4pPr>
            <a:lvl5pPr algn="l">
              <a:defRPr sz="1200">
                <a:solidFill>
                  <a:schemeClr val="tx1"/>
                </a:solidFill>
                <a:latin typeface="Gill Sans" charset="0"/>
                <a:ea typeface="ＭＳ Ｐゴシック" charset="0"/>
              </a:defRPr>
            </a:lvl5pPr>
            <a:lvl6pPr fontAlgn="base">
              <a:spcBef>
                <a:spcPct val="0"/>
              </a:spcBef>
              <a:spcAft>
                <a:spcPct val="0"/>
              </a:spcAft>
              <a:defRPr sz="1200">
                <a:solidFill>
                  <a:schemeClr val="tx1"/>
                </a:solidFill>
                <a:latin typeface="Gill Sans" charset="0"/>
                <a:ea typeface="ＭＳ Ｐゴシック" charset="0"/>
              </a:defRPr>
            </a:lvl6pPr>
            <a:lvl7pPr fontAlgn="base">
              <a:spcBef>
                <a:spcPct val="0"/>
              </a:spcBef>
              <a:spcAft>
                <a:spcPct val="0"/>
              </a:spcAft>
              <a:defRPr sz="1200">
                <a:solidFill>
                  <a:schemeClr val="tx1"/>
                </a:solidFill>
                <a:latin typeface="Gill Sans" charset="0"/>
                <a:ea typeface="ＭＳ Ｐゴシック" charset="0"/>
              </a:defRPr>
            </a:lvl7pPr>
            <a:lvl8pPr fontAlgn="base">
              <a:spcBef>
                <a:spcPct val="0"/>
              </a:spcBef>
              <a:spcAft>
                <a:spcPct val="0"/>
              </a:spcAft>
              <a:defRPr sz="1200">
                <a:solidFill>
                  <a:schemeClr val="tx1"/>
                </a:solidFill>
                <a:latin typeface="Gill Sans" charset="0"/>
                <a:ea typeface="ＭＳ Ｐゴシック" charset="0"/>
              </a:defRPr>
            </a:lvl8pPr>
            <a:lvl9pPr fontAlgn="base">
              <a:spcBef>
                <a:spcPct val="0"/>
              </a:spcBef>
              <a:spcAft>
                <a:spcPct val="0"/>
              </a:spcAft>
              <a:defRPr sz="1200">
                <a:solidFill>
                  <a:schemeClr val="tx1"/>
                </a:solidFill>
                <a:latin typeface="Gill Sans" charset="0"/>
                <a:ea typeface="ＭＳ Ｐゴシック" charset="0"/>
              </a:defRPr>
            </a:lvl9pPr>
          </a:lstStyle>
          <a:p>
            <a:pPr algn="r"/>
            <a:fld id="{FBA33346-7026-3942-98DA-88785968DD62}" type="slidenum">
              <a:rPr lang="en-US" sz="6200">
                <a:solidFill>
                  <a:srgbClr val="878787"/>
                </a:solidFill>
                <a:latin typeface="Lucida Grande" charset="0"/>
                <a:cs typeface="Lucida Grande" charset="0"/>
                <a:sym typeface="Lucida Grande" charset="0"/>
              </a:rPr>
              <a:pPr algn="r"/>
              <a:t>1</a:t>
            </a:fld>
            <a:endParaRPr lang="en-US" sz="6200">
              <a:solidFill>
                <a:srgbClr val="878787"/>
              </a:solidFill>
              <a:latin typeface="Lucida Grande" charset="0"/>
              <a:cs typeface="Lucida Grande" charset="0"/>
              <a:sym typeface="Lucida Grande" charset="0"/>
            </a:endParaRPr>
          </a:p>
        </p:txBody>
      </p:sp>
      <p:sp>
        <p:nvSpPr>
          <p:cNvPr id="11" name="Rectangle 10"/>
          <p:cNvSpPr>
            <a:spLocks/>
          </p:cNvSpPr>
          <p:nvPr/>
        </p:nvSpPr>
        <p:spPr bwMode="auto">
          <a:xfrm>
            <a:off x="0" y="0"/>
            <a:ext cx="43891200" cy="6400800"/>
          </a:xfrm>
          <a:prstGeom prst="rect">
            <a:avLst/>
          </a:prstGeom>
          <a:solidFill>
            <a:srgbClr val="800040"/>
          </a:solidFill>
          <a:ln w="9525" cap="flat">
            <a:solidFill>
              <a:srgbClr val="800040"/>
            </a:solidFill>
            <a:round/>
            <a:headEnd type="none" w="med" len="med"/>
            <a:tailEnd type="none" w="med" len="med"/>
          </a:ln>
        </p:spPr>
        <p:txBody>
          <a:bodyPr lIns="0" tIns="0" rIns="0" bIns="0"/>
          <a:lstStyle/>
          <a:p>
            <a:endParaRPr lang="en-US"/>
          </a:p>
        </p:txBody>
      </p:sp>
      <p:sp>
        <p:nvSpPr>
          <p:cNvPr id="12" name="Rectangle 11"/>
          <p:cNvSpPr>
            <a:spLocks/>
          </p:cNvSpPr>
          <p:nvPr/>
        </p:nvSpPr>
        <p:spPr bwMode="auto">
          <a:xfrm>
            <a:off x="2514600" y="647700"/>
            <a:ext cx="39141400" cy="262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r>
              <a:rPr lang="en-US" sz="8800" dirty="0" err="1">
                <a:solidFill>
                  <a:srgbClr val="FFFFFF"/>
                </a:solidFill>
                <a:latin typeface="Arial Italic" charset="0"/>
                <a:ea typeface="ＭＳ Ｐゴシック" charset="0"/>
                <a:cs typeface="Arial Italic" charset="0"/>
                <a:sym typeface="Arial Italic" charset="0"/>
              </a:rPr>
              <a:t>Magnetosirillum</a:t>
            </a:r>
            <a:r>
              <a:rPr lang="en-US" sz="8800" dirty="0">
                <a:solidFill>
                  <a:srgbClr val="FFFFFF"/>
                </a:solidFill>
                <a:latin typeface="Arial Italic" charset="0"/>
                <a:ea typeface="ＭＳ Ｐゴシック" charset="0"/>
                <a:cs typeface="Arial Italic" charset="0"/>
                <a:sym typeface="Arial Italic" charset="0"/>
              </a:rPr>
              <a:t> </a:t>
            </a:r>
            <a:r>
              <a:rPr lang="en-US" sz="8800" dirty="0" err="1">
                <a:solidFill>
                  <a:srgbClr val="FFFFFF"/>
                </a:solidFill>
                <a:latin typeface="Arial Italic" charset="0"/>
                <a:ea typeface="ＭＳ Ｐゴシック" charset="0"/>
                <a:cs typeface="Arial Italic" charset="0"/>
                <a:sym typeface="Arial Italic" charset="0"/>
              </a:rPr>
              <a:t>magneticum</a:t>
            </a:r>
            <a:r>
              <a:rPr lang="en-US" sz="8800" dirty="0">
                <a:solidFill>
                  <a:srgbClr val="FFFFFF"/>
                </a:solidFill>
                <a:latin typeface="Arial Italic" charset="0"/>
                <a:ea typeface="ＭＳ Ｐゴシック" charset="0"/>
                <a:cs typeface="Arial Italic" charset="0"/>
                <a:sym typeface="Arial Italic" charset="0"/>
              </a:rPr>
              <a:t> </a:t>
            </a:r>
            <a:r>
              <a:rPr lang="en-US" sz="8800" dirty="0">
                <a:solidFill>
                  <a:srgbClr val="FFFFFF"/>
                </a:solidFill>
                <a:latin typeface="Arial" charset="0"/>
                <a:ea typeface="ＭＳ Ｐゴシック" charset="0"/>
                <a:cs typeface="Arial" charset="0"/>
                <a:sym typeface="Arial" charset="0"/>
              </a:rPr>
              <a:t>Genes </a:t>
            </a:r>
            <a:r>
              <a:rPr lang="en-US" sz="8800" dirty="0" err="1">
                <a:solidFill>
                  <a:srgbClr val="FFFFFF"/>
                </a:solidFill>
                <a:latin typeface="Arial" charset="0"/>
                <a:ea typeface="ＭＳ Ｐゴシック" charset="0"/>
                <a:cs typeface="Arial" charset="0"/>
                <a:sym typeface="Arial" charset="0"/>
              </a:rPr>
              <a:t>MamB</a:t>
            </a:r>
            <a:r>
              <a:rPr lang="en-US" sz="8800" dirty="0">
                <a:solidFill>
                  <a:srgbClr val="FFFFFF"/>
                </a:solidFill>
                <a:latin typeface="Arial" charset="0"/>
                <a:ea typeface="ＭＳ Ｐゴシック" charset="0"/>
                <a:cs typeface="Arial" charset="0"/>
                <a:sym typeface="Arial" charset="0"/>
              </a:rPr>
              <a:t> and </a:t>
            </a:r>
            <a:r>
              <a:rPr lang="en-US" sz="8800" dirty="0" err="1">
                <a:solidFill>
                  <a:srgbClr val="FFFFFF"/>
                </a:solidFill>
                <a:latin typeface="Arial" charset="0"/>
                <a:ea typeface="ＭＳ Ｐゴシック" charset="0"/>
                <a:cs typeface="Arial" charset="0"/>
                <a:sym typeface="Arial" charset="0"/>
              </a:rPr>
              <a:t>MamM</a:t>
            </a:r>
            <a:r>
              <a:rPr lang="en-US" sz="8800" dirty="0">
                <a:solidFill>
                  <a:srgbClr val="FFFFFF"/>
                </a:solidFill>
                <a:latin typeface="Arial" charset="0"/>
                <a:ea typeface="ＭＳ Ｐゴシック" charset="0"/>
                <a:cs typeface="Arial" charset="0"/>
                <a:sym typeface="Arial" charset="0"/>
              </a:rPr>
              <a:t> </a:t>
            </a:r>
          </a:p>
          <a:p>
            <a:pPr algn="ctr"/>
            <a:r>
              <a:rPr lang="en-US" sz="8800" dirty="0">
                <a:solidFill>
                  <a:srgbClr val="FFFFFF"/>
                </a:solidFill>
                <a:latin typeface="Arial" charset="0"/>
                <a:ea typeface="ＭＳ Ｐゴシック" charset="0"/>
                <a:cs typeface="Arial" charset="0"/>
                <a:sym typeface="Arial" charset="0"/>
              </a:rPr>
              <a:t>and a Possible Agent for Bioremediation</a:t>
            </a:r>
          </a:p>
        </p:txBody>
      </p:sp>
      <p:sp>
        <p:nvSpPr>
          <p:cNvPr id="13" name="Rectangle 12"/>
          <p:cNvSpPr>
            <a:spLocks/>
          </p:cNvSpPr>
          <p:nvPr/>
        </p:nvSpPr>
        <p:spPr bwMode="auto">
          <a:xfrm>
            <a:off x="4660900" y="3530600"/>
            <a:ext cx="35102800" cy="252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r>
              <a:rPr lang="en-US" sz="8000" dirty="0">
                <a:solidFill>
                  <a:srgbClr val="FFFFFF"/>
                </a:solidFill>
                <a:latin typeface="Arial" charset="0"/>
                <a:ea typeface="ＭＳ Ｐゴシック" charset="0"/>
                <a:cs typeface="Arial" charset="0"/>
                <a:sym typeface="Arial" charset="0"/>
              </a:rPr>
              <a:t>Rachel </a:t>
            </a:r>
            <a:r>
              <a:rPr lang="en-US" sz="8000" dirty="0" err="1">
                <a:solidFill>
                  <a:srgbClr val="FFFFFF"/>
                </a:solidFill>
                <a:latin typeface="Arial" charset="0"/>
                <a:ea typeface="ＭＳ Ｐゴシック" charset="0"/>
                <a:cs typeface="Arial" charset="0"/>
                <a:sym typeface="Arial" charset="0"/>
              </a:rPr>
              <a:t>Bolender</a:t>
            </a:r>
            <a:endParaRPr lang="en-US" sz="8000" dirty="0">
              <a:solidFill>
                <a:srgbClr val="FFFFFF"/>
              </a:solidFill>
              <a:latin typeface="Arial" charset="0"/>
              <a:ea typeface="ＭＳ Ｐゴシック" charset="0"/>
              <a:cs typeface="Arial" charset="0"/>
              <a:sym typeface="Arial" charset="0"/>
            </a:endParaRPr>
          </a:p>
          <a:p>
            <a:pPr algn="ctr">
              <a:spcBef>
                <a:spcPts val="1200"/>
              </a:spcBef>
            </a:pPr>
            <a:r>
              <a:rPr lang="en-US" sz="8000" dirty="0">
                <a:solidFill>
                  <a:srgbClr val="FFFFFF"/>
                </a:solidFill>
                <a:latin typeface="Arial" charset="0"/>
                <a:ea typeface="ＭＳ Ｐゴシック" charset="0"/>
                <a:cs typeface="Arial" charset="0"/>
                <a:sym typeface="Arial" charset="0"/>
              </a:rPr>
              <a:t>Biology Department, Colby College, Waterville, Maine, USA</a:t>
            </a:r>
          </a:p>
        </p:txBody>
      </p:sp>
      <p:sp>
        <p:nvSpPr>
          <p:cNvPr id="14" name="Rectangle 13"/>
          <p:cNvSpPr>
            <a:spLocks/>
          </p:cNvSpPr>
          <p:nvPr/>
        </p:nvSpPr>
        <p:spPr bwMode="auto">
          <a:xfrm>
            <a:off x="1004888" y="6946900"/>
            <a:ext cx="9067800" cy="310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r>
              <a:rPr lang="en-US" sz="5400" dirty="0" err="1">
                <a:solidFill>
                  <a:srgbClr val="640E2F"/>
                </a:solidFill>
                <a:latin typeface="Arial" charset="0"/>
                <a:ea typeface="ＭＳ Ｐゴシック" charset="0"/>
                <a:cs typeface="Arial" charset="0"/>
                <a:sym typeface="Arial" charset="0"/>
              </a:rPr>
              <a:t>Magnetotactic</a:t>
            </a:r>
            <a:r>
              <a:rPr lang="en-US" sz="5400" dirty="0">
                <a:solidFill>
                  <a:srgbClr val="640E2F"/>
                </a:solidFill>
                <a:latin typeface="Arial" charset="0"/>
                <a:ea typeface="ＭＳ Ｐゴシック" charset="0"/>
                <a:cs typeface="Arial" charset="0"/>
                <a:sym typeface="Arial" charset="0"/>
              </a:rPr>
              <a:t> Bacteria</a:t>
            </a:r>
            <a:r>
              <a:rPr lang="en-US" sz="5400" dirty="0">
                <a:solidFill>
                  <a:srgbClr val="640E2F"/>
                </a:solidFill>
                <a:latin typeface="Arial Italic" charset="0"/>
                <a:ea typeface="ＭＳ Ｐゴシック" charset="0"/>
                <a:cs typeface="Arial Italic" charset="0"/>
                <a:sym typeface="Arial Italic" charset="0"/>
              </a:rPr>
              <a:t> </a:t>
            </a:r>
            <a:r>
              <a:rPr lang="en-US" sz="5400" dirty="0">
                <a:solidFill>
                  <a:srgbClr val="640E2F"/>
                </a:solidFill>
                <a:latin typeface="Arial" charset="0"/>
                <a:ea typeface="ＭＳ Ｐゴシック" charset="0"/>
                <a:cs typeface="Arial" charset="0"/>
                <a:sym typeface="Arial" charset="0"/>
              </a:rPr>
              <a:t>Synthesize Magnetic Crystals</a:t>
            </a:r>
          </a:p>
          <a:p>
            <a:pPr algn="just"/>
            <a:endParaRPr lang="en-US" sz="2000" dirty="0">
              <a:solidFill>
                <a:schemeClr val="tx1"/>
              </a:solidFill>
              <a:latin typeface="Arial" charset="0"/>
              <a:ea typeface="ＭＳ Ｐゴシック" charset="0"/>
              <a:cs typeface="Lucida Grande" charset="0"/>
              <a:sym typeface="Arial" charset="0"/>
            </a:endParaRPr>
          </a:p>
          <a:p>
            <a:pPr algn="just"/>
            <a:r>
              <a:rPr lang="en-US" sz="3000" dirty="0" err="1">
                <a:solidFill>
                  <a:schemeClr val="tx1"/>
                </a:solidFill>
                <a:latin typeface="Arial" charset="0"/>
                <a:ea typeface="ＭＳ Ｐゴシック" charset="0"/>
                <a:cs typeface="Arial" charset="0"/>
                <a:sym typeface="Arial" charset="0"/>
              </a:rPr>
              <a:t>Magnetotactic</a:t>
            </a:r>
            <a:r>
              <a:rPr lang="en-US" sz="3000" dirty="0">
                <a:solidFill>
                  <a:schemeClr val="tx1"/>
                </a:solidFill>
                <a:latin typeface="Arial" charset="0"/>
                <a:ea typeface="ＭＳ Ｐゴシック" charset="0"/>
                <a:cs typeface="Arial" charset="0"/>
                <a:sym typeface="Arial" charset="0"/>
              </a:rPr>
              <a:t> bacteria (MTB) are bacteria with the ability to form prokaryotic organelles called </a:t>
            </a:r>
            <a:r>
              <a:rPr lang="en-US" sz="3000" dirty="0" err="1">
                <a:solidFill>
                  <a:schemeClr val="tx1"/>
                </a:solidFill>
                <a:latin typeface="Arial" charset="0"/>
                <a:ea typeface="ＭＳ Ｐゴシック" charset="0"/>
                <a:cs typeface="Arial" charset="0"/>
                <a:sym typeface="Arial" charset="0"/>
              </a:rPr>
              <a:t>magnetosomes</a:t>
            </a:r>
            <a:r>
              <a:rPr lang="en-US" sz="3000" dirty="0">
                <a:solidFill>
                  <a:schemeClr val="tx1"/>
                </a:solidFill>
                <a:latin typeface="Arial" charset="0"/>
                <a:ea typeface="ＭＳ Ｐゴシック" charset="0"/>
                <a:cs typeface="Arial" charset="0"/>
                <a:sym typeface="Arial" charset="0"/>
              </a:rPr>
              <a:t>, magnetic crystals of magnetite (Fe</a:t>
            </a:r>
            <a:r>
              <a:rPr lang="en-US" sz="3000" baseline="-6000" dirty="0">
                <a:solidFill>
                  <a:schemeClr val="tx1"/>
                </a:solidFill>
                <a:latin typeface="Arial" charset="0"/>
                <a:ea typeface="ＭＳ Ｐゴシック" charset="0"/>
                <a:cs typeface="Arial" charset="0"/>
                <a:sym typeface="Arial" charset="0"/>
              </a:rPr>
              <a:t>3</a:t>
            </a:r>
            <a:r>
              <a:rPr lang="en-US" sz="3000" dirty="0">
                <a:solidFill>
                  <a:schemeClr val="tx1"/>
                </a:solidFill>
                <a:latin typeface="Arial" charset="0"/>
                <a:ea typeface="ＭＳ Ｐゴシック" charset="0"/>
                <a:cs typeface="Arial" charset="0"/>
                <a:sym typeface="Arial" charset="0"/>
              </a:rPr>
              <a:t>O</a:t>
            </a:r>
            <a:r>
              <a:rPr lang="en-US" sz="3000" baseline="-6000" dirty="0">
                <a:solidFill>
                  <a:schemeClr val="tx1"/>
                </a:solidFill>
                <a:latin typeface="Arial" charset="0"/>
                <a:ea typeface="ＭＳ Ｐゴシック" charset="0"/>
                <a:cs typeface="Arial" charset="0"/>
                <a:sym typeface="Arial" charset="0"/>
              </a:rPr>
              <a:t>4</a:t>
            </a:r>
            <a:r>
              <a:rPr lang="en-US" sz="3000" dirty="0">
                <a:solidFill>
                  <a:schemeClr val="tx1"/>
                </a:solidFill>
                <a:latin typeface="Arial" charset="0"/>
                <a:ea typeface="ＭＳ Ｐゴシック" charset="0"/>
                <a:cs typeface="Arial" charset="0"/>
                <a:sym typeface="Arial" charset="0"/>
              </a:rPr>
              <a:t>) or </a:t>
            </a:r>
            <a:r>
              <a:rPr lang="en-US" sz="3000" dirty="0" err="1">
                <a:solidFill>
                  <a:schemeClr val="tx1"/>
                </a:solidFill>
                <a:latin typeface="Arial" charset="0"/>
                <a:ea typeface="ＭＳ Ｐゴシック" charset="0"/>
                <a:cs typeface="Arial" charset="0"/>
                <a:sym typeface="Arial" charset="0"/>
              </a:rPr>
              <a:t>greigite</a:t>
            </a:r>
            <a:r>
              <a:rPr lang="en-US" sz="3000" dirty="0">
                <a:solidFill>
                  <a:schemeClr val="tx1"/>
                </a:solidFill>
                <a:latin typeface="Arial" charset="0"/>
                <a:ea typeface="ＭＳ Ｐゴシック" charset="0"/>
                <a:cs typeface="Arial" charset="0"/>
                <a:sym typeface="Arial" charset="0"/>
              </a:rPr>
              <a:t> (S</a:t>
            </a:r>
            <a:r>
              <a:rPr lang="en-US" sz="3000" baseline="-6000" dirty="0">
                <a:solidFill>
                  <a:schemeClr val="tx1"/>
                </a:solidFill>
                <a:latin typeface="Arial" charset="0"/>
                <a:ea typeface="ＭＳ Ｐゴシック" charset="0"/>
                <a:cs typeface="Arial" charset="0"/>
                <a:sym typeface="Arial" charset="0"/>
              </a:rPr>
              <a:t>3</a:t>
            </a:r>
            <a:r>
              <a:rPr lang="en-US" sz="3000" dirty="0">
                <a:solidFill>
                  <a:schemeClr val="tx1"/>
                </a:solidFill>
                <a:latin typeface="Arial" charset="0"/>
                <a:ea typeface="ＭＳ Ｐゴシック" charset="0"/>
                <a:cs typeface="Arial" charset="0"/>
                <a:sym typeface="Arial" charset="0"/>
              </a:rPr>
              <a:t>O</a:t>
            </a:r>
            <a:r>
              <a:rPr lang="en-US" sz="3000" baseline="-6000" dirty="0">
                <a:solidFill>
                  <a:schemeClr val="tx1"/>
                </a:solidFill>
                <a:latin typeface="Arial" charset="0"/>
                <a:ea typeface="ＭＳ Ｐゴシック" charset="0"/>
                <a:cs typeface="Arial" charset="0"/>
                <a:sym typeface="Arial" charset="0"/>
              </a:rPr>
              <a:t>4</a:t>
            </a:r>
            <a:r>
              <a:rPr lang="en-US" sz="3000" dirty="0">
                <a:solidFill>
                  <a:schemeClr val="tx1"/>
                </a:solidFill>
                <a:latin typeface="Arial" charset="0"/>
                <a:ea typeface="ＭＳ Ｐゴシック" charset="0"/>
                <a:cs typeface="Arial" charset="0"/>
                <a:sym typeface="Arial" charset="0"/>
              </a:rPr>
              <a:t>) enveloped in a </a:t>
            </a:r>
            <a:r>
              <a:rPr lang="en-US" sz="3000" dirty="0" err="1">
                <a:solidFill>
                  <a:schemeClr val="tx1"/>
                </a:solidFill>
                <a:latin typeface="Arial" charset="0"/>
                <a:ea typeface="ＭＳ Ｐゴシック" charset="0"/>
                <a:cs typeface="Arial" charset="0"/>
                <a:sym typeface="Arial" charset="0"/>
              </a:rPr>
              <a:t>phospholid</a:t>
            </a:r>
            <a:r>
              <a:rPr lang="en-US" sz="3000" dirty="0">
                <a:solidFill>
                  <a:schemeClr val="tx1"/>
                </a:solidFill>
                <a:latin typeface="Arial" charset="0"/>
                <a:ea typeface="ＭＳ Ｐゴシック" charset="0"/>
                <a:cs typeface="Arial" charset="0"/>
                <a:sym typeface="Arial" charset="0"/>
              </a:rPr>
              <a:t> bilayer.  </a:t>
            </a:r>
            <a:r>
              <a:rPr lang="en-US" sz="3000" dirty="0" err="1">
                <a:solidFill>
                  <a:schemeClr val="tx1"/>
                </a:solidFill>
                <a:latin typeface="Arial" charset="0"/>
                <a:ea typeface="ＭＳ Ｐゴシック" charset="0"/>
                <a:cs typeface="Arial" charset="0"/>
                <a:sym typeface="Arial" charset="0"/>
              </a:rPr>
              <a:t>Magnetosomes</a:t>
            </a:r>
            <a:r>
              <a:rPr lang="en-US" sz="3000" dirty="0">
                <a:solidFill>
                  <a:schemeClr val="tx1"/>
                </a:solidFill>
                <a:latin typeface="Arial" charset="0"/>
                <a:ea typeface="ＭＳ Ｐゴシック" charset="0"/>
                <a:cs typeface="Arial" charset="0"/>
                <a:sym typeface="Arial" charset="0"/>
              </a:rPr>
              <a:t> are usually organized into one or more chains parallel to the bacteria</a:t>
            </a:r>
            <a:r>
              <a:rPr lang="ja-JP" altLang="en-US" sz="3000" dirty="0">
                <a:solidFill>
                  <a:schemeClr val="tx1"/>
                </a:solidFill>
                <a:latin typeface="Arial"/>
                <a:ea typeface="ＭＳ Ｐゴシック" charset="0"/>
                <a:cs typeface="Arial" charset="0"/>
                <a:sym typeface="Arial" charset="0"/>
              </a:rPr>
              <a:t>’</a:t>
            </a:r>
            <a:r>
              <a:rPr lang="en-US" sz="3000" dirty="0">
                <a:solidFill>
                  <a:schemeClr val="tx1"/>
                </a:solidFill>
                <a:latin typeface="Arial" charset="0"/>
                <a:ea typeface="ＭＳ Ｐゴシック" charset="0"/>
                <a:cs typeface="Arial" charset="0"/>
                <a:sym typeface="Arial" charset="0"/>
              </a:rPr>
              <a:t>s axis of motility, allowing the bacteria to orient themselves and swim passively along the earth</a:t>
            </a:r>
            <a:r>
              <a:rPr lang="ja-JP" altLang="en-US" sz="3000" dirty="0">
                <a:solidFill>
                  <a:schemeClr val="tx1"/>
                </a:solidFill>
                <a:latin typeface="Arial"/>
                <a:ea typeface="ＭＳ Ｐゴシック" charset="0"/>
                <a:cs typeface="Arial" charset="0"/>
                <a:sym typeface="Arial" charset="0"/>
              </a:rPr>
              <a:t>’</a:t>
            </a:r>
            <a:r>
              <a:rPr lang="en-US" sz="3000" dirty="0">
                <a:solidFill>
                  <a:schemeClr val="tx1"/>
                </a:solidFill>
                <a:latin typeface="Arial" charset="0"/>
                <a:ea typeface="ＭＳ Ｐゴシック" charset="0"/>
                <a:cs typeface="Arial" charset="0"/>
                <a:sym typeface="Arial" charset="0"/>
              </a:rPr>
              <a:t>s geomagnetic fields. This ability is termed </a:t>
            </a:r>
            <a:r>
              <a:rPr lang="en-US" sz="3000" dirty="0" err="1">
                <a:solidFill>
                  <a:schemeClr val="tx1"/>
                </a:solidFill>
                <a:latin typeface="Arial" charset="0"/>
                <a:ea typeface="ＭＳ Ｐゴシック" charset="0"/>
                <a:cs typeface="Arial" charset="0"/>
                <a:sym typeface="Arial" charset="0"/>
              </a:rPr>
              <a:t>magnetotaxis</a:t>
            </a:r>
            <a:r>
              <a:rPr lang="en-US" sz="3000" dirty="0">
                <a:solidFill>
                  <a:schemeClr val="tx1"/>
                </a:solidFill>
                <a:latin typeface="Arial" charset="0"/>
                <a:ea typeface="ＭＳ Ｐゴシック" charset="0"/>
                <a:cs typeface="Arial" charset="0"/>
                <a:sym typeface="Arial" charset="0"/>
              </a:rPr>
              <a:t>.</a:t>
            </a:r>
          </a:p>
          <a:p>
            <a:pPr algn="just"/>
            <a:endParaRPr lang="en-US" sz="2500" dirty="0">
              <a:solidFill>
                <a:schemeClr val="tx1"/>
              </a:solidFill>
              <a:latin typeface="Arial" charset="0"/>
              <a:ea typeface="ＭＳ Ｐゴシック" charset="0"/>
              <a:cs typeface="Lucida Grande" charset="0"/>
              <a:sym typeface="Arial" charset="0"/>
            </a:endParaRPr>
          </a:p>
          <a:p>
            <a:pPr algn="just"/>
            <a:endParaRPr lang="en-US" sz="3000" dirty="0">
              <a:solidFill>
                <a:schemeClr val="tx1"/>
              </a:solidFill>
              <a:latin typeface="Arial" charset="0"/>
              <a:ea typeface="ＭＳ Ｐゴシック" charset="0"/>
              <a:cs typeface="Lucida Grande" charset="0"/>
              <a:sym typeface="Arial" charset="0"/>
            </a:endParaRPr>
          </a:p>
          <a:p>
            <a:pPr algn="just"/>
            <a:endParaRPr lang="en-US" sz="3000" dirty="0">
              <a:solidFill>
                <a:schemeClr val="tx1"/>
              </a:solidFill>
              <a:latin typeface="Arial" charset="0"/>
              <a:ea typeface="ＭＳ Ｐゴシック" charset="0"/>
              <a:cs typeface="Lucida Grande" charset="0"/>
              <a:sym typeface="Arial" charset="0"/>
            </a:endParaRPr>
          </a:p>
          <a:p>
            <a:pPr algn="just"/>
            <a:endParaRPr lang="en-US" sz="3000" dirty="0">
              <a:solidFill>
                <a:schemeClr val="tx1"/>
              </a:solidFill>
              <a:latin typeface="Arial" charset="0"/>
              <a:ea typeface="ＭＳ Ｐゴシック" charset="0"/>
              <a:cs typeface="Lucida Grande" charset="0"/>
              <a:sym typeface="Arial" charset="0"/>
            </a:endParaRPr>
          </a:p>
          <a:p>
            <a:pPr algn="just"/>
            <a:endParaRPr lang="en-US" sz="3000" dirty="0">
              <a:solidFill>
                <a:schemeClr val="tx1"/>
              </a:solidFill>
              <a:latin typeface="Arial" charset="0"/>
              <a:ea typeface="ＭＳ Ｐゴシック" charset="0"/>
              <a:cs typeface="Lucida Grande" charset="0"/>
              <a:sym typeface="Arial" charset="0"/>
            </a:endParaRPr>
          </a:p>
          <a:p>
            <a:pPr algn="just"/>
            <a:endParaRPr lang="en-US" sz="3000" dirty="0">
              <a:solidFill>
                <a:schemeClr val="tx1"/>
              </a:solidFill>
              <a:latin typeface="Arial" charset="0"/>
              <a:ea typeface="ＭＳ Ｐゴシック" charset="0"/>
              <a:cs typeface="Lucida Grande" charset="0"/>
              <a:sym typeface="Arial" charset="0"/>
            </a:endParaRPr>
          </a:p>
          <a:p>
            <a:pPr algn="just"/>
            <a:endParaRPr lang="en-US" sz="3000" dirty="0">
              <a:solidFill>
                <a:schemeClr val="tx1"/>
              </a:solidFill>
              <a:latin typeface="Arial" charset="0"/>
              <a:ea typeface="ＭＳ Ｐゴシック" charset="0"/>
              <a:cs typeface="Lucida Grande" charset="0"/>
              <a:sym typeface="Arial" charset="0"/>
            </a:endParaRPr>
          </a:p>
          <a:p>
            <a:pPr algn="just"/>
            <a:endParaRPr lang="en-US" sz="3000" dirty="0">
              <a:solidFill>
                <a:schemeClr val="tx1"/>
              </a:solidFill>
              <a:latin typeface="Arial" charset="0"/>
              <a:ea typeface="ＭＳ Ｐゴシック" charset="0"/>
              <a:cs typeface="Lucida Grande" charset="0"/>
              <a:sym typeface="Arial" charset="0"/>
            </a:endParaRPr>
          </a:p>
          <a:p>
            <a:pPr algn="just"/>
            <a:endParaRPr lang="en-US" sz="3000" dirty="0">
              <a:solidFill>
                <a:schemeClr val="tx1"/>
              </a:solidFill>
              <a:latin typeface="Arial" charset="0"/>
              <a:ea typeface="ＭＳ Ｐゴシック" charset="0"/>
              <a:cs typeface="Lucida Grande" charset="0"/>
              <a:sym typeface="Arial" charset="0"/>
            </a:endParaRPr>
          </a:p>
          <a:p>
            <a:pPr algn="just"/>
            <a:endParaRPr lang="en-US" sz="3000" dirty="0">
              <a:solidFill>
                <a:schemeClr val="tx1"/>
              </a:solidFill>
              <a:latin typeface="Arial" charset="0"/>
              <a:ea typeface="ＭＳ Ｐゴシック" charset="0"/>
              <a:cs typeface="Lucida Grande" charset="0"/>
              <a:sym typeface="Arial" charset="0"/>
            </a:endParaRPr>
          </a:p>
          <a:p>
            <a:pPr algn="just"/>
            <a:endParaRPr lang="en-US" sz="3000" dirty="0">
              <a:solidFill>
                <a:schemeClr val="tx1"/>
              </a:solidFill>
              <a:latin typeface="Arial" charset="0"/>
              <a:ea typeface="ＭＳ Ｐゴシック" charset="0"/>
              <a:cs typeface="Lucida Grande" charset="0"/>
              <a:sym typeface="Arial" charset="0"/>
            </a:endParaRPr>
          </a:p>
          <a:p>
            <a:pPr algn="just"/>
            <a:endParaRPr lang="en-US" sz="3000" dirty="0">
              <a:solidFill>
                <a:schemeClr val="tx1"/>
              </a:solidFill>
              <a:latin typeface="Arial" charset="0"/>
              <a:ea typeface="ＭＳ Ｐゴシック" charset="0"/>
              <a:cs typeface="Lucida Grande" charset="0"/>
              <a:sym typeface="Arial" charset="0"/>
            </a:endParaRPr>
          </a:p>
          <a:p>
            <a:pPr algn="just"/>
            <a:endParaRPr lang="en-US" sz="3000" dirty="0">
              <a:solidFill>
                <a:schemeClr val="tx1"/>
              </a:solidFill>
              <a:latin typeface="Arial" charset="0"/>
              <a:ea typeface="ＭＳ Ｐゴシック" charset="0"/>
              <a:cs typeface="Lucida Grande" charset="0"/>
              <a:sym typeface="Arial" charset="0"/>
            </a:endParaRPr>
          </a:p>
          <a:p>
            <a:pPr algn="just"/>
            <a:endParaRPr lang="en-US" sz="3000" dirty="0">
              <a:solidFill>
                <a:schemeClr val="tx1"/>
              </a:solidFill>
              <a:latin typeface="Arial" charset="0"/>
              <a:ea typeface="ＭＳ Ｐゴシック" charset="0"/>
              <a:cs typeface="Lucida Grande" charset="0"/>
              <a:sym typeface="Arial" charset="0"/>
            </a:endParaRPr>
          </a:p>
          <a:p>
            <a:pPr algn="just"/>
            <a:endParaRPr lang="en-US" sz="3000" dirty="0">
              <a:solidFill>
                <a:schemeClr val="tx1"/>
              </a:solidFill>
              <a:latin typeface="Arial" charset="0"/>
              <a:ea typeface="ＭＳ Ｐゴシック" charset="0"/>
              <a:cs typeface="Lucida Grande" charset="0"/>
              <a:sym typeface="Arial" charset="0"/>
            </a:endParaRPr>
          </a:p>
          <a:p>
            <a:pPr algn="just"/>
            <a:endParaRPr lang="en-US" sz="3000" dirty="0">
              <a:solidFill>
                <a:schemeClr val="tx1"/>
              </a:solidFill>
              <a:latin typeface="Arial" charset="0"/>
              <a:ea typeface="ＭＳ Ｐゴシック" charset="0"/>
              <a:cs typeface="Lucida Grande" charset="0"/>
              <a:sym typeface="Arial" charset="0"/>
            </a:endParaRPr>
          </a:p>
          <a:p>
            <a:pPr marL="2743200" lvl="4" algn="just"/>
            <a:r>
              <a:rPr lang="en-US" sz="1200" u="sng" dirty="0">
                <a:solidFill>
                  <a:schemeClr val="tx1"/>
                </a:solidFill>
                <a:latin typeface="Arial" charset="0"/>
                <a:ea typeface="ＭＳ Ｐゴシック" charset="0"/>
                <a:cs typeface="Arial" charset="0"/>
                <a:sym typeface="Arial" charset="0"/>
                <a:hlinkClick r:id="rId8"/>
              </a:rPr>
              <a:t>http://magnetolab.bio.lmu.de/de/bilder/diversity_crystals.jpg</a:t>
            </a:r>
            <a:endParaRPr lang="en-US" sz="1200" dirty="0">
              <a:solidFill>
                <a:schemeClr val="tx1"/>
              </a:solidFill>
              <a:latin typeface="Arial" charset="0"/>
              <a:ea typeface="ＭＳ Ｐゴシック" charset="0"/>
              <a:cs typeface="Lucida Grande" charset="0"/>
              <a:sym typeface="Arial" charset="0"/>
            </a:endParaRPr>
          </a:p>
          <a:p>
            <a:pPr algn="just"/>
            <a:endParaRPr lang="en-US" sz="2200" dirty="0">
              <a:solidFill>
                <a:schemeClr val="tx1"/>
              </a:solidFill>
              <a:latin typeface="Arial" charset="0"/>
              <a:ea typeface="ＭＳ Ｐゴシック" charset="0"/>
              <a:cs typeface="Lucida Grande" charset="0"/>
              <a:sym typeface="Arial" charset="0"/>
            </a:endParaRPr>
          </a:p>
          <a:p>
            <a:pPr algn="just"/>
            <a:r>
              <a:rPr lang="en-US" sz="2200" dirty="0">
                <a:solidFill>
                  <a:schemeClr val="tx1"/>
                </a:solidFill>
                <a:latin typeface="Arial" charset="0"/>
                <a:ea typeface="ＭＳ Ｐゴシック" charset="0"/>
                <a:cs typeface="Lucida Grande" charset="0"/>
                <a:sym typeface="Arial" charset="0"/>
              </a:rPr>
              <a:t>Fig. 1 Species of </a:t>
            </a:r>
            <a:r>
              <a:rPr lang="en-US" sz="2200" dirty="0" err="1">
                <a:solidFill>
                  <a:schemeClr val="tx1"/>
                </a:solidFill>
                <a:latin typeface="Arial" charset="0"/>
                <a:ea typeface="ＭＳ Ｐゴシック" charset="0"/>
                <a:cs typeface="Lucida Grande" charset="0"/>
                <a:sym typeface="Arial" charset="0"/>
              </a:rPr>
              <a:t>magnetobacteria</a:t>
            </a:r>
            <a:r>
              <a:rPr lang="en-US" sz="2200" dirty="0">
                <a:solidFill>
                  <a:schemeClr val="tx1"/>
                </a:solidFill>
                <a:latin typeface="Arial" charset="0"/>
                <a:ea typeface="ＭＳ Ｐゴシック" charset="0"/>
                <a:cs typeface="Lucida Grande" charset="0"/>
                <a:sym typeface="Arial" charset="0"/>
              </a:rPr>
              <a:t> display a wide range of crystal morphology and chain arrangement</a:t>
            </a:r>
          </a:p>
          <a:p>
            <a:pPr algn="just"/>
            <a:endParaRPr lang="en-US" sz="2500" dirty="0">
              <a:solidFill>
                <a:schemeClr val="tx1"/>
              </a:solidFill>
              <a:latin typeface="Arial" charset="0"/>
              <a:ea typeface="ＭＳ Ｐゴシック" charset="0"/>
              <a:cs typeface="Lucida Grande" charset="0"/>
              <a:sym typeface="Arial" charset="0"/>
            </a:endParaRPr>
          </a:p>
          <a:p>
            <a:pPr algn="just"/>
            <a:r>
              <a:rPr lang="en-US" sz="3000" dirty="0">
                <a:solidFill>
                  <a:schemeClr val="tx1"/>
                </a:solidFill>
                <a:latin typeface="Arial" charset="0"/>
                <a:ea typeface="ＭＳ Ｐゴシック" charset="0"/>
                <a:cs typeface="Arial" charset="0"/>
                <a:sym typeface="Arial" charset="0"/>
              </a:rPr>
              <a:t>MTB typically reside in aqueous habitats or sediments that are </a:t>
            </a:r>
            <a:r>
              <a:rPr lang="en-US" sz="3000" dirty="0" err="1">
                <a:solidFill>
                  <a:schemeClr val="tx1"/>
                </a:solidFill>
                <a:latin typeface="Arial" charset="0"/>
                <a:ea typeface="ＭＳ Ｐゴシック" charset="0"/>
                <a:cs typeface="Arial" charset="0"/>
                <a:sym typeface="Arial" charset="0"/>
              </a:rPr>
              <a:t>microaerophilic</a:t>
            </a:r>
            <a:r>
              <a:rPr lang="en-US" sz="3000" dirty="0">
                <a:solidFill>
                  <a:schemeClr val="tx1"/>
                </a:solidFill>
                <a:latin typeface="Arial" charset="0"/>
                <a:ea typeface="ＭＳ Ｐゴシック" charset="0"/>
                <a:cs typeface="Arial" charset="0"/>
                <a:sym typeface="Arial" charset="0"/>
              </a:rPr>
              <a:t> to anaerobic. </a:t>
            </a:r>
            <a:r>
              <a:rPr lang="en-US" sz="3000" dirty="0" err="1">
                <a:solidFill>
                  <a:schemeClr val="tx1"/>
                </a:solidFill>
                <a:latin typeface="Arial" charset="0"/>
                <a:ea typeface="ＭＳ Ｐゴシック" charset="0"/>
                <a:cs typeface="Arial" charset="0"/>
                <a:sym typeface="Arial" charset="0"/>
              </a:rPr>
              <a:t>Magnetotaxis</a:t>
            </a:r>
            <a:r>
              <a:rPr lang="en-US" sz="3000" dirty="0">
                <a:solidFill>
                  <a:schemeClr val="tx1"/>
                </a:solidFill>
                <a:latin typeface="Arial" charset="0"/>
                <a:ea typeface="ＭＳ Ｐゴシック" charset="0"/>
                <a:cs typeface="Arial" charset="0"/>
                <a:sym typeface="Arial" charset="0"/>
              </a:rPr>
              <a:t> is hypothesized to aid the bacteria in their pursuit of optimal levels of oxygen by reducing a three dimensional search (such as that of non-</a:t>
            </a:r>
            <a:r>
              <a:rPr lang="en-US" sz="3000" dirty="0" err="1">
                <a:solidFill>
                  <a:schemeClr val="tx1"/>
                </a:solidFill>
                <a:latin typeface="Arial" charset="0"/>
                <a:ea typeface="ＭＳ Ｐゴシック" charset="0"/>
                <a:cs typeface="Arial" charset="0"/>
                <a:sym typeface="Arial" charset="0"/>
              </a:rPr>
              <a:t>magnetotactic</a:t>
            </a:r>
            <a:r>
              <a:rPr lang="en-US" sz="3000" dirty="0">
                <a:solidFill>
                  <a:schemeClr val="tx1"/>
                </a:solidFill>
                <a:latin typeface="Arial" charset="0"/>
                <a:ea typeface="ＭＳ Ｐゴシック" charset="0"/>
                <a:cs typeface="Arial" charset="0"/>
                <a:sym typeface="Arial" charset="0"/>
              </a:rPr>
              <a:t> bacteria) to a one dimensional search.</a:t>
            </a:r>
          </a:p>
          <a:p>
            <a:pPr algn="just"/>
            <a:endParaRPr lang="en-US" sz="2500" dirty="0">
              <a:solidFill>
                <a:schemeClr val="tx1"/>
              </a:solidFill>
              <a:latin typeface="Arial" charset="0"/>
              <a:ea typeface="ＭＳ Ｐゴシック" charset="0"/>
              <a:cs typeface="Lucida Grande" charset="0"/>
              <a:sym typeface="Arial" charset="0"/>
            </a:endParaRPr>
          </a:p>
          <a:p>
            <a:pPr algn="ctr"/>
            <a:r>
              <a:rPr lang="en-US" sz="5400" dirty="0" err="1">
                <a:solidFill>
                  <a:srgbClr val="640E2F"/>
                </a:solidFill>
                <a:latin typeface="Arial Italic" charset="0"/>
                <a:ea typeface="ＭＳ Ｐゴシック" charset="0"/>
                <a:cs typeface="Arial Italic" charset="0"/>
                <a:sym typeface="Arial Italic" charset="0"/>
              </a:rPr>
              <a:t>Magnetospirillum</a:t>
            </a:r>
            <a:r>
              <a:rPr lang="en-US" sz="5400" dirty="0">
                <a:solidFill>
                  <a:srgbClr val="640E2F"/>
                </a:solidFill>
                <a:latin typeface="Arial Italic" charset="0"/>
                <a:ea typeface="ＭＳ Ｐゴシック" charset="0"/>
                <a:cs typeface="Arial Italic" charset="0"/>
                <a:sym typeface="Arial Italic" charset="0"/>
              </a:rPr>
              <a:t> </a:t>
            </a:r>
            <a:r>
              <a:rPr lang="en-US" sz="5400" dirty="0" err="1">
                <a:solidFill>
                  <a:srgbClr val="640E2F"/>
                </a:solidFill>
                <a:latin typeface="Arial Italic" charset="0"/>
                <a:ea typeface="ＭＳ Ｐゴシック" charset="0"/>
                <a:cs typeface="Arial Italic" charset="0"/>
                <a:sym typeface="Arial Italic" charset="0"/>
              </a:rPr>
              <a:t>magneticum</a:t>
            </a:r>
            <a:endParaRPr lang="en-US" sz="5400" dirty="0">
              <a:solidFill>
                <a:srgbClr val="640E2F"/>
              </a:solidFill>
              <a:latin typeface="Arial Italic" charset="0"/>
              <a:ea typeface="ＭＳ Ｐゴシック" charset="0"/>
              <a:cs typeface="Arial Italic" charset="0"/>
              <a:sym typeface="Arial Italic" charset="0"/>
            </a:endParaRPr>
          </a:p>
          <a:p>
            <a:pPr algn="just"/>
            <a:endParaRPr lang="en-US" sz="2000" dirty="0">
              <a:solidFill>
                <a:schemeClr val="tx1"/>
              </a:solidFill>
              <a:latin typeface="Arial Italic" charset="0"/>
              <a:ea typeface="ＭＳ Ｐゴシック" charset="0"/>
              <a:cs typeface="Lucida Grande" charset="0"/>
              <a:sym typeface="Arial Italic" charset="0"/>
            </a:endParaRPr>
          </a:p>
          <a:p>
            <a:pPr algn="just"/>
            <a:r>
              <a:rPr lang="en-US" sz="3000" dirty="0">
                <a:solidFill>
                  <a:schemeClr val="tx1"/>
                </a:solidFill>
                <a:latin typeface="Arial Italic" charset="0"/>
                <a:ea typeface="ＭＳ Ｐゴシック" charset="0"/>
                <a:cs typeface="Arial Italic" charset="0"/>
                <a:sym typeface="Arial Italic" charset="0"/>
              </a:rPr>
              <a:t>M. </a:t>
            </a:r>
            <a:r>
              <a:rPr lang="en-US" sz="3000" dirty="0" err="1">
                <a:solidFill>
                  <a:schemeClr val="tx1"/>
                </a:solidFill>
                <a:latin typeface="Arial Italic" charset="0"/>
                <a:ea typeface="ＭＳ Ｐゴシック" charset="0"/>
                <a:cs typeface="Arial Italic" charset="0"/>
                <a:sym typeface="Arial Italic" charset="0"/>
              </a:rPr>
              <a:t>magneticum</a:t>
            </a:r>
            <a:r>
              <a:rPr lang="en-US" sz="3000" dirty="0">
                <a:solidFill>
                  <a:schemeClr val="tx1"/>
                </a:solidFill>
                <a:latin typeface="Arial Italic" charset="0"/>
                <a:ea typeface="ＭＳ Ｐゴシック" charset="0"/>
                <a:cs typeface="Arial Italic" charset="0"/>
                <a:sym typeface="Arial Italic" charset="0"/>
              </a:rPr>
              <a:t> </a:t>
            </a:r>
            <a:r>
              <a:rPr lang="en-US" sz="3000" dirty="0">
                <a:solidFill>
                  <a:schemeClr val="tx1"/>
                </a:solidFill>
                <a:latin typeface="Arial" charset="0"/>
                <a:ea typeface="ＭＳ Ｐゴシック" charset="0"/>
                <a:cs typeface="Arial" charset="0"/>
                <a:sym typeface="Arial" charset="0"/>
              </a:rPr>
              <a:t>is an aquatic, motile Gram-negative </a:t>
            </a:r>
            <a:r>
              <a:rPr lang="en-US" sz="3000" dirty="0" err="1">
                <a:solidFill>
                  <a:schemeClr val="tx1"/>
                </a:solidFill>
                <a:latin typeface="Arial" charset="0"/>
                <a:ea typeface="ＭＳ Ｐゴシック" charset="0"/>
                <a:cs typeface="Arial" charset="0"/>
                <a:sym typeface="Arial" charset="0"/>
              </a:rPr>
              <a:t>magnetotactic</a:t>
            </a:r>
            <a:r>
              <a:rPr lang="en-US" sz="3000" dirty="0">
                <a:solidFill>
                  <a:schemeClr val="tx1"/>
                </a:solidFill>
                <a:latin typeface="Arial" charset="0"/>
                <a:ea typeface="ＭＳ Ｐゴシック" charset="0"/>
                <a:cs typeface="Arial" charset="0"/>
                <a:sym typeface="Arial" charset="0"/>
              </a:rPr>
              <a:t> bacteria that lives in </a:t>
            </a:r>
            <a:r>
              <a:rPr lang="en-US" sz="3000" dirty="0" err="1">
                <a:solidFill>
                  <a:schemeClr val="tx1"/>
                </a:solidFill>
                <a:latin typeface="Arial" charset="0"/>
                <a:ea typeface="ＭＳ Ｐゴシック" charset="0"/>
                <a:cs typeface="Arial" charset="0"/>
                <a:sym typeface="Arial" charset="0"/>
              </a:rPr>
              <a:t>microaerophilic</a:t>
            </a:r>
            <a:r>
              <a:rPr lang="en-US" sz="3000" dirty="0">
                <a:solidFill>
                  <a:schemeClr val="tx1"/>
                </a:solidFill>
                <a:latin typeface="Arial" charset="0"/>
                <a:ea typeface="ＭＳ Ｐゴシック" charset="0"/>
                <a:cs typeface="Arial" charset="0"/>
                <a:sym typeface="Arial" charset="0"/>
              </a:rPr>
              <a:t> conditions in shallow fresh water and sediments.  It is one of the few MTB whose genome is fully sequenced and available to the public.</a:t>
            </a:r>
          </a:p>
          <a:p>
            <a:pPr algn="just"/>
            <a:endParaRPr lang="en-US" sz="2500" dirty="0">
              <a:solidFill>
                <a:schemeClr val="tx1"/>
              </a:solidFill>
              <a:latin typeface="Arial" charset="0"/>
              <a:ea typeface="ＭＳ Ｐゴシック" charset="0"/>
              <a:cs typeface="Lucida Grande" charset="0"/>
              <a:sym typeface="Arial" charset="0"/>
            </a:endParaRPr>
          </a:p>
          <a:p>
            <a:pPr algn="just"/>
            <a:endParaRPr lang="en-US" sz="2500" dirty="0">
              <a:solidFill>
                <a:schemeClr val="tx1"/>
              </a:solidFill>
              <a:latin typeface="Arial" charset="0"/>
              <a:ea typeface="ＭＳ Ｐゴシック" charset="0"/>
              <a:cs typeface="Lucida Grande" charset="0"/>
              <a:sym typeface="Arial" charset="0"/>
            </a:endParaRPr>
          </a:p>
          <a:p>
            <a:pPr algn="just"/>
            <a:endParaRPr lang="en-US" sz="2500" dirty="0">
              <a:solidFill>
                <a:schemeClr val="tx1"/>
              </a:solidFill>
              <a:latin typeface="Arial" charset="0"/>
              <a:ea typeface="ＭＳ Ｐゴシック" charset="0"/>
              <a:cs typeface="Lucida Grande" charset="0"/>
              <a:sym typeface="Arial" charset="0"/>
            </a:endParaRPr>
          </a:p>
          <a:p>
            <a:pPr algn="just"/>
            <a:endParaRPr lang="en-US" sz="2500" dirty="0">
              <a:solidFill>
                <a:schemeClr val="tx1"/>
              </a:solidFill>
              <a:latin typeface="Arial" charset="0"/>
              <a:ea typeface="ＭＳ Ｐゴシック" charset="0"/>
              <a:cs typeface="Lucida Grande" charset="0"/>
              <a:sym typeface="Arial" charset="0"/>
            </a:endParaRPr>
          </a:p>
          <a:p>
            <a:pPr algn="just"/>
            <a:endParaRPr lang="en-US" sz="2500" dirty="0">
              <a:solidFill>
                <a:schemeClr val="tx1"/>
              </a:solidFill>
              <a:latin typeface="Arial" charset="0"/>
              <a:ea typeface="ＭＳ Ｐゴシック" charset="0"/>
              <a:cs typeface="Lucida Grande" charset="0"/>
              <a:sym typeface="Arial" charset="0"/>
            </a:endParaRPr>
          </a:p>
          <a:p>
            <a:pPr algn="just"/>
            <a:endParaRPr lang="en-US" sz="2500" dirty="0">
              <a:solidFill>
                <a:schemeClr val="tx1"/>
              </a:solidFill>
              <a:latin typeface="Arial" charset="0"/>
              <a:ea typeface="ＭＳ Ｐゴシック" charset="0"/>
              <a:cs typeface="Lucida Grande" charset="0"/>
              <a:sym typeface="Arial" charset="0"/>
            </a:endParaRPr>
          </a:p>
          <a:p>
            <a:pPr algn="just"/>
            <a:endParaRPr lang="en-US" sz="2500" dirty="0">
              <a:solidFill>
                <a:schemeClr val="tx1"/>
              </a:solidFill>
              <a:latin typeface="Arial" charset="0"/>
              <a:ea typeface="ＭＳ Ｐゴシック" charset="0"/>
              <a:cs typeface="Lucida Grande" charset="0"/>
              <a:sym typeface="Arial" charset="0"/>
            </a:endParaRPr>
          </a:p>
          <a:p>
            <a:pPr algn="just"/>
            <a:endParaRPr lang="en-US" sz="2500" dirty="0">
              <a:solidFill>
                <a:schemeClr val="tx1"/>
              </a:solidFill>
              <a:latin typeface="Arial" charset="0"/>
              <a:ea typeface="ＭＳ Ｐゴシック" charset="0"/>
              <a:cs typeface="Lucida Grande" charset="0"/>
              <a:sym typeface="Arial" charset="0"/>
            </a:endParaRPr>
          </a:p>
          <a:p>
            <a:pPr algn="just"/>
            <a:endParaRPr lang="en-US" sz="2500" dirty="0">
              <a:solidFill>
                <a:schemeClr val="tx1"/>
              </a:solidFill>
              <a:latin typeface="Arial" charset="0"/>
              <a:ea typeface="ＭＳ Ｐゴシック" charset="0"/>
              <a:cs typeface="Lucida Grande" charset="0"/>
              <a:sym typeface="Arial" charset="0"/>
            </a:endParaRPr>
          </a:p>
          <a:p>
            <a:pPr algn="just"/>
            <a:endParaRPr lang="en-US" sz="2500" dirty="0">
              <a:solidFill>
                <a:schemeClr val="tx1"/>
              </a:solidFill>
              <a:latin typeface="Arial" charset="0"/>
              <a:ea typeface="ＭＳ Ｐゴシック" charset="0"/>
              <a:cs typeface="Lucida Grande" charset="0"/>
              <a:sym typeface="Arial" charset="0"/>
            </a:endParaRPr>
          </a:p>
          <a:p>
            <a:pPr algn="just"/>
            <a:endParaRPr lang="en-US" sz="2500" dirty="0">
              <a:solidFill>
                <a:schemeClr val="tx1"/>
              </a:solidFill>
              <a:latin typeface="Arial" charset="0"/>
              <a:ea typeface="ＭＳ Ｐゴシック" charset="0"/>
              <a:cs typeface="Lucida Grande" charset="0"/>
              <a:sym typeface="Arial" charset="0"/>
            </a:endParaRPr>
          </a:p>
          <a:p>
            <a:pPr marL="685800" lvl="1" algn="just"/>
            <a:endParaRPr lang="en-US" sz="1200" dirty="0">
              <a:solidFill>
                <a:schemeClr val="tx1"/>
              </a:solidFill>
              <a:latin typeface="Arial" charset="0"/>
              <a:ea typeface="ＭＳ Ｐゴシック" charset="0"/>
              <a:cs typeface="Lucida Grande" charset="0"/>
              <a:sym typeface="Arial" charset="0"/>
            </a:endParaRPr>
          </a:p>
          <a:p>
            <a:pPr marL="2743200" lvl="4" algn="just"/>
            <a:r>
              <a:rPr lang="en-US" sz="1200" u="sng" dirty="0">
                <a:solidFill>
                  <a:schemeClr val="tx1"/>
                </a:solidFill>
                <a:latin typeface="Arial" charset="0"/>
                <a:ea typeface="ＭＳ Ｐゴシック" charset="0"/>
                <a:cs typeface="Arial" charset="0"/>
                <a:sym typeface="Arial" charset="0"/>
              </a:rPr>
              <a:t>http://2011.igem.org/</a:t>
            </a:r>
            <a:r>
              <a:rPr lang="en-US" sz="1200" u="sng" dirty="0" err="1">
                <a:solidFill>
                  <a:schemeClr val="tx1"/>
                </a:solidFill>
                <a:latin typeface="Arial" charset="0"/>
                <a:ea typeface="ＭＳ Ｐゴシック" charset="0"/>
                <a:cs typeface="Arial" charset="0"/>
                <a:sym typeface="Arial" charset="0"/>
              </a:rPr>
              <a:t>Team:NYMU-Taipei</a:t>
            </a:r>
            <a:r>
              <a:rPr lang="en-US" sz="1200" u="sng" dirty="0">
                <a:solidFill>
                  <a:schemeClr val="tx1"/>
                </a:solidFill>
                <a:latin typeface="Arial" charset="0"/>
                <a:ea typeface="ＭＳ Ｐゴシック" charset="0"/>
                <a:cs typeface="Arial" charset="0"/>
                <a:sym typeface="Arial" charset="0"/>
              </a:rPr>
              <a:t>/chassis</a:t>
            </a:r>
            <a:endParaRPr lang="en-US" sz="1200" dirty="0">
              <a:solidFill>
                <a:schemeClr val="tx1"/>
              </a:solidFill>
              <a:latin typeface="Arial" charset="0"/>
              <a:ea typeface="ＭＳ Ｐゴシック" charset="0"/>
              <a:cs typeface="Lucida Grande" charset="0"/>
              <a:sym typeface="Arial" charset="0"/>
            </a:endParaRPr>
          </a:p>
          <a:p>
            <a:pPr algn="just"/>
            <a:endParaRPr lang="en-US" sz="2000" dirty="0">
              <a:solidFill>
                <a:schemeClr val="tx1"/>
              </a:solidFill>
              <a:latin typeface="Arial" charset="0"/>
              <a:ea typeface="ＭＳ Ｐゴシック" charset="0"/>
              <a:cs typeface="Lucida Grande" charset="0"/>
              <a:sym typeface="Arial" charset="0"/>
            </a:endParaRPr>
          </a:p>
          <a:p>
            <a:pPr algn="just"/>
            <a:r>
              <a:rPr lang="en-US" sz="2400" dirty="0" smtClean="0">
                <a:solidFill>
                  <a:schemeClr val="tx1"/>
                </a:solidFill>
                <a:latin typeface="Arial" charset="0"/>
                <a:ea typeface="ＭＳ Ｐゴシック" charset="0"/>
                <a:cs typeface="Arial" charset="0"/>
                <a:sym typeface="Arial" charset="0"/>
              </a:rPr>
              <a:t>Fig</a:t>
            </a:r>
            <a:r>
              <a:rPr lang="en-US" sz="2400" dirty="0">
                <a:solidFill>
                  <a:schemeClr val="tx1"/>
                </a:solidFill>
                <a:latin typeface="Arial" charset="0"/>
                <a:ea typeface="ＭＳ Ｐゴシック" charset="0"/>
                <a:cs typeface="Arial" charset="0"/>
                <a:sym typeface="Arial" charset="0"/>
              </a:rPr>
              <a:t>. </a:t>
            </a:r>
            <a:r>
              <a:rPr lang="en-US" sz="2400" dirty="0">
                <a:solidFill>
                  <a:srgbClr val="000000"/>
                </a:solidFill>
                <a:latin typeface="Arial" charset="0"/>
                <a:ea typeface="ＭＳ Ｐゴシック" charset="0"/>
                <a:cs typeface="Arial" charset="0"/>
                <a:sym typeface="Arial" charset="0"/>
              </a:rPr>
              <a:t>2 </a:t>
            </a:r>
            <a:r>
              <a:rPr lang="en-US" sz="2400" dirty="0" smtClean="0">
                <a:solidFill>
                  <a:srgbClr val="000000"/>
                </a:solidFill>
                <a:latin typeface="Arial Italic" charset="0"/>
                <a:ea typeface="ＭＳ Ｐゴシック" charset="0"/>
                <a:cs typeface="Arial Italic" charset="0"/>
                <a:sym typeface="Arial Italic" charset="0"/>
              </a:rPr>
              <a:t>M. </a:t>
            </a:r>
            <a:r>
              <a:rPr lang="en-US" sz="2400" dirty="0" err="1" smtClean="0">
                <a:solidFill>
                  <a:srgbClr val="000000"/>
                </a:solidFill>
                <a:latin typeface="Arial Italic" charset="0"/>
                <a:ea typeface="ＭＳ Ｐゴシック" charset="0"/>
                <a:cs typeface="Arial Italic" charset="0"/>
                <a:sym typeface="Arial Italic" charset="0"/>
              </a:rPr>
              <a:t>magneticum</a:t>
            </a:r>
            <a:r>
              <a:rPr lang="en-US" sz="2400" dirty="0" smtClean="0">
                <a:solidFill>
                  <a:srgbClr val="000000"/>
                </a:solidFill>
                <a:latin typeface="Arial Italic" charset="0"/>
                <a:ea typeface="ＭＳ Ｐゴシック" charset="0"/>
                <a:cs typeface="Arial Italic" charset="0"/>
                <a:sym typeface="Arial Italic" charset="0"/>
              </a:rPr>
              <a:t> with single </a:t>
            </a:r>
            <a:r>
              <a:rPr lang="en-US" sz="2400" dirty="0" err="1" smtClean="0">
                <a:solidFill>
                  <a:srgbClr val="000000"/>
                </a:solidFill>
                <a:latin typeface="Arial Italic" charset="0"/>
                <a:ea typeface="ＭＳ Ｐゴシック" charset="0"/>
                <a:cs typeface="Arial Italic" charset="0"/>
                <a:sym typeface="Arial Italic" charset="0"/>
              </a:rPr>
              <a:t>magnetosome</a:t>
            </a:r>
            <a:r>
              <a:rPr lang="en-US" sz="2400" dirty="0" smtClean="0">
                <a:solidFill>
                  <a:srgbClr val="000000"/>
                </a:solidFill>
                <a:latin typeface="Arial Italic" charset="0"/>
                <a:ea typeface="ＭＳ Ｐゴシック" charset="0"/>
                <a:cs typeface="Arial Italic" charset="0"/>
                <a:sym typeface="Arial Italic" charset="0"/>
              </a:rPr>
              <a:t> chain visible</a:t>
            </a:r>
            <a:endParaRPr lang="en-US" sz="2400" dirty="0">
              <a:solidFill>
                <a:srgbClr val="000000"/>
              </a:solidFill>
              <a:latin typeface="Arial" charset="0"/>
              <a:ea typeface="ＭＳ Ｐゴシック" charset="0"/>
              <a:cs typeface="Arial" charset="0"/>
              <a:sym typeface="Arial" charset="0"/>
              <a:hlinkClick r:id="rId9"/>
            </a:endParaRPr>
          </a:p>
          <a:p>
            <a:pPr algn="just"/>
            <a:endParaRPr lang="en-US" sz="2200" dirty="0">
              <a:solidFill>
                <a:schemeClr val="tx1"/>
              </a:solidFill>
              <a:latin typeface="Arial" charset="0"/>
              <a:ea typeface="ＭＳ Ｐゴシック" charset="0"/>
              <a:cs typeface="Arial" charset="0"/>
              <a:sym typeface="Arial" charset="0"/>
            </a:endParaRPr>
          </a:p>
          <a:p>
            <a:pPr algn="ctr"/>
            <a:r>
              <a:rPr lang="en-US" sz="5400" dirty="0">
                <a:solidFill>
                  <a:srgbClr val="640E2F"/>
                </a:solidFill>
                <a:latin typeface="Arial" charset="0"/>
                <a:ea typeface="ＭＳ Ｐゴシック" charset="0"/>
                <a:cs typeface="Arial" charset="0"/>
                <a:sym typeface="Arial" charset="0"/>
              </a:rPr>
              <a:t>Acknowledgements</a:t>
            </a:r>
          </a:p>
          <a:p>
            <a:pPr algn="ctr"/>
            <a:r>
              <a:rPr lang="en-US" sz="2800" dirty="0">
                <a:solidFill>
                  <a:schemeClr val="tx1"/>
                </a:solidFill>
                <a:latin typeface="Arial" charset="0"/>
                <a:ea typeface="ＭＳ Ｐゴシック" charset="0"/>
                <a:cs typeface="Arial" charset="0"/>
                <a:sym typeface="Arial" charset="0"/>
              </a:rPr>
              <a:t>Thanks to Assistant Professor Ron Peck for his guidance in this project and to Dan Sunderland </a:t>
            </a:r>
            <a:r>
              <a:rPr lang="ja-JP" altLang="en-US" sz="2800" dirty="0">
                <a:solidFill>
                  <a:schemeClr val="tx1"/>
                </a:solidFill>
                <a:latin typeface="Arial"/>
                <a:ea typeface="ＭＳ Ｐゴシック" charset="0"/>
                <a:cs typeface="Arial" charset="0"/>
                <a:sym typeface="Arial" charset="0"/>
              </a:rPr>
              <a:t>’</a:t>
            </a:r>
            <a:r>
              <a:rPr lang="en-US" sz="2800" dirty="0">
                <a:solidFill>
                  <a:schemeClr val="tx1"/>
                </a:solidFill>
                <a:latin typeface="Arial" charset="0"/>
                <a:ea typeface="ＭＳ Ｐゴシック" charset="0"/>
                <a:cs typeface="Arial" charset="0"/>
                <a:sym typeface="Arial" charset="0"/>
              </a:rPr>
              <a:t>14, Wei Ma </a:t>
            </a:r>
            <a:r>
              <a:rPr lang="ja-JP" altLang="en-US" sz="2800" dirty="0">
                <a:solidFill>
                  <a:schemeClr val="tx1"/>
                </a:solidFill>
                <a:latin typeface="Arial"/>
                <a:ea typeface="ＭＳ Ｐゴシック" charset="0"/>
                <a:cs typeface="Arial" charset="0"/>
                <a:sym typeface="Arial" charset="0"/>
              </a:rPr>
              <a:t>’</a:t>
            </a:r>
            <a:r>
              <a:rPr lang="en-US" sz="2800" dirty="0">
                <a:solidFill>
                  <a:schemeClr val="tx1"/>
                </a:solidFill>
                <a:latin typeface="Arial" charset="0"/>
                <a:ea typeface="ＭＳ Ｐゴシック" charset="0"/>
                <a:cs typeface="Arial" charset="0"/>
                <a:sym typeface="Arial" charset="0"/>
              </a:rPr>
              <a:t>16, and </a:t>
            </a:r>
            <a:r>
              <a:rPr lang="en-US" sz="2800" dirty="0" err="1">
                <a:solidFill>
                  <a:schemeClr val="tx1"/>
                </a:solidFill>
                <a:latin typeface="Arial" charset="0"/>
                <a:ea typeface="ＭＳ Ｐゴシック" charset="0"/>
                <a:cs typeface="Arial" charset="0"/>
                <a:sym typeface="Arial" charset="0"/>
              </a:rPr>
              <a:t>Shayla</a:t>
            </a:r>
            <a:r>
              <a:rPr lang="en-US" sz="2800" dirty="0">
                <a:solidFill>
                  <a:schemeClr val="tx1"/>
                </a:solidFill>
                <a:latin typeface="Arial" charset="0"/>
                <a:ea typeface="ＭＳ Ｐゴシック" charset="0"/>
                <a:cs typeface="Arial" charset="0"/>
                <a:sym typeface="Arial" charset="0"/>
              </a:rPr>
              <a:t> </a:t>
            </a:r>
            <a:r>
              <a:rPr lang="en-US" sz="2800" dirty="0" err="1">
                <a:solidFill>
                  <a:schemeClr val="tx1"/>
                </a:solidFill>
                <a:latin typeface="Arial" charset="0"/>
                <a:ea typeface="ＭＳ Ｐゴシック" charset="0"/>
                <a:cs typeface="Arial" charset="0"/>
                <a:sym typeface="Arial" charset="0"/>
              </a:rPr>
              <a:t>Williiams</a:t>
            </a:r>
            <a:r>
              <a:rPr lang="en-US" sz="2800" dirty="0">
                <a:solidFill>
                  <a:schemeClr val="tx1"/>
                </a:solidFill>
                <a:latin typeface="Arial" charset="0"/>
                <a:ea typeface="ＭＳ Ｐゴシック" charset="0"/>
                <a:cs typeface="Arial" charset="0"/>
                <a:sym typeface="Arial" charset="0"/>
              </a:rPr>
              <a:t> </a:t>
            </a:r>
            <a:r>
              <a:rPr lang="ja-JP" altLang="en-US" sz="2800" dirty="0">
                <a:solidFill>
                  <a:schemeClr val="tx1"/>
                </a:solidFill>
                <a:latin typeface="Arial"/>
                <a:ea typeface="ＭＳ Ｐゴシック" charset="0"/>
                <a:cs typeface="Arial" charset="0"/>
                <a:sym typeface="Arial" charset="0"/>
              </a:rPr>
              <a:t>’</a:t>
            </a:r>
            <a:r>
              <a:rPr lang="en-US" sz="2800" dirty="0">
                <a:solidFill>
                  <a:schemeClr val="tx1"/>
                </a:solidFill>
                <a:latin typeface="Arial" charset="0"/>
                <a:ea typeface="ＭＳ Ｐゴシック" charset="0"/>
                <a:cs typeface="Arial" charset="0"/>
                <a:sym typeface="Arial" charset="0"/>
              </a:rPr>
              <a:t>16 for their feedback in weekly meetings.</a:t>
            </a:r>
          </a:p>
        </p:txBody>
      </p:sp>
      <p:pic>
        <p:nvPicPr>
          <p:cNvPr id="15" name="Picture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133600" y="13411200"/>
            <a:ext cx="6934200" cy="665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6" name="Picture 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24000" y="29489400"/>
            <a:ext cx="8129587" cy="405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7" name="Line 16"/>
          <p:cNvSpPr>
            <a:spLocks noChangeShapeType="1"/>
          </p:cNvSpPr>
          <p:nvPr/>
        </p:nvSpPr>
        <p:spPr bwMode="auto">
          <a:xfrm rot="10800000" flipH="1">
            <a:off x="6997700" y="30467300"/>
            <a:ext cx="939800" cy="965200"/>
          </a:xfrm>
          <a:prstGeom prst="line">
            <a:avLst/>
          </a:prstGeom>
          <a:noFill/>
          <a:ln w="38100" cap="flat">
            <a:solidFill>
              <a:srgbClr val="86133E"/>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8" name="Rectangle 17"/>
          <p:cNvSpPr>
            <a:spLocks/>
          </p:cNvSpPr>
          <p:nvPr/>
        </p:nvSpPr>
        <p:spPr bwMode="auto">
          <a:xfrm>
            <a:off x="7645400" y="30124400"/>
            <a:ext cx="245427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pPr algn="l"/>
            <a:r>
              <a:rPr lang="en-US" sz="1800" b="1">
                <a:solidFill>
                  <a:srgbClr val="430A1F"/>
                </a:solidFill>
                <a:latin typeface="Lucida Grande" charset="0"/>
                <a:ea typeface="ＭＳ Ｐゴシック" charset="0"/>
                <a:cs typeface="Lucida Grande" charset="0"/>
                <a:sym typeface="Lucida Grande" charset="0"/>
              </a:rPr>
              <a:t>magnetosome chain</a:t>
            </a:r>
          </a:p>
        </p:txBody>
      </p:sp>
      <p:pic>
        <p:nvPicPr>
          <p:cNvPr id="19" name="Picture 1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2479000" y="13563600"/>
            <a:ext cx="8928100" cy="637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20" name="Rectangle 19"/>
          <p:cNvSpPr>
            <a:spLocks/>
          </p:cNvSpPr>
          <p:nvPr/>
        </p:nvSpPr>
        <p:spPr bwMode="auto">
          <a:xfrm>
            <a:off x="25069800" y="30708600"/>
            <a:ext cx="5283200"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1700" b="1" dirty="0">
                <a:solidFill>
                  <a:srgbClr val="FFFFFF"/>
                </a:solidFill>
                <a:latin typeface="Lucida Grande" charset="0"/>
                <a:ea typeface="ＭＳ Ｐゴシック" charset="0"/>
                <a:cs typeface="Lucida Grande" charset="0"/>
                <a:sym typeface="Lucida Grande" charset="0"/>
              </a:rPr>
              <a:t>B1 B2 B3 B4 B5      M1 M2 M3 M4 M5</a:t>
            </a:r>
          </a:p>
        </p:txBody>
      </p:sp>
      <p:sp>
        <p:nvSpPr>
          <p:cNvPr id="21" name="Rectangle 20"/>
          <p:cNvSpPr>
            <a:spLocks/>
          </p:cNvSpPr>
          <p:nvPr/>
        </p:nvSpPr>
        <p:spPr bwMode="auto">
          <a:xfrm flipH="1">
            <a:off x="28333700" y="34721800"/>
            <a:ext cx="109220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1400">
                <a:solidFill>
                  <a:srgbClr val="FFFFFF"/>
                </a:solidFill>
                <a:latin typeface="Lucida Grande" charset="0"/>
                <a:ea typeface="ＭＳ Ｐゴシック" charset="0"/>
                <a:cs typeface="Lucida Grande" charset="0"/>
                <a:sym typeface="Lucida Grande" charset="0"/>
              </a:rPr>
              <a:t>RB 2014</a:t>
            </a:r>
          </a:p>
        </p:txBody>
      </p:sp>
      <p:sp>
        <p:nvSpPr>
          <p:cNvPr id="22" name="Rectangle 21"/>
          <p:cNvSpPr>
            <a:spLocks/>
          </p:cNvSpPr>
          <p:nvPr/>
        </p:nvSpPr>
        <p:spPr bwMode="auto">
          <a:xfrm>
            <a:off x="34721800" y="13766800"/>
            <a:ext cx="2179638"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pPr algn="l"/>
            <a:r>
              <a:rPr lang="en-US" sz="2400">
                <a:solidFill>
                  <a:schemeClr val="tx1"/>
                </a:solidFill>
                <a:latin typeface="Arial" charset="0"/>
                <a:ea typeface="ＭＳ Ｐゴシック" charset="0"/>
                <a:cs typeface="Arial" charset="0"/>
                <a:sym typeface="Arial" charset="0"/>
              </a:rPr>
              <a:t>Vector + </a:t>
            </a:r>
            <a:r>
              <a:rPr lang="en-US" sz="2400">
                <a:solidFill>
                  <a:schemeClr val="tx1"/>
                </a:solidFill>
                <a:latin typeface="Arial Italic" charset="0"/>
                <a:ea typeface="ＭＳ Ｐゴシック" charset="0"/>
                <a:cs typeface="Arial Italic" charset="0"/>
                <a:sym typeface="Arial Italic" charset="0"/>
              </a:rPr>
              <a:t>mamB</a:t>
            </a:r>
          </a:p>
        </p:txBody>
      </p:sp>
      <p:pic>
        <p:nvPicPr>
          <p:cNvPr id="23" name="Picture 2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541200" y="11853863"/>
            <a:ext cx="4978400" cy="387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24" name="Rectangle 23"/>
          <p:cNvSpPr>
            <a:spLocks/>
          </p:cNvSpPr>
          <p:nvPr/>
        </p:nvSpPr>
        <p:spPr bwMode="auto">
          <a:xfrm>
            <a:off x="39293800" y="13576300"/>
            <a:ext cx="2230438"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pPr algn="l"/>
            <a:r>
              <a:rPr lang="en-US" sz="2400">
                <a:solidFill>
                  <a:schemeClr val="tx1"/>
                </a:solidFill>
                <a:latin typeface="Arial" charset="0"/>
                <a:ea typeface="ＭＳ Ｐゴシック" charset="0"/>
                <a:cs typeface="Arial" charset="0"/>
                <a:sym typeface="Arial" charset="0"/>
              </a:rPr>
              <a:t>Vector + </a:t>
            </a:r>
            <a:r>
              <a:rPr lang="en-US" sz="2400">
                <a:solidFill>
                  <a:schemeClr val="tx1"/>
                </a:solidFill>
                <a:latin typeface="Arial Italic" charset="0"/>
                <a:ea typeface="ＭＳ Ｐゴシック" charset="0"/>
                <a:cs typeface="Arial Italic" charset="0"/>
                <a:sym typeface="Arial Italic" charset="0"/>
              </a:rPr>
              <a:t>mamM</a:t>
            </a:r>
          </a:p>
        </p:txBody>
      </p:sp>
      <p:sp>
        <p:nvSpPr>
          <p:cNvPr id="25" name="Rectangle 24"/>
          <p:cNvSpPr>
            <a:spLocks/>
          </p:cNvSpPr>
          <p:nvPr/>
        </p:nvSpPr>
        <p:spPr bwMode="auto">
          <a:xfrm>
            <a:off x="34531300" y="16548100"/>
            <a:ext cx="2205038"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pPr algn="l"/>
            <a:r>
              <a:rPr lang="en-US" sz="1700" b="1">
                <a:solidFill>
                  <a:srgbClr val="FFFFFF"/>
                </a:solidFill>
                <a:latin typeface="Lucida Grande" charset="0"/>
                <a:ea typeface="ＭＳ Ｐゴシック" charset="0"/>
                <a:cs typeface="Lucida Grande" charset="0"/>
                <a:sym typeface="Lucida Grande" charset="0"/>
              </a:rPr>
              <a:t>Ba   Bb  Bc   Bd   Be</a:t>
            </a:r>
          </a:p>
        </p:txBody>
      </p:sp>
      <p:sp>
        <p:nvSpPr>
          <p:cNvPr id="26" name="Rectangle 25"/>
          <p:cNvSpPr>
            <a:spLocks/>
          </p:cNvSpPr>
          <p:nvPr/>
        </p:nvSpPr>
        <p:spPr bwMode="auto">
          <a:xfrm>
            <a:off x="38760400" y="16548100"/>
            <a:ext cx="2325688"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pPr algn="l"/>
            <a:r>
              <a:rPr lang="en-US" sz="1700" b="1">
                <a:solidFill>
                  <a:srgbClr val="FFFFFF"/>
                </a:solidFill>
                <a:latin typeface="Lucida Grande" charset="0"/>
                <a:ea typeface="ＭＳ Ｐゴシック" charset="0"/>
                <a:cs typeface="Lucida Grande" charset="0"/>
                <a:sym typeface="Lucida Grande" charset="0"/>
              </a:rPr>
              <a:t>Ma  Mb        Mc   Md</a:t>
            </a:r>
          </a:p>
        </p:txBody>
      </p:sp>
      <p:pic>
        <p:nvPicPr>
          <p:cNvPr id="27" name="Picture 2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1015663" y="31870650"/>
            <a:ext cx="10731500" cy="229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28" name="Line 27"/>
          <p:cNvSpPr>
            <a:spLocks noChangeShapeType="1"/>
          </p:cNvSpPr>
          <p:nvPr/>
        </p:nvSpPr>
        <p:spPr bwMode="auto">
          <a:xfrm flipH="1">
            <a:off x="16941800" y="33959800"/>
            <a:ext cx="241300" cy="457200"/>
          </a:xfrm>
          <a:prstGeom prst="line">
            <a:avLst/>
          </a:prstGeom>
          <a:noFill/>
          <a:ln w="38100" cap="flat">
            <a:solidFill>
              <a:srgbClr val="640E2F"/>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9" name="Line 28"/>
          <p:cNvSpPr>
            <a:spLocks noChangeShapeType="1"/>
          </p:cNvSpPr>
          <p:nvPr/>
        </p:nvSpPr>
        <p:spPr bwMode="auto">
          <a:xfrm flipH="1">
            <a:off x="19926300" y="33997900"/>
            <a:ext cx="241300" cy="457200"/>
          </a:xfrm>
          <a:prstGeom prst="line">
            <a:avLst/>
          </a:prstGeom>
          <a:noFill/>
          <a:ln w="38100" cap="flat">
            <a:solidFill>
              <a:srgbClr val="640E2F"/>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0" name="Rectangle 29"/>
          <p:cNvSpPr>
            <a:spLocks/>
          </p:cNvSpPr>
          <p:nvPr/>
        </p:nvSpPr>
        <p:spPr bwMode="auto">
          <a:xfrm>
            <a:off x="16332200" y="34467800"/>
            <a:ext cx="8636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pPr algn="l"/>
            <a:r>
              <a:rPr lang="en-US" sz="2000">
                <a:solidFill>
                  <a:srgbClr val="640E2F"/>
                </a:solidFill>
                <a:latin typeface="Arial Italic" charset="0"/>
                <a:ea typeface="ＭＳ Ｐゴシック" charset="0"/>
                <a:cs typeface="Arial Italic" charset="0"/>
                <a:sym typeface="Arial Italic" charset="0"/>
              </a:rPr>
              <a:t>mamM</a:t>
            </a:r>
          </a:p>
        </p:txBody>
      </p:sp>
      <p:sp>
        <p:nvSpPr>
          <p:cNvPr id="31" name="Rectangle 30"/>
          <p:cNvSpPr>
            <a:spLocks/>
          </p:cNvSpPr>
          <p:nvPr/>
        </p:nvSpPr>
        <p:spPr bwMode="auto">
          <a:xfrm>
            <a:off x="19469100" y="34467800"/>
            <a:ext cx="822325"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pPr algn="l"/>
            <a:r>
              <a:rPr lang="en-US" sz="2000">
                <a:solidFill>
                  <a:srgbClr val="640E2F"/>
                </a:solidFill>
                <a:latin typeface="Arial Italic" charset="0"/>
                <a:ea typeface="ＭＳ Ｐゴシック" charset="0"/>
                <a:cs typeface="Arial Italic" charset="0"/>
                <a:sym typeface="Arial Italic" charset="0"/>
              </a:rPr>
              <a:t>MamB</a:t>
            </a:r>
          </a:p>
        </p:txBody>
      </p:sp>
      <p:sp>
        <p:nvSpPr>
          <p:cNvPr id="32" name="Line 31"/>
          <p:cNvSpPr>
            <a:spLocks noChangeShapeType="1"/>
          </p:cNvSpPr>
          <p:nvPr/>
        </p:nvSpPr>
        <p:spPr bwMode="auto">
          <a:xfrm>
            <a:off x="11074400" y="32270700"/>
            <a:ext cx="2425700" cy="0"/>
          </a:xfrm>
          <a:prstGeom prst="line">
            <a:avLst/>
          </a:prstGeom>
          <a:noFill/>
          <a:ln w="38100" cap="flat">
            <a:solidFill>
              <a:srgbClr val="640E2F"/>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3" name="Line 32"/>
          <p:cNvSpPr>
            <a:spLocks noChangeShapeType="1"/>
          </p:cNvSpPr>
          <p:nvPr/>
        </p:nvSpPr>
        <p:spPr bwMode="auto">
          <a:xfrm>
            <a:off x="17094200" y="32715200"/>
            <a:ext cx="1752600" cy="0"/>
          </a:xfrm>
          <a:prstGeom prst="line">
            <a:avLst/>
          </a:prstGeom>
          <a:noFill/>
          <a:ln w="38100" cap="flat">
            <a:solidFill>
              <a:srgbClr val="640E2F"/>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Tree>
    <p:extLst>
      <p:ext uri="{BB962C8B-B14F-4D97-AF65-F5344CB8AC3E}">
        <p14:creationId xmlns:p14="http://schemas.microsoft.com/office/powerpoint/2010/main" val="192530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1262</Words>
  <Application>Microsoft Macintosh PowerPoint</Application>
  <PresentationFormat>Custom</PresentationFormat>
  <Paragraphs>229</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Colby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Gimond</dc:creator>
  <cp:lastModifiedBy>Colby College</cp:lastModifiedBy>
  <cp:revision>2</cp:revision>
  <dcterms:created xsi:type="dcterms:W3CDTF">2014-04-08T13:46:32Z</dcterms:created>
  <dcterms:modified xsi:type="dcterms:W3CDTF">2014-04-25T15:29:35Z</dcterms:modified>
</cp:coreProperties>
</file>