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63" r:id="rId2"/>
  </p:sldIdLst>
  <p:sldSz cx="43891200" cy="38404800"/>
  <p:notesSz cx="31954788" cy="50149125"/>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A0BBDE"/>
    <a:srgbClr val="87C2DA"/>
    <a:srgbClr val="ACD5F3"/>
    <a:srgbClr val="EAEAEA"/>
    <a:srgbClr val="EEEEEE"/>
    <a:srgbClr val="006699"/>
    <a:srgbClr val="CC3300"/>
    <a:srgbClr val="006600"/>
    <a:srgbClr val="336699"/>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660" autoAdjust="0"/>
  </p:normalViewPr>
  <p:slideViewPr>
    <p:cSldViewPr>
      <p:cViewPr>
        <p:scale>
          <a:sx n="32" d="100"/>
          <a:sy n="32" d="100"/>
        </p:scale>
        <p:origin x="-456" y="3352"/>
      </p:cViewPr>
      <p:guideLst>
        <p:guide orient="horz" pos="23296"/>
        <p:guide orient="horz" pos="6571"/>
        <p:guide orient="horz" pos="4122"/>
        <p:guide orient="horz" pos="7287"/>
        <p:guide pos="720"/>
        <p:guide pos="6912"/>
        <p:guide pos="7392"/>
        <p:guide pos="13584"/>
        <p:guide pos="14064"/>
        <p:guide pos="20256"/>
        <p:guide pos="20736"/>
        <p:guide pos="269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p:cViewPr varScale="1">
        <p:scale>
          <a:sx n="54" d="100"/>
          <a:sy n="54" d="100"/>
        </p:scale>
        <p:origin x="-1782" y="-84"/>
      </p:cViewPr>
      <p:guideLst>
        <p:guide orient="horz" pos="15795"/>
        <p:guide pos="10065"/>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cat>
            <c:strRef>
              <c:f>Sheet1!$A$2:$A$6</c:f>
              <c:strCache>
                <c:ptCount val="5"/>
                <c:pt idx="0">
                  <c:v>50-59</c:v>
                </c:pt>
                <c:pt idx="1">
                  <c:v>60-69</c:v>
                </c:pt>
                <c:pt idx="2">
                  <c:v>70-79</c:v>
                </c:pt>
                <c:pt idx="3">
                  <c:v>80-89</c:v>
                </c:pt>
                <c:pt idx="4">
                  <c:v>90+</c:v>
                </c:pt>
              </c:strCache>
            </c:strRef>
          </c:cat>
          <c:val>
            <c:numRef>
              <c:f>Sheet1!$B$2:$B$6</c:f>
              <c:numCache>
                <c:formatCode>0.0</c:formatCode>
                <c:ptCount val="5"/>
                <c:pt idx="0">
                  <c:v>5.88</c:v>
                </c:pt>
                <c:pt idx="1">
                  <c:v>10.96</c:v>
                </c:pt>
                <c:pt idx="2">
                  <c:v>16.31</c:v>
                </c:pt>
                <c:pt idx="3">
                  <c:v>42.78</c:v>
                </c:pt>
                <c:pt idx="4">
                  <c:v>24.06</c:v>
                </c:pt>
              </c:numCache>
            </c:numRef>
          </c:val>
        </c:ser>
        <c:dLbls>
          <c:showLegendKey val="0"/>
          <c:showVal val="1"/>
          <c:showCatName val="0"/>
          <c:showSerName val="0"/>
          <c:showPercent val="0"/>
          <c:showBubbleSize val="0"/>
        </c:dLbls>
        <c:gapWidth val="150"/>
        <c:axId val="2077910120"/>
        <c:axId val="2077915640"/>
      </c:barChart>
      <c:catAx>
        <c:axId val="2077910120"/>
        <c:scaling>
          <c:orientation val="minMax"/>
        </c:scaling>
        <c:delete val="0"/>
        <c:axPos val="b"/>
        <c:title>
          <c:tx>
            <c:rich>
              <a:bodyPr/>
              <a:lstStyle/>
              <a:p>
                <a:pPr>
                  <a:defRPr/>
                </a:pPr>
                <a:r>
                  <a:rPr lang="en-US"/>
                  <a:t>Age Range (years)</a:t>
                </a:r>
              </a:p>
            </c:rich>
          </c:tx>
          <c:layout/>
          <c:overlay val="0"/>
        </c:title>
        <c:majorTickMark val="out"/>
        <c:minorTickMark val="none"/>
        <c:tickLblPos val="nextTo"/>
        <c:crossAx val="2077915640"/>
        <c:crosses val="autoZero"/>
        <c:auto val="1"/>
        <c:lblAlgn val="ctr"/>
        <c:lblOffset val="100"/>
        <c:noMultiLvlLbl val="0"/>
      </c:catAx>
      <c:valAx>
        <c:axId val="2077915640"/>
        <c:scaling>
          <c:orientation val="minMax"/>
          <c:max val="100.0"/>
        </c:scaling>
        <c:delete val="0"/>
        <c:axPos val="l"/>
        <c:title>
          <c:tx>
            <c:rich>
              <a:bodyPr rot="-5400000" vert="horz"/>
              <a:lstStyle/>
              <a:p>
                <a:pPr>
                  <a:defRPr/>
                </a:pPr>
                <a:r>
                  <a:rPr lang="en-US"/>
                  <a:t>Percent of Patients</a:t>
                </a:r>
              </a:p>
            </c:rich>
          </c:tx>
          <c:layout/>
          <c:overlay val="0"/>
        </c:title>
        <c:numFmt formatCode="0" sourceLinked="0"/>
        <c:majorTickMark val="out"/>
        <c:minorTickMark val="none"/>
        <c:tickLblPos val="nextTo"/>
        <c:crossAx val="2077910120"/>
        <c:crosses val="autoZero"/>
        <c:crossBetween val="between"/>
        <c:minorUnit val="2.0"/>
      </c:valAx>
    </c:plotArea>
    <c:plotVisOnly val="1"/>
    <c:dispBlanksAs val="gap"/>
    <c:showDLblsOverMax val="0"/>
  </c:chart>
  <c:txPr>
    <a:bodyPr/>
    <a:lstStyle/>
    <a:p>
      <a:pPr>
        <a:defRPr sz="2000">
          <a:latin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dLbls>
            <c:showLegendKey val="0"/>
            <c:showVal val="1"/>
            <c:showCatName val="0"/>
            <c:showSerName val="0"/>
            <c:showPercent val="0"/>
            <c:showBubbleSize val="0"/>
            <c:showLeaderLines val="0"/>
          </c:dLbls>
          <c:cat>
            <c:strRef>
              <c:f>Sheet1!$A$2:$A$6</c:f>
              <c:strCache>
                <c:ptCount val="5"/>
                <c:pt idx="0">
                  <c:v>CHF</c:v>
                </c:pt>
                <c:pt idx="1">
                  <c:v>COPD</c:v>
                </c:pt>
                <c:pt idx="2">
                  <c:v>Dementia</c:v>
                </c:pt>
                <c:pt idx="3">
                  <c:v>Diabetes</c:v>
                </c:pt>
                <c:pt idx="4">
                  <c:v>Osteoporosis</c:v>
                </c:pt>
              </c:strCache>
            </c:strRef>
          </c:cat>
          <c:val>
            <c:numRef>
              <c:f>Sheet1!$B$2:$B$6</c:f>
              <c:numCache>
                <c:formatCode>General</c:formatCode>
                <c:ptCount val="5"/>
                <c:pt idx="0">
                  <c:v>29.6</c:v>
                </c:pt>
                <c:pt idx="1">
                  <c:v>18.4</c:v>
                </c:pt>
                <c:pt idx="2">
                  <c:v>34.7</c:v>
                </c:pt>
                <c:pt idx="3">
                  <c:v>22.4</c:v>
                </c:pt>
                <c:pt idx="4">
                  <c:v>28.6</c:v>
                </c:pt>
              </c:numCache>
            </c:numRef>
          </c:val>
        </c:ser>
        <c:dLbls>
          <c:showLegendKey val="0"/>
          <c:showVal val="0"/>
          <c:showCatName val="0"/>
          <c:showSerName val="0"/>
          <c:showPercent val="0"/>
          <c:showBubbleSize val="0"/>
        </c:dLbls>
        <c:gapWidth val="150"/>
        <c:axId val="2076263656"/>
        <c:axId val="2076269144"/>
      </c:barChart>
      <c:catAx>
        <c:axId val="2076263656"/>
        <c:scaling>
          <c:orientation val="minMax"/>
        </c:scaling>
        <c:delete val="0"/>
        <c:axPos val="b"/>
        <c:title>
          <c:tx>
            <c:rich>
              <a:bodyPr/>
              <a:lstStyle/>
              <a:p>
                <a:pPr>
                  <a:defRPr/>
                </a:pPr>
                <a:r>
                  <a:rPr lang="en-US"/>
                  <a:t>Comorbidity</a:t>
                </a:r>
              </a:p>
            </c:rich>
          </c:tx>
          <c:layout/>
          <c:overlay val="0"/>
        </c:title>
        <c:majorTickMark val="out"/>
        <c:minorTickMark val="none"/>
        <c:tickLblPos val="nextTo"/>
        <c:crossAx val="2076269144"/>
        <c:crosses val="autoZero"/>
        <c:auto val="1"/>
        <c:lblAlgn val="ctr"/>
        <c:lblOffset val="100"/>
        <c:noMultiLvlLbl val="0"/>
      </c:catAx>
      <c:valAx>
        <c:axId val="2076269144"/>
        <c:scaling>
          <c:orientation val="minMax"/>
          <c:max val="100.0"/>
        </c:scaling>
        <c:delete val="0"/>
        <c:axPos val="l"/>
        <c:title>
          <c:tx>
            <c:rich>
              <a:bodyPr rot="-5400000" vert="horz"/>
              <a:lstStyle/>
              <a:p>
                <a:pPr>
                  <a:defRPr/>
                </a:pPr>
                <a:r>
                  <a:rPr lang="en-US"/>
                  <a:t>Percent of Patients</a:t>
                </a:r>
              </a:p>
            </c:rich>
          </c:tx>
          <c:layout/>
          <c:overlay val="0"/>
        </c:title>
        <c:numFmt formatCode="General" sourceLinked="1"/>
        <c:majorTickMark val="out"/>
        <c:minorTickMark val="none"/>
        <c:tickLblPos val="nextTo"/>
        <c:crossAx val="2076263656"/>
        <c:crosses val="autoZero"/>
        <c:crossBetween val="between"/>
        <c:minorUnit val="2.0"/>
      </c:valAx>
    </c:plotArea>
    <c:plotVisOnly val="1"/>
    <c:dispBlanksAs val="gap"/>
    <c:showDLblsOverMax val="0"/>
  </c:chart>
  <c:txPr>
    <a:bodyPr/>
    <a:lstStyle/>
    <a:p>
      <a:pPr>
        <a:defRPr sz="2000">
          <a:latin typeface="Arial"/>
          <a:cs typeface="Arial"/>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13804900"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numCol="1" anchor="t" anchorCtr="0" compatLnSpc="1">
            <a:prstTxWarp prst="textNoShape">
              <a:avLst/>
            </a:prstTxWarp>
          </a:bodyPr>
          <a:lstStyle>
            <a:lvl1pPr defTabSz="4508500">
              <a:defRPr sz="6000"/>
            </a:lvl1pPr>
          </a:lstStyle>
          <a:p>
            <a:pPr>
              <a:defRPr/>
            </a:pPr>
            <a:endParaRPr lang="en-AU"/>
          </a:p>
        </p:txBody>
      </p:sp>
      <p:sp>
        <p:nvSpPr>
          <p:cNvPr id="4099" name="Rectangle 3"/>
          <p:cNvSpPr>
            <a:spLocks noGrp="1" noChangeArrowheads="1"/>
          </p:cNvSpPr>
          <p:nvPr>
            <p:ph type="dt" sz="quarter" idx="1"/>
          </p:nvPr>
        </p:nvSpPr>
        <p:spPr bwMode="auto">
          <a:xfrm>
            <a:off x="17941925" y="0"/>
            <a:ext cx="14135100"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numCol="1" anchor="t" anchorCtr="0" compatLnSpc="1">
            <a:prstTxWarp prst="textNoShape">
              <a:avLst/>
            </a:prstTxWarp>
          </a:bodyPr>
          <a:lstStyle>
            <a:lvl1pPr algn="r" defTabSz="4508500">
              <a:defRPr sz="6000"/>
            </a:lvl1pPr>
          </a:lstStyle>
          <a:p>
            <a:pPr>
              <a:defRPr/>
            </a:pPr>
            <a:endParaRPr lang="en-AU"/>
          </a:p>
        </p:txBody>
      </p:sp>
      <p:sp>
        <p:nvSpPr>
          <p:cNvPr id="4100" name="Rectangle 4"/>
          <p:cNvSpPr>
            <a:spLocks noGrp="1" noChangeArrowheads="1"/>
          </p:cNvSpPr>
          <p:nvPr>
            <p:ph type="ftr" sz="quarter" idx="2"/>
          </p:nvPr>
        </p:nvSpPr>
        <p:spPr bwMode="auto">
          <a:xfrm>
            <a:off x="0" y="47639288"/>
            <a:ext cx="13804900"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numCol="1" anchor="b" anchorCtr="0" compatLnSpc="1">
            <a:prstTxWarp prst="textNoShape">
              <a:avLst/>
            </a:prstTxWarp>
          </a:bodyPr>
          <a:lstStyle>
            <a:lvl1pPr defTabSz="4508500">
              <a:defRPr sz="6000"/>
            </a:lvl1pPr>
          </a:lstStyle>
          <a:p>
            <a:pPr>
              <a:defRPr/>
            </a:pPr>
            <a:endParaRPr lang="en-AU"/>
          </a:p>
        </p:txBody>
      </p:sp>
      <p:sp>
        <p:nvSpPr>
          <p:cNvPr id="4101" name="Rectangle 5"/>
          <p:cNvSpPr>
            <a:spLocks noGrp="1" noChangeArrowheads="1"/>
          </p:cNvSpPr>
          <p:nvPr>
            <p:ph type="sldNum" sz="quarter" idx="3"/>
          </p:nvPr>
        </p:nvSpPr>
        <p:spPr bwMode="auto">
          <a:xfrm>
            <a:off x="17941925" y="47639288"/>
            <a:ext cx="14135100"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numCol="1" anchor="b" anchorCtr="0" compatLnSpc="1">
            <a:prstTxWarp prst="textNoShape">
              <a:avLst/>
            </a:prstTxWarp>
          </a:bodyPr>
          <a:lstStyle>
            <a:lvl1pPr algn="r" defTabSz="4508500">
              <a:defRPr sz="6000"/>
            </a:lvl1pPr>
          </a:lstStyle>
          <a:p>
            <a:pPr>
              <a:defRPr/>
            </a:pPr>
            <a:fld id="{440C443C-8022-4F5D-8F2E-5133654FC91D}" type="slidenum">
              <a:rPr lang="en-AU"/>
              <a:pPr>
                <a:defRPr/>
              </a:pPr>
              <a:t>‹#›</a:t>
            </a:fld>
            <a:endParaRPr lang="en-AU"/>
          </a:p>
        </p:txBody>
      </p:sp>
    </p:spTree>
    <p:extLst>
      <p:ext uri="{BB962C8B-B14F-4D97-AF65-F5344CB8AC3E}">
        <p14:creationId xmlns:p14="http://schemas.microsoft.com/office/powerpoint/2010/main" val="3997928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13804900"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numCol="1" anchor="t" anchorCtr="0" compatLnSpc="1">
            <a:prstTxWarp prst="textNoShape">
              <a:avLst/>
            </a:prstTxWarp>
          </a:bodyPr>
          <a:lstStyle>
            <a:lvl1pPr defTabSz="4508500">
              <a:defRPr sz="6000"/>
            </a:lvl1pPr>
          </a:lstStyle>
          <a:p>
            <a:pPr>
              <a:defRPr/>
            </a:pPr>
            <a:endParaRPr lang="en-AU"/>
          </a:p>
        </p:txBody>
      </p:sp>
      <p:sp>
        <p:nvSpPr>
          <p:cNvPr id="3075" name="Rectangle 3"/>
          <p:cNvSpPr>
            <a:spLocks noGrp="1" noChangeArrowheads="1"/>
          </p:cNvSpPr>
          <p:nvPr>
            <p:ph type="dt" idx="1"/>
          </p:nvPr>
        </p:nvSpPr>
        <p:spPr bwMode="auto">
          <a:xfrm>
            <a:off x="17941925" y="0"/>
            <a:ext cx="14135100"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numCol="1" anchor="t" anchorCtr="0" compatLnSpc="1">
            <a:prstTxWarp prst="textNoShape">
              <a:avLst/>
            </a:prstTxWarp>
          </a:bodyPr>
          <a:lstStyle>
            <a:lvl1pPr algn="r" defTabSz="4508500">
              <a:defRPr sz="6000"/>
            </a:lvl1pPr>
          </a:lstStyle>
          <a:p>
            <a:pPr>
              <a:defRPr/>
            </a:pPr>
            <a:endParaRPr lang="en-AU"/>
          </a:p>
        </p:txBody>
      </p:sp>
      <p:sp>
        <p:nvSpPr>
          <p:cNvPr id="3076" name="Rectangle 4"/>
          <p:cNvSpPr>
            <a:spLocks noGrp="1" noRot="1" noChangeAspect="1" noChangeArrowheads="1" noTextEdit="1"/>
          </p:cNvSpPr>
          <p:nvPr>
            <p:ph type="sldImg" idx="2"/>
          </p:nvPr>
        </p:nvSpPr>
        <p:spPr bwMode="auto">
          <a:xfrm>
            <a:off x="5162550" y="3757613"/>
            <a:ext cx="21428075" cy="1874837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4137025" y="24004588"/>
            <a:ext cx="23456900" cy="22512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numCol="1" anchor="t" anchorCtr="0" compatLnSpc="1">
            <a:prstTxWarp prst="textNoShape">
              <a:avLst/>
            </a:prstTxWarp>
          </a:bodyPr>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p>
        </p:txBody>
      </p:sp>
      <p:sp>
        <p:nvSpPr>
          <p:cNvPr id="3078" name="Rectangle 6"/>
          <p:cNvSpPr>
            <a:spLocks noGrp="1" noChangeArrowheads="1"/>
          </p:cNvSpPr>
          <p:nvPr>
            <p:ph type="ftr" sz="quarter" idx="4"/>
          </p:nvPr>
        </p:nvSpPr>
        <p:spPr bwMode="auto">
          <a:xfrm>
            <a:off x="0" y="47639288"/>
            <a:ext cx="13804900"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numCol="1" anchor="b" anchorCtr="0" compatLnSpc="1">
            <a:prstTxWarp prst="textNoShape">
              <a:avLst/>
            </a:prstTxWarp>
          </a:bodyPr>
          <a:lstStyle>
            <a:lvl1pPr defTabSz="4508500">
              <a:defRPr sz="6000"/>
            </a:lvl1pPr>
          </a:lstStyle>
          <a:p>
            <a:pPr>
              <a:defRPr/>
            </a:pPr>
            <a:endParaRPr lang="en-AU"/>
          </a:p>
        </p:txBody>
      </p:sp>
      <p:sp>
        <p:nvSpPr>
          <p:cNvPr id="3079" name="Rectangle 7"/>
          <p:cNvSpPr>
            <a:spLocks noGrp="1" noChangeArrowheads="1"/>
          </p:cNvSpPr>
          <p:nvPr>
            <p:ph type="sldNum" sz="quarter" idx="5"/>
          </p:nvPr>
        </p:nvSpPr>
        <p:spPr bwMode="auto">
          <a:xfrm>
            <a:off x="17941925" y="47639288"/>
            <a:ext cx="14135100"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0028" tIns="225014" rIns="450028" bIns="225014" numCol="1" anchor="b" anchorCtr="0" compatLnSpc="1">
            <a:prstTxWarp prst="textNoShape">
              <a:avLst/>
            </a:prstTxWarp>
          </a:bodyPr>
          <a:lstStyle>
            <a:lvl1pPr algn="r" defTabSz="4508500">
              <a:defRPr sz="6000"/>
            </a:lvl1pPr>
          </a:lstStyle>
          <a:p>
            <a:pPr>
              <a:defRPr/>
            </a:pPr>
            <a:fld id="{42207482-9F38-4AF6-9B91-768DCEDA59AC}" type="slidenum">
              <a:rPr lang="en-AU"/>
              <a:pPr>
                <a:defRPr/>
              </a:pPr>
              <a:t>‹#›</a:t>
            </a:fld>
            <a:endParaRPr lang="en-AU"/>
          </a:p>
        </p:txBody>
      </p:sp>
    </p:spTree>
    <p:extLst>
      <p:ext uri="{BB962C8B-B14F-4D97-AF65-F5344CB8AC3E}">
        <p14:creationId xmlns:p14="http://schemas.microsoft.com/office/powerpoint/2010/main" val="40907993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lvl1pPr defTabSz="4508500">
              <a:defRPr sz="2400">
                <a:solidFill>
                  <a:schemeClr val="tx1"/>
                </a:solidFill>
                <a:latin typeface="Times New Roman" pitchFamily="18" charset="0"/>
              </a:defRPr>
            </a:lvl1pPr>
            <a:lvl2pPr marL="742950" indent="-285750" defTabSz="4508500">
              <a:defRPr sz="2400">
                <a:solidFill>
                  <a:schemeClr val="tx1"/>
                </a:solidFill>
                <a:latin typeface="Times New Roman" pitchFamily="18" charset="0"/>
              </a:defRPr>
            </a:lvl2pPr>
            <a:lvl3pPr marL="1143000" indent="-228600" defTabSz="4508500">
              <a:defRPr sz="2400">
                <a:solidFill>
                  <a:schemeClr val="tx1"/>
                </a:solidFill>
                <a:latin typeface="Times New Roman" pitchFamily="18" charset="0"/>
              </a:defRPr>
            </a:lvl3pPr>
            <a:lvl4pPr marL="1600200" indent="-228600" defTabSz="4508500">
              <a:defRPr sz="2400">
                <a:solidFill>
                  <a:schemeClr val="tx1"/>
                </a:solidFill>
                <a:latin typeface="Times New Roman" pitchFamily="18" charset="0"/>
              </a:defRPr>
            </a:lvl4pPr>
            <a:lvl5pPr marL="2057400" indent="-228600" defTabSz="4508500">
              <a:defRPr sz="2400">
                <a:solidFill>
                  <a:schemeClr val="tx1"/>
                </a:solidFill>
                <a:latin typeface="Times New Roman" pitchFamily="18" charset="0"/>
              </a:defRPr>
            </a:lvl5pPr>
            <a:lvl6pPr marL="2514600" indent="-228600" defTabSz="4508500" eaLnBrk="0" fontAlgn="base" hangingPunct="0">
              <a:spcBef>
                <a:spcPct val="0"/>
              </a:spcBef>
              <a:spcAft>
                <a:spcPct val="0"/>
              </a:spcAft>
              <a:defRPr sz="2400">
                <a:solidFill>
                  <a:schemeClr val="tx1"/>
                </a:solidFill>
                <a:latin typeface="Times New Roman" pitchFamily="18" charset="0"/>
              </a:defRPr>
            </a:lvl6pPr>
            <a:lvl7pPr marL="2971800" indent="-228600" defTabSz="4508500" eaLnBrk="0" fontAlgn="base" hangingPunct="0">
              <a:spcBef>
                <a:spcPct val="0"/>
              </a:spcBef>
              <a:spcAft>
                <a:spcPct val="0"/>
              </a:spcAft>
              <a:defRPr sz="2400">
                <a:solidFill>
                  <a:schemeClr val="tx1"/>
                </a:solidFill>
                <a:latin typeface="Times New Roman" pitchFamily="18" charset="0"/>
              </a:defRPr>
            </a:lvl7pPr>
            <a:lvl8pPr marL="3429000" indent="-228600" defTabSz="4508500" eaLnBrk="0" fontAlgn="base" hangingPunct="0">
              <a:spcBef>
                <a:spcPct val="0"/>
              </a:spcBef>
              <a:spcAft>
                <a:spcPct val="0"/>
              </a:spcAft>
              <a:defRPr sz="2400">
                <a:solidFill>
                  <a:schemeClr val="tx1"/>
                </a:solidFill>
                <a:latin typeface="Times New Roman" pitchFamily="18" charset="0"/>
              </a:defRPr>
            </a:lvl8pPr>
            <a:lvl9pPr marL="3886200" indent="-228600" defTabSz="4508500" eaLnBrk="0" fontAlgn="base" hangingPunct="0">
              <a:spcBef>
                <a:spcPct val="0"/>
              </a:spcBef>
              <a:spcAft>
                <a:spcPct val="0"/>
              </a:spcAft>
              <a:defRPr sz="2400">
                <a:solidFill>
                  <a:schemeClr val="tx1"/>
                </a:solidFill>
                <a:latin typeface="Times New Roman" pitchFamily="18" charset="0"/>
              </a:defRPr>
            </a:lvl9pPr>
          </a:lstStyle>
          <a:p>
            <a:fld id="{842B0325-ACC9-488E-8876-C4E9E3B68AD8}" type="slidenum">
              <a:rPr lang="en-AU" sz="6000" smtClean="0"/>
              <a:pPr/>
              <a:t>1</a:t>
            </a:fld>
            <a:endParaRPr lang="en-AU" sz="6000" smtClean="0"/>
          </a:p>
        </p:txBody>
      </p:sp>
      <p:sp>
        <p:nvSpPr>
          <p:cNvPr id="4099" name="Rectangle 2"/>
          <p:cNvSpPr>
            <a:spLocks noGrp="1" noRot="1" noChangeAspect="1" noChangeArrowheads="1" noTextEdit="1"/>
          </p:cNvSpPr>
          <p:nvPr>
            <p:ph type="sldImg"/>
          </p:nvPr>
        </p:nvSpPr>
        <p:spPr>
          <a:xfrm>
            <a:off x="5162550" y="3757613"/>
            <a:ext cx="21428075" cy="18748375"/>
          </a:xfrm>
          <a:ln/>
        </p:spPr>
      </p:sp>
      <p:sp>
        <p:nvSpPr>
          <p:cNvPr id="4100"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123" y="11931121"/>
            <a:ext cx="37306956" cy="8230658"/>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4245" y="21761979"/>
            <a:ext cx="30722711" cy="981604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DA66E67-F948-4693-96A5-27BC239C04A3}" type="slidenum">
              <a:rPr lang="en-US"/>
              <a:pPr>
                <a:defRPr/>
              </a:pPr>
              <a:t>‹#›</a:t>
            </a:fld>
            <a:endParaRPr lang="en-US"/>
          </a:p>
        </p:txBody>
      </p:sp>
    </p:spTree>
    <p:extLst>
      <p:ext uri="{BB962C8B-B14F-4D97-AF65-F5344CB8AC3E}">
        <p14:creationId xmlns:p14="http://schemas.microsoft.com/office/powerpoint/2010/main" val="3648922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DA27A25-0059-41B6-A6E5-54D93C10805F}" type="slidenum">
              <a:rPr lang="en-US"/>
              <a:pPr>
                <a:defRPr/>
              </a:pPr>
              <a:t>‹#›</a:t>
            </a:fld>
            <a:endParaRPr lang="en-US"/>
          </a:p>
        </p:txBody>
      </p:sp>
    </p:spTree>
    <p:extLst>
      <p:ext uri="{BB962C8B-B14F-4D97-AF65-F5344CB8AC3E}">
        <p14:creationId xmlns:p14="http://schemas.microsoft.com/office/powerpoint/2010/main" val="4181187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271635" y="3413391"/>
            <a:ext cx="9326033" cy="3072421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93534" y="3413391"/>
            <a:ext cx="27842634" cy="3072421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43B26BC-A2E6-4CDA-9F76-12293F26600A}" type="slidenum">
              <a:rPr lang="en-US"/>
              <a:pPr>
                <a:defRPr/>
              </a:pPr>
              <a:t>‹#›</a:t>
            </a:fld>
            <a:endParaRPr lang="en-US"/>
          </a:p>
        </p:txBody>
      </p:sp>
    </p:spTree>
    <p:extLst>
      <p:ext uri="{BB962C8B-B14F-4D97-AF65-F5344CB8AC3E}">
        <p14:creationId xmlns:p14="http://schemas.microsoft.com/office/powerpoint/2010/main" val="3494185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EC1B4D6-BEE2-4AF6-A92E-38CD68913D5A}" type="slidenum">
              <a:rPr lang="en-US"/>
              <a:pPr>
                <a:defRPr/>
              </a:pPr>
              <a:t>‹#›</a:t>
            </a:fld>
            <a:endParaRPr lang="en-US"/>
          </a:p>
        </p:txBody>
      </p:sp>
    </p:spTree>
    <p:extLst>
      <p:ext uri="{BB962C8B-B14F-4D97-AF65-F5344CB8AC3E}">
        <p14:creationId xmlns:p14="http://schemas.microsoft.com/office/powerpoint/2010/main" val="3177762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1" y="24679013"/>
            <a:ext cx="37306956" cy="7626879"/>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1" y="16277961"/>
            <a:ext cx="37306956" cy="84010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8650354-6837-43DB-843B-C6021BD2EF37}" type="slidenum">
              <a:rPr lang="en-US"/>
              <a:pPr>
                <a:defRPr/>
              </a:pPr>
              <a:t>‹#›</a:t>
            </a:fld>
            <a:endParaRPr lang="en-US"/>
          </a:p>
        </p:txBody>
      </p:sp>
    </p:spTree>
    <p:extLst>
      <p:ext uri="{BB962C8B-B14F-4D97-AF65-F5344CB8AC3E}">
        <p14:creationId xmlns:p14="http://schemas.microsoft.com/office/powerpoint/2010/main" val="2568638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293535" y="11093981"/>
            <a:ext cx="18584333" cy="230436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13335" y="11093981"/>
            <a:ext cx="18584333" cy="230436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296FF25-ADB1-4315-9622-9852994CD1E5}" type="slidenum">
              <a:rPr lang="en-US"/>
              <a:pPr>
                <a:defRPr/>
              </a:pPr>
              <a:t>‹#›</a:t>
            </a:fld>
            <a:endParaRPr lang="en-US"/>
          </a:p>
        </p:txBody>
      </p:sp>
    </p:spTree>
    <p:extLst>
      <p:ext uri="{BB962C8B-B14F-4D97-AF65-F5344CB8AC3E}">
        <p14:creationId xmlns:p14="http://schemas.microsoft.com/office/powerpoint/2010/main" val="2618309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279" y="1537229"/>
            <a:ext cx="39502644"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278" y="8597373"/>
            <a:ext cx="19392900" cy="358192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4278" y="12179301"/>
            <a:ext cx="19392900" cy="221268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5557" y="8597373"/>
            <a:ext cx="19401367" cy="358192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5557" y="12179301"/>
            <a:ext cx="19401367" cy="221268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2EF82B1-171C-4CAC-B9C4-22062286C8C4}" type="slidenum">
              <a:rPr lang="en-US"/>
              <a:pPr>
                <a:defRPr/>
              </a:pPr>
              <a:t>‹#›</a:t>
            </a:fld>
            <a:endParaRPr lang="en-US"/>
          </a:p>
        </p:txBody>
      </p:sp>
    </p:spTree>
    <p:extLst>
      <p:ext uri="{BB962C8B-B14F-4D97-AF65-F5344CB8AC3E}">
        <p14:creationId xmlns:p14="http://schemas.microsoft.com/office/powerpoint/2010/main" val="3601223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78F620B-8934-45A0-BE2C-EF6C76032C45}" type="slidenum">
              <a:rPr lang="en-US"/>
              <a:pPr>
                <a:defRPr/>
              </a:pPr>
              <a:t>‹#›</a:t>
            </a:fld>
            <a:endParaRPr lang="en-US"/>
          </a:p>
        </p:txBody>
      </p:sp>
    </p:spTree>
    <p:extLst>
      <p:ext uri="{BB962C8B-B14F-4D97-AF65-F5344CB8AC3E}">
        <p14:creationId xmlns:p14="http://schemas.microsoft.com/office/powerpoint/2010/main" val="3529386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3ECE3F5-A3DD-46D3-8112-19EE7FD1DDFA}" type="slidenum">
              <a:rPr lang="en-US"/>
              <a:pPr>
                <a:defRPr/>
              </a:pPr>
              <a:t>‹#›</a:t>
            </a:fld>
            <a:endParaRPr lang="en-US"/>
          </a:p>
        </p:txBody>
      </p:sp>
    </p:spTree>
    <p:extLst>
      <p:ext uri="{BB962C8B-B14F-4D97-AF65-F5344CB8AC3E}">
        <p14:creationId xmlns:p14="http://schemas.microsoft.com/office/powerpoint/2010/main" val="2337425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278" y="1529821"/>
            <a:ext cx="14439900" cy="6506369"/>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523" y="1529821"/>
            <a:ext cx="24536400" cy="327763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278" y="8036190"/>
            <a:ext cx="14439900" cy="26269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6691E56-DA67-4BF5-BA67-706F30B37046}" type="slidenum">
              <a:rPr lang="en-US"/>
              <a:pPr>
                <a:defRPr/>
              </a:pPr>
              <a:t>‹#›</a:t>
            </a:fld>
            <a:endParaRPr lang="en-US"/>
          </a:p>
        </p:txBody>
      </p:sp>
    </p:spTree>
    <p:extLst>
      <p:ext uri="{BB962C8B-B14F-4D97-AF65-F5344CB8AC3E}">
        <p14:creationId xmlns:p14="http://schemas.microsoft.com/office/powerpoint/2010/main" val="3982895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3545" y="26882992"/>
            <a:ext cx="26334156" cy="317447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3545" y="3431912"/>
            <a:ext cx="26334156" cy="2304176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603545" y="30057463"/>
            <a:ext cx="26334156" cy="45061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7F51DAE-E528-43E1-8BE0-91521416EFB0}" type="slidenum">
              <a:rPr lang="en-US"/>
              <a:pPr>
                <a:defRPr/>
              </a:pPr>
              <a:t>‹#›</a:t>
            </a:fld>
            <a:endParaRPr lang="en-US"/>
          </a:p>
        </p:txBody>
      </p:sp>
    </p:spTree>
    <p:extLst>
      <p:ext uri="{BB962C8B-B14F-4D97-AF65-F5344CB8AC3E}">
        <p14:creationId xmlns:p14="http://schemas.microsoft.com/office/powerpoint/2010/main" val="21542948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94063" y="3413390"/>
            <a:ext cx="37303075"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26714" tIns="213357" rIns="426714" bIns="213357"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294063" y="11093980"/>
            <a:ext cx="37303075" cy="23043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26714" tIns="213357" rIns="426714" bIns="213357"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3294063" y="34991412"/>
            <a:ext cx="9144000" cy="2559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26714" tIns="213357" rIns="426714" bIns="213357" numCol="1" anchor="t" anchorCtr="0" compatLnSpc="1">
            <a:prstTxWarp prst="textNoShape">
              <a:avLst/>
            </a:prstTxWarp>
          </a:bodyPr>
          <a:lstStyle>
            <a:lvl1pPr defTabSz="4267200">
              <a:defRPr sz="6500"/>
            </a:lvl1pPr>
          </a:lstStyle>
          <a:p>
            <a:pPr>
              <a:defRPr/>
            </a:pPr>
            <a:endParaRPr lang="en-US"/>
          </a:p>
        </p:txBody>
      </p:sp>
      <p:sp>
        <p:nvSpPr>
          <p:cNvPr id="1029" name="Rectangle 5"/>
          <p:cNvSpPr>
            <a:spLocks noGrp="1" noChangeArrowheads="1"/>
          </p:cNvSpPr>
          <p:nvPr>
            <p:ph type="ftr" sz="quarter" idx="3"/>
          </p:nvPr>
        </p:nvSpPr>
        <p:spPr bwMode="auto">
          <a:xfrm>
            <a:off x="14993938" y="34991412"/>
            <a:ext cx="13903325" cy="2559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26714" tIns="213357" rIns="426714" bIns="213357" numCol="1" anchor="t" anchorCtr="0" compatLnSpc="1">
            <a:prstTxWarp prst="textNoShape">
              <a:avLst/>
            </a:prstTxWarp>
          </a:bodyPr>
          <a:lstStyle>
            <a:lvl1pPr algn="ctr" defTabSz="4267200">
              <a:defRPr sz="6500"/>
            </a:lvl1pPr>
          </a:lstStyle>
          <a:p>
            <a:pPr>
              <a:defRPr/>
            </a:pPr>
            <a:endParaRPr lang="en-US"/>
          </a:p>
        </p:txBody>
      </p:sp>
      <p:sp>
        <p:nvSpPr>
          <p:cNvPr id="1030" name="Rectangle 6"/>
          <p:cNvSpPr>
            <a:spLocks noGrp="1" noChangeArrowheads="1"/>
          </p:cNvSpPr>
          <p:nvPr>
            <p:ph type="sldNum" sz="quarter" idx="4"/>
          </p:nvPr>
        </p:nvSpPr>
        <p:spPr bwMode="auto">
          <a:xfrm>
            <a:off x="31453138" y="34991412"/>
            <a:ext cx="9144000" cy="2559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26714" tIns="213357" rIns="426714" bIns="213357" numCol="1" anchor="t" anchorCtr="0" compatLnSpc="1">
            <a:prstTxWarp prst="textNoShape">
              <a:avLst/>
            </a:prstTxWarp>
          </a:bodyPr>
          <a:lstStyle>
            <a:lvl1pPr algn="r" defTabSz="4267200">
              <a:defRPr sz="6500"/>
            </a:lvl1pPr>
          </a:lstStyle>
          <a:p>
            <a:pPr>
              <a:defRPr/>
            </a:pPr>
            <a:fld id="{469A0CB4-D18D-4AEF-B324-9EDF067D136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267200" rtl="0" eaLnBrk="0" fontAlgn="base" hangingPunct="0">
        <a:spcBef>
          <a:spcPct val="0"/>
        </a:spcBef>
        <a:spcAft>
          <a:spcPct val="0"/>
        </a:spcAft>
        <a:defRPr sz="20500">
          <a:solidFill>
            <a:schemeClr val="tx2"/>
          </a:solidFill>
          <a:latin typeface="+mj-lt"/>
          <a:ea typeface="+mj-ea"/>
          <a:cs typeface="+mj-cs"/>
        </a:defRPr>
      </a:lvl1pPr>
      <a:lvl2pPr algn="ctr" defTabSz="4267200" rtl="0" eaLnBrk="0" fontAlgn="base" hangingPunct="0">
        <a:spcBef>
          <a:spcPct val="0"/>
        </a:spcBef>
        <a:spcAft>
          <a:spcPct val="0"/>
        </a:spcAft>
        <a:defRPr sz="20500">
          <a:solidFill>
            <a:schemeClr val="tx2"/>
          </a:solidFill>
          <a:latin typeface="Times New Roman" pitchFamily="18" charset="0"/>
        </a:defRPr>
      </a:lvl2pPr>
      <a:lvl3pPr algn="ctr" defTabSz="4267200" rtl="0" eaLnBrk="0" fontAlgn="base" hangingPunct="0">
        <a:spcBef>
          <a:spcPct val="0"/>
        </a:spcBef>
        <a:spcAft>
          <a:spcPct val="0"/>
        </a:spcAft>
        <a:defRPr sz="20500">
          <a:solidFill>
            <a:schemeClr val="tx2"/>
          </a:solidFill>
          <a:latin typeface="Times New Roman" pitchFamily="18" charset="0"/>
        </a:defRPr>
      </a:lvl3pPr>
      <a:lvl4pPr algn="ctr" defTabSz="4267200" rtl="0" eaLnBrk="0" fontAlgn="base" hangingPunct="0">
        <a:spcBef>
          <a:spcPct val="0"/>
        </a:spcBef>
        <a:spcAft>
          <a:spcPct val="0"/>
        </a:spcAft>
        <a:defRPr sz="20500">
          <a:solidFill>
            <a:schemeClr val="tx2"/>
          </a:solidFill>
          <a:latin typeface="Times New Roman" pitchFamily="18" charset="0"/>
        </a:defRPr>
      </a:lvl4pPr>
      <a:lvl5pPr algn="ctr" defTabSz="4267200" rtl="0" eaLnBrk="0" fontAlgn="base" hangingPunct="0">
        <a:spcBef>
          <a:spcPct val="0"/>
        </a:spcBef>
        <a:spcAft>
          <a:spcPct val="0"/>
        </a:spcAft>
        <a:defRPr sz="20500">
          <a:solidFill>
            <a:schemeClr val="tx2"/>
          </a:solidFill>
          <a:latin typeface="Times New Roman" pitchFamily="18" charset="0"/>
        </a:defRPr>
      </a:lvl5pPr>
      <a:lvl6pPr marL="457200" algn="ctr" defTabSz="4267200" rtl="0" eaLnBrk="0" fontAlgn="base" hangingPunct="0">
        <a:spcBef>
          <a:spcPct val="0"/>
        </a:spcBef>
        <a:spcAft>
          <a:spcPct val="0"/>
        </a:spcAft>
        <a:defRPr sz="20500">
          <a:solidFill>
            <a:schemeClr val="tx2"/>
          </a:solidFill>
          <a:latin typeface="Times New Roman" pitchFamily="18" charset="0"/>
        </a:defRPr>
      </a:lvl6pPr>
      <a:lvl7pPr marL="914400" algn="ctr" defTabSz="4267200" rtl="0" eaLnBrk="0" fontAlgn="base" hangingPunct="0">
        <a:spcBef>
          <a:spcPct val="0"/>
        </a:spcBef>
        <a:spcAft>
          <a:spcPct val="0"/>
        </a:spcAft>
        <a:defRPr sz="20500">
          <a:solidFill>
            <a:schemeClr val="tx2"/>
          </a:solidFill>
          <a:latin typeface="Times New Roman" pitchFamily="18" charset="0"/>
        </a:defRPr>
      </a:lvl7pPr>
      <a:lvl8pPr marL="1371600" algn="ctr" defTabSz="4267200" rtl="0" eaLnBrk="0" fontAlgn="base" hangingPunct="0">
        <a:spcBef>
          <a:spcPct val="0"/>
        </a:spcBef>
        <a:spcAft>
          <a:spcPct val="0"/>
        </a:spcAft>
        <a:defRPr sz="20500">
          <a:solidFill>
            <a:schemeClr val="tx2"/>
          </a:solidFill>
          <a:latin typeface="Times New Roman" pitchFamily="18" charset="0"/>
        </a:defRPr>
      </a:lvl8pPr>
      <a:lvl9pPr marL="1828800" algn="ctr" defTabSz="4267200" rtl="0" eaLnBrk="0" fontAlgn="base" hangingPunct="0">
        <a:spcBef>
          <a:spcPct val="0"/>
        </a:spcBef>
        <a:spcAft>
          <a:spcPct val="0"/>
        </a:spcAft>
        <a:defRPr sz="20500">
          <a:solidFill>
            <a:schemeClr val="tx2"/>
          </a:solidFill>
          <a:latin typeface="Times New Roman" pitchFamily="18" charset="0"/>
        </a:defRPr>
      </a:lvl9pPr>
    </p:titleStyle>
    <p:bodyStyle>
      <a:lvl1pPr marL="1600200" indent="-1600200" algn="l" defTabSz="4267200" rtl="0" eaLnBrk="0" fontAlgn="base" hangingPunct="0">
        <a:spcBef>
          <a:spcPct val="20000"/>
        </a:spcBef>
        <a:spcAft>
          <a:spcPct val="0"/>
        </a:spcAft>
        <a:buChar char="•"/>
        <a:defRPr sz="14900">
          <a:solidFill>
            <a:schemeClr val="tx1"/>
          </a:solidFill>
          <a:latin typeface="+mn-lt"/>
          <a:ea typeface="+mn-ea"/>
          <a:cs typeface="+mn-cs"/>
        </a:defRPr>
      </a:lvl1pPr>
      <a:lvl2pPr marL="3467100" indent="-1333500" algn="l" defTabSz="4267200" rtl="0" eaLnBrk="0" fontAlgn="base" hangingPunct="0">
        <a:spcBef>
          <a:spcPct val="20000"/>
        </a:spcBef>
        <a:spcAft>
          <a:spcPct val="0"/>
        </a:spcAft>
        <a:buChar char="–"/>
        <a:defRPr sz="13100">
          <a:solidFill>
            <a:schemeClr val="tx1"/>
          </a:solidFill>
          <a:latin typeface="+mn-lt"/>
        </a:defRPr>
      </a:lvl2pPr>
      <a:lvl3pPr marL="5334000" indent="-1066800" algn="l" defTabSz="4267200" rtl="0" eaLnBrk="0" fontAlgn="base" hangingPunct="0">
        <a:spcBef>
          <a:spcPct val="20000"/>
        </a:spcBef>
        <a:spcAft>
          <a:spcPct val="0"/>
        </a:spcAft>
        <a:buChar char="•"/>
        <a:defRPr sz="11200">
          <a:solidFill>
            <a:schemeClr val="tx1"/>
          </a:solidFill>
          <a:latin typeface="+mn-lt"/>
        </a:defRPr>
      </a:lvl3pPr>
      <a:lvl4pPr marL="7467600" indent="-1066800" algn="l" defTabSz="4267200" rtl="0" eaLnBrk="0" fontAlgn="base" hangingPunct="0">
        <a:spcBef>
          <a:spcPct val="20000"/>
        </a:spcBef>
        <a:spcAft>
          <a:spcPct val="0"/>
        </a:spcAft>
        <a:buChar char="–"/>
        <a:defRPr sz="9300">
          <a:solidFill>
            <a:schemeClr val="tx1"/>
          </a:solidFill>
          <a:latin typeface="+mn-lt"/>
        </a:defRPr>
      </a:lvl4pPr>
      <a:lvl5pPr marL="9601200" indent="-1066800" algn="l" defTabSz="4267200" rtl="0" eaLnBrk="0" fontAlgn="base" hangingPunct="0">
        <a:spcBef>
          <a:spcPct val="20000"/>
        </a:spcBef>
        <a:spcAft>
          <a:spcPct val="0"/>
        </a:spcAft>
        <a:buChar char="»"/>
        <a:defRPr sz="9300">
          <a:solidFill>
            <a:schemeClr val="tx1"/>
          </a:solidFill>
          <a:latin typeface="+mn-lt"/>
        </a:defRPr>
      </a:lvl5pPr>
      <a:lvl6pPr marL="10058400" indent="-1066800" algn="l" defTabSz="4267200" rtl="0" eaLnBrk="0" fontAlgn="base" hangingPunct="0">
        <a:spcBef>
          <a:spcPct val="20000"/>
        </a:spcBef>
        <a:spcAft>
          <a:spcPct val="0"/>
        </a:spcAft>
        <a:buChar char="»"/>
        <a:defRPr sz="9300">
          <a:solidFill>
            <a:schemeClr val="tx1"/>
          </a:solidFill>
          <a:latin typeface="+mn-lt"/>
        </a:defRPr>
      </a:lvl6pPr>
      <a:lvl7pPr marL="10515600" indent="-1066800" algn="l" defTabSz="4267200" rtl="0" eaLnBrk="0" fontAlgn="base" hangingPunct="0">
        <a:spcBef>
          <a:spcPct val="20000"/>
        </a:spcBef>
        <a:spcAft>
          <a:spcPct val="0"/>
        </a:spcAft>
        <a:buChar char="»"/>
        <a:defRPr sz="9300">
          <a:solidFill>
            <a:schemeClr val="tx1"/>
          </a:solidFill>
          <a:latin typeface="+mn-lt"/>
        </a:defRPr>
      </a:lvl7pPr>
      <a:lvl8pPr marL="10972800" indent="-1066800" algn="l" defTabSz="4267200" rtl="0" eaLnBrk="0" fontAlgn="base" hangingPunct="0">
        <a:spcBef>
          <a:spcPct val="20000"/>
        </a:spcBef>
        <a:spcAft>
          <a:spcPct val="0"/>
        </a:spcAft>
        <a:buChar char="»"/>
        <a:defRPr sz="9300">
          <a:solidFill>
            <a:schemeClr val="tx1"/>
          </a:solidFill>
          <a:latin typeface="+mn-lt"/>
        </a:defRPr>
      </a:lvl8pPr>
      <a:lvl9pPr marL="11430000" indent="-1066800" algn="l" defTabSz="4267200" rtl="0" eaLnBrk="0" fontAlgn="base" hangingPunct="0">
        <a:spcBef>
          <a:spcPct val="20000"/>
        </a:spcBef>
        <a:spcAft>
          <a:spcPct val="0"/>
        </a:spcAft>
        <a:buChar char="»"/>
        <a:defRPr sz="93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6.jpg"/><Relationship Id="rId12" Type="http://schemas.openxmlformats.org/officeDocument/2006/relationships/image" Target="../media/image7.jpg"/><Relationship Id="rId13" Type="http://schemas.openxmlformats.org/officeDocument/2006/relationships/image" Target="../media/image8.jpg"/><Relationship Id="rId14" Type="http://schemas.openxmlformats.org/officeDocument/2006/relationships/chart" Target="../charts/chart1.xml"/><Relationship Id="rId15" Type="http://schemas.openxmlformats.org/officeDocument/2006/relationships/chart" Target="../charts/chart2.xml"/><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hyperlink" Target="http://www.census.gov/newsroom/press-releases/2014/cb14-118.html" TargetMode="External"/><Relationship Id="rId4" Type="http://schemas.openxmlformats.org/officeDocument/2006/relationships/hyperlink" Target="http://www.uofmhealth.org/health-library/tp12050" TargetMode="External"/><Relationship Id="rId5" Type="http://schemas.openxmlformats.org/officeDocument/2006/relationships/hyperlink" Target="http://orthoinfo.aaos.org/topic.cfm?topic=A00392" TargetMode="External"/><Relationship Id="rId6" Type="http://schemas.openxmlformats.org/officeDocument/2006/relationships/image" Target="../media/image1.png"/><Relationship Id="rId7" Type="http://schemas.openxmlformats.org/officeDocument/2006/relationships/image" Target="../media/image2.png"/><Relationship Id="rId8" Type="http://schemas.openxmlformats.org/officeDocument/2006/relationships/image" Target="../media/image3.jpg"/><Relationship Id="rId9" Type="http://schemas.openxmlformats.org/officeDocument/2006/relationships/image" Target="../media/image4.png"/><Relationship Id="rId10"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A0BBDE"/>
        </a:solidFill>
        <a:effectLst/>
      </p:bgPr>
    </p:bg>
    <p:spTree>
      <p:nvGrpSpPr>
        <p:cNvPr id="1" name=""/>
        <p:cNvGrpSpPr/>
        <p:nvPr/>
      </p:nvGrpSpPr>
      <p:grpSpPr>
        <a:xfrm>
          <a:off x="0" y="0"/>
          <a:ext cx="0" cy="0"/>
          <a:chOff x="0" y="0"/>
          <a:chExt cx="0" cy="0"/>
        </a:xfrm>
      </p:grpSpPr>
      <p:sp>
        <p:nvSpPr>
          <p:cNvPr id="2052" name="Text Box 2"/>
          <p:cNvSpPr txBox="1">
            <a:spLocks noChangeArrowheads="1"/>
          </p:cNvSpPr>
          <p:nvPr/>
        </p:nvSpPr>
        <p:spPr bwMode="auto">
          <a:xfrm>
            <a:off x="4191000" y="88900"/>
            <a:ext cx="35509200" cy="40452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36699"/>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txBody>
          <a:bodyPr wrap="square" lIns="540000" tIns="540000" rIns="540000" bIns="540000">
            <a:spAutoFit/>
          </a:bodyPr>
          <a:lstStyle>
            <a:lvl1pPr>
              <a:tabLst>
                <a:tab pos="5591175" algn="l"/>
              </a:tabLst>
              <a:defRPr sz="2400">
                <a:solidFill>
                  <a:schemeClr val="tx1"/>
                </a:solidFill>
                <a:latin typeface="Times New Roman" pitchFamily="18" charset="0"/>
              </a:defRPr>
            </a:lvl1pPr>
            <a:lvl2pPr marL="742950" indent="-285750">
              <a:tabLst>
                <a:tab pos="5591175" algn="l"/>
              </a:tabLst>
              <a:defRPr sz="2400">
                <a:solidFill>
                  <a:schemeClr val="tx1"/>
                </a:solidFill>
                <a:latin typeface="Times New Roman" pitchFamily="18" charset="0"/>
              </a:defRPr>
            </a:lvl2pPr>
            <a:lvl3pPr marL="1143000" indent="-228600">
              <a:tabLst>
                <a:tab pos="5591175" algn="l"/>
              </a:tabLst>
              <a:defRPr sz="2400">
                <a:solidFill>
                  <a:schemeClr val="tx1"/>
                </a:solidFill>
                <a:latin typeface="Times New Roman" pitchFamily="18" charset="0"/>
              </a:defRPr>
            </a:lvl3pPr>
            <a:lvl4pPr marL="1600200" indent="-228600">
              <a:tabLst>
                <a:tab pos="5591175" algn="l"/>
              </a:tabLst>
              <a:defRPr sz="2400">
                <a:solidFill>
                  <a:schemeClr val="tx1"/>
                </a:solidFill>
                <a:latin typeface="Times New Roman" pitchFamily="18" charset="0"/>
              </a:defRPr>
            </a:lvl4pPr>
            <a:lvl5pPr marL="2057400" indent="-228600">
              <a:tabLst>
                <a:tab pos="5591175" algn="l"/>
              </a:tabLst>
              <a:defRPr sz="2400">
                <a:solidFill>
                  <a:schemeClr val="tx1"/>
                </a:solidFill>
                <a:latin typeface="Times New Roman" pitchFamily="18" charset="0"/>
              </a:defRPr>
            </a:lvl5pPr>
            <a:lvl6pPr marL="2514600" indent="-228600" eaLnBrk="0" fontAlgn="base" hangingPunct="0">
              <a:spcBef>
                <a:spcPct val="0"/>
              </a:spcBef>
              <a:spcAft>
                <a:spcPct val="0"/>
              </a:spcAft>
              <a:tabLst>
                <a:tab pos="5591175" algn="l"/>
              </a:tabLst>
              <a:defRPr sz="2400">
                <a:solidFill>
                  <a:schemeClr val="tx1"/>
                </a:solidFill>
                <a:latin typeface="Times New Roman" pitchFamily="18" charset="0"/>
              </a:defRPr>
            </a:lvl6pPr>
            <a:lvl7pPr marL="2971800" indent="-228600" eaLnBrk="0" fontAlgn="base" hangingPunct="0">
              <a:spcBef>
                <a:spcPct val="0"/>
              </a:spcBef>
              <a:spcAft>
                <a:spcPct val="0"/>
              </a:spcAft>
              <a:tabLst>
                <a:tab pos="5591175" algn="l"/>
              </a:tabLst>
              <a:defRPr sz="2400">
                <a:solidFill>
                  <a:schemeClr val="tx1"/>
                </a:solidFill>
                <a:latin typeface="Times New Roman" pitchFamily="18" charset="0"/>
              </a:defRPr>
            </a:lvl7pPr>
            <a:lvl8pPr marL="3429000" indent="-228600" eaLnBrk="0" fontAlgn="base" hangingPunct="0">
              <a:spcBef>
                <a:spcPct val="0"/>
              </a:spcBef>
              <a:spcAft>
                <a:spcPct val="0"/>
              </a:spcAft>
              <a:tabLst>
                <a:tab pos="5591175" algn="l"/>
              </a:tabLst>
              <a:defRPr sz="2400">
                <a:solidFill>
                  <a:schemeClr val="tx1"/>
                </a:solidFill>
                <a:latin typeface="Times New Roman" pitchFamily="18" charset="0"/>
              </a:defRPr>
            </a:lvl8pPr>
            <a:lvl9pPr marL="3886200" indent="-228600" eaLnBrk="0" fontAlgn="base" hangingPunct="0">
              <a:spcBef>
                <a:spcPct val="0"/>
              </a:spcBef>
              <a:spcAft>
                <a:spcPct val="0"/>
              </a:spcAft>
              <a:tabLst>
                <a:tab pos="5591175" algn="l"/>
              </a:tabLst>
              <a:defRPr sz="2400">
                <a:solidFill>
                  <a:schemeClr val="tx1"/>
                </a:solidFill>
                <a:latin typeface="Times New Roman" pitchFamily="18" charset="0"/>
              </a:defRPr>
            </a:lvl9pPr>
          </a:lstStyle>
          <a:p>
            <a:pPr algn="ctr"/>
            <a:r>
              <a:rPr lang="en-US" sz="9600" b="1" dirty="0" smtClean="0">
                <a:solidFill>
                  <a:srgbClr val="000090"/>
                </a:solidFill>
              </a:rPr>
              <a:t>Hip Fractures in Central Maine: A Retrospective Study of Hip Fracture Patients Treated at MaineGeneral Medical Center</a:t>
            </a:r>
            <a:endParaRPr lang="en-AU" sz="9600" b="1" dirty="0">
              <a:solidFill>
                <a:srgbClr val="000090"/>
              </a:solidFill>
            </a:endParaRPr>
          </a:p>
        </p:txBody>
      </p:sp>
      <p:sp>
        <p:nvSpPr>
          <p:cNvPr id="2053" name="Text Box 4"/>
          <p:cNvSpPr txBox="1">
            <a:spLocks noChangeArrowheads="1"/>
          </p:cNvSpPr>
          <p:nvPr/>
        </p:nvSpPr>
        <p:spPr bwMode="auto">
          <a:xfrm>
            <a:off x="1174750" y="4218517"/>
            <a:ext cx="41573450" cy="3096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0" tIns="360000" rIns="360000" bIns="36000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en-GB" sz="6000" b="1" dirty="0" smtClean="0">
                <a:solidFill>
                  <a:srgbClr val="000090"/>
                </a:solidFill>
                <a:latin typeface="Arial" charset="0"/>
              </a:rPr>
              <a:t>Kali N. Stevens, James C. Johnston MD</a:t>
            </a:r>
            <a:endParaRPr lang="en-GB" sz="6000" b="1" baseline="30000" dirty="0" smtClean="0">
              <a:solidFill>
                <a:srgbClr val="000090"/>
              </a:solidFill>
              <a:latin typeface="Arial" charset="0"/>
            </a:endParaRPr>
          </a:p>
          <a:p>
            <a:pPr algn="ctr"/>
            <a:r>
              <a:rPr lang="en-GB" sz="6000" dirty="0" smtClean="0">
                <a:solidFill>
                  <a:srgbClr val="000090"/>
                </a:solidFill>
                <a:latin typeface="Arial" charset="0"/>
              </a:rPr>
              <a:t>Colby College, MaineGeneral Medical </a:t>
            </a:r>
            <a:r>
              <a:rPr lang="en-GB" sz="6000" dirty="0" err="1" smtClean="0">
                <a:solidFill>
                  <a:srgbClr val="000090"/>
                </a:solidFill>
                <a:latin typeface="Arial" charset="0"/>
              </a:rPr>
              <a:t>Center</a:t>
            </a:r>
            <a:endParaRPr lang="en-GB" sz="6000" dirty="0" smtClean="0">
              <a:solidFill>
                <a:srgbClr val="000090"/>
              </a:solidFill>
              <a:latin typeface="Arial" charset="0"/>
            </a:endParaRPr>
          </a:p>
          <a:p>
            <a:pPr algn="ctr"/>
            <a:endParaRPr lang="en-GB" sz="6200" dirty="0">
              <a:solidFill>
                <a:srgbClr val="000090"/>
              </a:solidFill>
              <a:latin typeface="Arial" charset="0"/>
            </a:endParaRPr>
          </a:p>
        </p:txBody>
      </p:sp>
      <p:sp>
        <p:nvSpPr>
          <p:cNvPr id="2072" name="Rectangle 150"/>
          <p:cNvSpPr>
            <a:spLocks noChangeArrowheads="1"/>
          </p:cNvSpPr>
          <p:nvPr/>
        </p:nvSpPr>
        <p:spPr bwMode="auto">
          <a:xfrm>
            <a:off x="11430000" y="34366200"/>
            <a:ext cx="21031200" cy="33401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FFFFFF"/>
                  </a:outerShdw>
                </a:effectLst>
              </a14:hiddenEffects>
            </a:ext>
          </a:extLst>
        </p:spPr>
        <p:txBody>
          <a:bodyPr lIns="360000" tIns="360000" rIns="360000" bIns="360000"/>
          <a:lstStyle/>
          <a:p>
            <a:pPr marL="381000" indent="-381000" eaLnBrk="1" hangingPunct="1">
              <a:spcBef>
                <a:spcPct val="50000"/>
              </a:spcBef>
            </a:pPr>
            <a:r>
              <a:rPr lang="en-GB" sz="3600" b="1" dirty="0" smtClean="0">
                <a:solidFill>
                  <a:srgbClr val="000090"/>
                </a:solidFill>
                <a:latin typeface="Arial" charset="0"/>
              </a:rPr>
              <a:t>References</a:t>
            </a:r>
            <a:endParaRPr lang="en-GB" sz="3600" b="1" dirty="0">
              <a:solidFill>
                <a:srgbClr val="000090"/>
              </a:solidFill>
              <a:latin typeface="Arial" charset="0"/>
            </a:endParaRPr>
          </a:p>
          <a:p>
            <a:pPr marL="457200" indent="-457200" eaLnBrk="1" hangingPunct="1">
              <a:lnSpc>
                <a:spcPct val="70000"/>
              </a:lnSpc>
              <a:spcBef>
                <a:spcPct val="50000"/>
              </a:spcBef>
              <a:buAutoNum type="arabicPeriod"/>
            </a:pPr>
            <a:r>
              <a:rPr lang="en-US" sz="2000" dirty="0" smtClean="0">
                <a:solidFill>
                  <a:srgbClr val="000090"/>
                </a:solidFill>
                <a:latin typeface="Arial" charset="0"/>
              </a:rPr>
              <a:t>As the nation ages, seven states become younger. </a:t>
            </a:r>
            <a:r>
              <a:rPr lang="en-US" sz="2000" i="1" dirty="0" smtClean="0">
                <a:solidFill>
                  <a:srgbClr val="000090"/>
                </a:solidFill>
                <a:latin typeface="Arial" charset="0"/>
              </a:rPr>
              <a:t>United States Census Bureau. </a:t>
            </a:r>
            <a:r>
              <a:rPr lang="en-US" sz="2000" dirty="0">
                <a:solidFill>
                  <a:srgbClr val="000090"/>
                </a:solidFill>
                <a:latin typeface="Arial" charset="0"/>
              </a:rPr>
              <a:t>June 26, 2014. </a:t>
            </a:r>
            <a:r>
              <a:rPr lang="en-US" sz="2000" dirty="0">
                <a:solidFill>
                  <a:srgbClr val="0000FF"/>
                </a:solidFill>
                <a:latin typeface="Arial" charset="0"/>
                <a:hlinkClick r:id="rId3"/>
              </a:rPr>
              <a:t>http://www.census.gov/newsroom/press-releases/2014/cb14-118.</a:t>
            </a:r>
            <a:r>
              <a:rPr lang="en-US" sz="2000" dirty="0" smtClean="0">
                <a:solidFill>
                  <a:srgbClr val="0000FF"/>
                </a:solidFill>
                <a:latin typeface="Arial" charset="0"/>
                <a:hlinkClick r:id="rId3"/>
              </a:rPr>
              <a:t>html</a:t>
            </a:r>
            <a:r>
              <a:rPr lang="en-US" sz="2000" dirty="0" smtClean="0">
                <a:solidFill>
                  <a:srgbClr val="0000FF"/>
                </a:solidFill>
                <a:latin typeface="Arial" charset="0"/>
              </a:rPr>
              <a:t>. </a:t>
            </a:r>
          </a:p>
          <a:p>
            <a:pPr marL="457200" indent="-457200" eaLnBrk="1" hangingPunct="1">
              <a:lnSpc>
                <a:spcPct val="70000"/>
              </a:lnSpc>
              <a:spcBef>
                <a:spcPct val="50000"/>
              </a:spcBef>
              <a:buAutoNum type="arabicPeriod"/>
            </a:pPr>
            <a:r>
              <a:rPr lang="en-US" sz="2000" dirty="0" smtClean="0">
                <a:solidFill>
                  <a:srgbClr val="000090"/>
                </a:solidFill>
                <a:latin typeface="Arial" charset="0"/>
              </a:rPr>
              <a:t>The age wave has arrived: surfing the big waves in the geriatric pipeline. Presented as part of Hospitalist University; October 9, 2014; Augusta, ME.</a:t>
            </a:r>
          </a:p>
          <a:p>
            <a:pPr marL="457200" indent="-457200" eaLnBrk="1" hangingPunct="1">
              <a:lnSpc>
                <a:spcPct val="70000"/>
              </a:lnSpc>
              <a:spcBef>
                <a:spcPct val="50000"/>
              </a:spcBef>
              <a:buAutoNum type="arabicPeriod"/>
            </a:pPr>
            <a:r>
              <a:rPr lang="en-US" sz="2000" dirty="0" smtClean="0">
                <a:solidFill>
                  <a:srgbClr val="000090"/>
                </a:solidFill>
                <a:latin typeface="Arial" charset="0"/>
              </a:rPr>
              <a:t>Hip fracture</a:t>
            </a:r>
            <a:r>
              <a:rPr lang="en-AU" sz="2000" dirty="0" smtClean="0">
                <a:solidFill>
                  <a:srgbClr val="000090"/>
                </a:solidFill>
                <a:latin typeface="Arial" charset="0"/>
              </a:rPr>
              <a:t>. University of Michigan Health System Web </a:t>
            </a:r>
            <a:r>
              <a:rPr lang="en-AU" sz="2000" dirty="0">
                <a:solidFill>
                  <a:srgbClr val="000090"/>
                </a:solidFill>
                <a:latin typeface="Arial" charset="0"/>
              </a:rPr>
              <a:t>site. </a:t>
            </a:r>
            <a:r>
              <a:rPr lang="en-AU" sz="2000" dirty="0">
                <a:solidFill>
                  <a:srgbClr val="0000FF"/>
                </a:solidFill>
                <a:latin typeface="Arial" charset="0"/>
                <a:hlinkClick r:id="rId4"/>
              </a:rPr>
              <a:t>http://www.uofmhealth.org/health-library/</a:t>
            </a:r>
            <a:r>
              <a:rPr lang="en-AU" sz="2000" dirty="0" smtClean="0">
                <a:solidFill>
                  <a:srgbClr val="0000FF"/>
                </a:solidFill>
                <a:latin typeface="Arial" charset="0"/>
                <a:hlinkClick r:id="rId4"/>
              </a:rPr>
              <a:t>tp12050</a:t>
            </a:r>
            <a:r>
              <a:rPr lang="en-AU" sz="2000" dirty="0" smtClean="0">
                <a:solidFill>
                  <a:srgbClr val="000090"/>
                </a:solidFill>
                <a:latin typeface="Arial" charset="0"/>
              </a:rPr>
              <a:t>. Updated May 7, 2013. </a:t>
            </a:r>
          </a:p>
          <a:p>
            <a:pPr marL="457200" indent="-457200" eaLnBrk="1" hangingPunct="1">
              <a:lnSpc>
                <a:spcPct val="70000"/>
              </a:lnSpc>
              <a:spcBef>
                <a:spcPct val="50000"/>
              </a:spcBef>
              <a:buAutoNum type="arabicPeriod"/>
            </a:pPr>
            <a:r>
              <a:rPr lang="en-AU" sz="2000" dirty="0" smtClean="0">
                <a:solidFill>
                  <a:srgbClr val="000090"/>
                </a:solidFill>
                <a:latin typeface="Arial" charset="0"/>
              </a:rPr>
              <a:t>Nguyen-</a:t>
            </a:r>
            <a:r>
              <a:rPr lang="en-AU" sz="2000" dirty="0" err="1" smtClean="0">
                <a:solidFill>
                  <a:srgbClr val="000090"/>
                </a:solidFill>
                <a:latin typeface="Arial" charset="0"/>
              </a:rPr>
              <a:t>Oghalai</a:t>
            </a:r>
            <a:r>
              <a:rPr lang="en-AU" sz="2000" dirty="0" smtClean="0">
                <a:solidFill>
                  <a:srgbClr val="000090"/>
                </a:solidFill>
                <a:latin typeface="Arial" charset="0"/>
              </a:rPr>
              <a:t> TU, </a:t>
            </a:r>
            <a:r>
              <a:rPr lang="en-AU" sz="2000" dirty="0" err="1" smtClean="0">
                <a:solidFill>
                  <a:srgbClr val="000090"/>
                </a:solidFill>
                <a:latin typeface="Arial" charset="0"/>
              </a:rPr>
              <a:t>Kuo</a:t>
            </a:r>
            <a:r>
              <a:rPr lang="en-AU" sz="2000" dirty="0" smtClean="0">
                <a:solidFill>
                  <a:srgbClr val="000090"/>
                </a:solidFill>
                <a:latin typeface="Arial" charset="0"/>
              </a:rPr>
              <a:t> YF, Zhang DD, et al. Discharge setting for patients with hip fracture: trends from 2001 to 2005. </a:t>
            </a:r>
            <a:r>
              <a:rPr lang="en-AU" sz="2000" i="1" dirty="0" smtClean="0">
                <a:solidFill>
                  <a:srgbClr val="000090"/>
                </a:solidFill>
                <a:latin typeface="Arial" charset="0"/>
              </a:rPr>
              <a:t>J Am </a:t>
            </a:r>
            <a:r>
              <a:rPr lang="en-AU" sz="2000" i="1" dirty="0" err="1" smtClean="0">
                <a:solidFill>
                  <a:srgbClr val="000090"/>
                </a:solidFill>
                <a:latin typeface="Arial" charset="0"/>
              </a:rPr>
              <a:t>Geriatr</a:t>
            </a:r>
            <a:r>
              <a:rPr lang="en-AU" sz="2000" i="1" dirty="0" smtClean="0">
                <a:solidFill>
                  <a:srgbClr val="000090"/>
                </a:solidFill>
                <a:latin typeface="Arial" charset="0"/>
              </a:rPr>
              <a:t> Soc.</a:t>
            </a:r>
            <a:r>
              <a:rPr lang="en-AU" sz="2000" dirty="0" smtClean="0">
                <a:solidFill>
                  <a:srgbClr val="000090"/>
                </a:solidFill>
                <a:latin typeface="Arial" charset="0"/>
              </a:rPr>
              <a:t> 2008; 56: 1063-1068.</a:t>
            </a:r>
          </a:p>
          <a:p>
            <a:pPr marL="457200" indent="-457200" eaLnBrk="1" hangingPunct="1">
              <a:lnSpc>
                <a:spcPct val="70000"/>
              </a:lnSpc>
              <a:spcBef>
                <a:spcPct val="50000"/>
              </a:spcBef>
              <a:buFontTx/>
              <a:buAutoNum type="arabicPeriod"/>
            </a:pPr>
            <a:r>
              <a:rPr lang="en-AU" sz="2000" dirty="0">
                <a:solidFill>
                  <a:srgbClr val="000090"/>
                </a:solidFill>
                <a:latin typeface="Arial" charset="0"/>
              </a:rPr>
              <a:t>National Hip Fracture Database. </a:t>
            </a:r>
            <a:r>
              <a:rPr lang="en-AU" sz="2000" i="1" dirty="0">
                <a:solidFill>
                  <a:srgbClr val="000090"/>
                </a:solidFill>
                <a:latin typeface="Arial" charset="0"/>
              </a:rPr>
              <a:t>National Report 2013</a:t>
            </a:r>
            <a:r>
              <a:rPr lang="en-AU" sz="2000" dirty="0">
                <a:solidFill>
                  <a:srgbClr val="000090"/>
                </a:solidFill>
                <a:latin typeface="Arial" charset="0"/>
              </a:rPr>
              <a:t>. London, UK; 2013</a:t>
            </a:r>
            <a:r>
              <a:rPr lang="en-AU" sz="2000" dirty="0" smtClean="0">
                <a:solidFill>
                  <a:srgbClr val="000090"/>
                </a:solidFill>
                <a:latin typeface="Arial" charset="0"/>
              </a:rPr>
              <a:t>.</a:t>
            </a:r>
          </a:p>
          <a:p>
            <a:pPr marL="457200" indent="-457200" eaLnBrk="1" hangingPunct="1">
              <a:lnSpc>
                <a:spcPct val="70000"/>
              </a:lnSpc>
              <a:spcBef>
                <a:spcPct val="50000"/>
              </a:spcBef>
              <a:buAutoNum type="arabicPeriod"/>
            </a:pPr>
            <a:r>
              <a:rPr lang="en-AU" sz="2000" dirty="0" smtClean="0">
                <a:solidFill>
                  <a:srgbClr val="000090"/>
                </a:solidFill>
                <a:latin typeface="Arial" charset="0"/>
              </a:rPr>
              <a:t>Hip fractures. American Academy of Orthopaedic Surgeons </a:t>
            </a:r>
            <a:r>
              <a:rPr lang="en-AU" sz="2000" dirty="0">
                <a:solidFill>
                  <a:srgbClr val="000090"/>
                </a:solidFill>
                <a:latin typeface="Arial" charset="0"/>
              </a:rPr>
              <a:t>Web site. </a:t>
            </a:r>
            <a:r>
              <a:rPr lang="en-AU" sz="2000" dirty="0">
                <a:solidFill>
                  <a:srgbClr val="000090"/>
                </a:solidFill>
                <a:latin typeface="Arial" charset="0"/>
                <a:hlinkClick r:id="rId5"/>
              </a:rPr>
              <a:t>http://orthoinfo.aaos.org/topic.cfm?topic=</a:t>
            </a:r>
            <a:r>
              <a:rPr lang="en-AU" sz="2000" dirty="0" smtClean="0">
                <a:solidFill>
                  <a:srgbClr val="000090"/>
                </a:solidFill>
                <a:latin typeface="Arial" charset="0"/>
                <a:hlinkClick r:id="rId5"/>
              </a:rPr>
              <a:t>A00392</a:t>
            </a:r>
            <a:r>
              <a:rPr lang="en-AU" sz="2000" dirty="0" smtClean="0">
                <a:solidFill>
                  <a:srgbClr val="000090"/>
                </a:solidFill>
                <a:latin typeface="Arial" charset="0"/>
              </a:rPr>
              <a:t>. Updated April 2009.</a:t>
            </a:r>
          </a:p>
        </p:txBody>
      </p:sp>
      <p:sp>
        <p:nvSpPr>
          <p:cNvPr id="2" name="TextBox 1"/>
          <p:cNvSpPr txBox="1"/>
          <p:nvPr/>
        </p:nvSpPr>
        <p:spPr>
          <a:xfrm>
            <a:off x="441742" y="5669319"/>
            <a:ext cx="184666" cy="461665"/>
          </a:xfrm>
          <a:prstGeom prst="rect">
            <a:avLst/>
          </a:prstGeom>
          <a:noFill/>
        </p:spPr>
        <p:txBody>
          <a:bodyPr wrap="none" rtlCol="0">
            <a:spAutoFit/>
          </a:bodyPr>
          <a:lstStyle/>
          <a:p>
            <a:endParaRPr lang="en-US" dirty="0">
              <a:solidFill>
                <a:srgbClr val="000090"/>
              </a:solidFill>
            </a:endParaRPr>
          </a:p>
        </p:txBody>
      </p:sp>
      <p:sp>
        <p:nvSpPr>
          <p:cNvPr id="48" name="Rectangle 144"/>
          <p:cNvSpPr>
            <a:spLocks noChangeArrowheads="1"/>
          </p:cNvSpPr>
          <p:nvPr/>
        </p:nvSpPr>
        <p:spPr bwMode="auto">
          <a:xfrm>
            <a:off x="1066800" y="7912100"/>
            <a:ext cx="9866376" cy="198247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FFFFFF"/>
                  </a:outerShdw>
                </a:effectLst>
              </a14:hiddenEffects>
            </a:ext>
          </a:extLst>
        </p:spPr>
        <p:txBody>
          <a:bodyPr lIns="360000" tIns="360000" rIns="360000" bIns="360000"/>
          <a:lstStyle/>
          <a:p>
            <a:pPr marL="381000" indent="-381000" algn="just">
              <a:spcBef>
                <a:spcPct val="50000"/>
              </a:spcBef>
            </a:pPr>
            <a:r>
              <a:rPr lang="en-GB" sz="6000" b="1" dirty="0" smtClean="0">
                <a:solidFill>
                  <a:srgbClr val="000090"/>
                </a:solidFill>
                <a:latin typeface="Arial" charset="0"/>
              </a:rPr>
              <a:t>Introduction</a:t>
            </a:r>
          </a:p>
          <a:p>
            <a:pPr algn="just" eaLnBrk="1" hangingPunct="1">
              <a:lnSpc>
                <a:spcPct val="110000"/>
              </a:lnSpc>
            </a:pPr>
            <a:endParaRPr lang="en-GB" sz="3600" b="1" dirty="0" smtClean="0">
              <a:solidFill>
                <a:srgbClr val="000090"/>
              </a:solidFill>
              <a:latin typeface="Arial" charset="0"/>
            </a:endParaRPr>
          </a:p>
          <a:p>
            <a:pPr algn="just" eaLnBrk="1" hangingPunct="1"/>
            <a:r>
              <a:rPr lang="en-US" sz="3600" dirty="0" smtClean="0">
                <a:solidFill>
                  <a:srgbClr val="000090"/>
                </a:solidFill>
                <a:latin typeface="Arial" charset="0"/>
              </a:rPr>
              <a:t>Hip fractures are the most devastating result of osteoporosis. Because Maine has the oldest median age in the United States, improving hip fracture care and secondary prevention of osteoporotic fractures are important public health goals.</a:t>
            </a:r>
            <a:r>
              <a:rPr lang="en-US" sz="3600" baseline="30000" dirty="0" smtClean="0">
                <a:solidFill>
                  <a:srgbClr val="000090"/>
                </a:solidFill>
                <a:latin typeface="Arial" charset="0"/>
              </a:rPr>
              <a:t>1</a:t>
            </a:r>
            <a:r>
              <a:rPr lang="en-US" sz="3600" dirty="0" smtClean="0">
                <a:solidFill>
                  <a:srgbClr val="000090"/>
                </a:solidFill>
                <a:latin typeface="Arial" charset="0"/>
              </a:rPr>
              <a:t> This study is a baseline description of hip fracture patient demographics, outcomes, and rates of secondary prevention at a mid-sized community hospital in central Maine.</a:t>
            </a:r>
          </a:p>
          <a:p>
            <a:pPr algn="just" eaLnBrk="1" hangingPunct="1"/>
            <a:endParaRPr lang="en-US" sz="3600" dirty="0" smtClean="0">
              <a:solidFill>
                <a:srgbClr val="000090"/>
              </a:solidFill>
              <a:latin typeface="Arial" charset="0"/>
            </a:endParaRPr>
          </a:p>
          <a:p>
            <a:pPr algn="just" eaLnBrk="1" hangingPunct="1"/>
            <a:r>
              <a:rPr lang="en-US" sz="3000" b="1" dirty="0">
                <a:solidFill>
                  <a:srgbClr val="000090"/>
                </a:solidFill>
                <a:latin typeface="Arial" charset="0"/>
              </a:rPr>
              <a:t>Table 1. </a:t>
            </a:r>
            <a:r>
              <a:rPr lang="en-US" sz="3000" dirty="0">
                <a:solidFill>
                  <a:srgbClr val="000090"/>
                </a:solidFill>
                <a:latin typeface="Arial" charset="0"/>
              </a:rPr>
              <a:t>Predicted population changes in Kennebec County</a:t>
            </a:r>
            <a:r>
              <a:rPr lang="en-US" sz="3000" dirty="0" smtClean="0">
                <a:solidFill>
                  <a:srgbClr val="000090"/>
                </a:solidFill>
                <a:latin typeface="Arial" charset="0"/>
              </a:rPr>
              <a:t>.</a:t>
            </a:r>
            <a:r>
              <a:rPr lang="en-US" sz="3000" baseline="30000" dirty="0" smtClean="0">
                <a:solidFill>
                  <a:srgbClr val="000090"/>
                </a:solidFill>
                <a:latin typeface="Arial" charset="0"/>
              </a:rPr>
              <a:t>2</a:t>
            </a:r>
            <a:endParaRPr lang="en-US" sz="3000" dirty="0" smtClean="0">
              <a:solidFill>
                <a:srgbClr val="000090"/>
              </a:solidFill>
              <a:latin typeface="Arial" charset="0"/>
            </a:endParaRPr>
          </a:p>
          <a:p>
            <a:pPr algn="just" eaLnBrk="1" hangingPunct="1"/>
            <a:endParaRPr lang="en-US" sz="3000" dirty="0">
              <a:solidFill>
                <a:srgbClr val="000090"/>
              </a:solidFill>
              <a:latin typeface="Arial" charset="0"/>
            </a:endParaRPr>
          </a:p>
          <a:p>
            <a:pPr algn="just" eaLnBrk="1" hangingPunct="1"/>
            <a:endParaRPr lang="en-US" sz="3000" dirty="0" smtClean="0">
              <a:solidFill>
                <a:srgbClr val="000090"/>
              </a:solidFill>
              <a:latin typeface="Arial" charset="0"/>
            </a:endParaRPr>
          </a:p>
          <a:p>
            <a:pPr algn="just" eaLnBrk="1" hangingPunct="1"/>
            <a:endParaRPr lang="en-US" sz="3000" dirty="0">
              <a:solidFill>
                <a:srgbClr val="000090"/>
              </a:solidFill>
              <a:latin typeface="Arial" charset="0"/>
            </a:endParaRPr>
          </a:p>
          <a:p>
            <a:pPr algn="just" eaLnBrk="1" hangingPunct="1"/>
            <a:endParaRPr lang="en-US" sz="3000" dirty="0" smtClean="0">
              <a:solidFill>
                <a:srgbClr val="000090"/>
              </a:solidFill>
              <a:latin typeface="Arial" charset="0"/>
            </a:endParaRPr>
          </a:p>
          <a:p>
            <a:pPr algn="just" eaLnBrk="1" hangingPunct="1"/>
            <a:endParaRPr lang="en-US" sz="3000" dirty="0">
              <a:solidFill>
                <a:srgbClr val="000090"/>
              </a:solidFill>
              <a:latin typeface="Arial" charset="0"/>
            </a:endParaRPr>
          </a:p>
          <a:p>
            <a:pPr algn="just" eaLnBrk="1" hangingPunct="1"/>
            <a:endParaRPr lang="en-US" sz="3000" dirty="0" smtClean="0">
              <a:solidFill>
                <a:srgbClr val="000090"/>
              </a:solidFill>
              <a:latin typeface="Arial" charset="0"/>
            </a:endParaRPr>
          </a:p>
          <a:p>
            <a:pPr algn="just" eaLnBrk="1" hangingPunct="1"/>
            <a:endParaRPr lang="en-US" sz="3000" dirty="0">
              <a:solidFill>
                <a:srgbClr val="000090"/>
              </a:solidFill>
              <a:latin typeface="Arial" charset="0"/>
            </a:endParaRPr>
          </a:p>
          <a:p>
            <a:pPr algn="just" eaLnBrk="1" hangingPunct="1"/>
            <a:endParaRPr lang="en-US" sz="3000" dirty="0" smtClean="0">
              <a:solidFill>
                <a:srgbClr val="000090"/>
              </a:solidFill>
              <a:latin typeface="Arial" charset="0"/>
            </a:endParaRPr>
          </a:p>
          <a:p>
            <a:pPr algn="just" eaLnBrk="1" hangingPunct="1"/>
            <a:endParaRPr lang="en-US" sz="3000" dirty="0" smtClean="0">
              <a:solidFill>
                <a:srgbClr val="000090"/>
              </a:solidFill>
              <a:latin typeface="Arial" charset="0"/>
            </a:endParaRPr>
          </a:p>
          <a:p>
            <a:pPr algn="just" eaLnBrk="1" hangingPunct="1"/>
            <a:endParaRPr lang="en-US" sz="3000" dirty="0">
              <a:solidFill>
                <a:srgbClr val="000090"/>
              </a:solidFill>
              <a:latin typeface="Arial" charset="0"/>
            </a:endParaRPr>
          </a:p>
          <a:p>
            <a:pPr algn="just" eaLnBrk="1" hangingPunct="1"/>
            <a:endParaRPr lang="en-US" sz="3000" b="1" dirty="0" smtClean="0">
              <a:solidFill>
                <a:srgbClr val="000090"/>
              </a:solidFill>
              <a:latin typeface="Arial" charset="0"/>
            </a:endParaRPr>
          </a:p>
          <a:p>
            <a:pPr algn="just" eaLnBrk="1" hangingPunct="1"/>
            <a:endParaRPr lang="en-US" sz="3000" b="1" dirty="0">
              <a:solidFill>
                <a:srgbClr val="000090"/>
              </a:solidFill>
              <a:latin typeface="Arial" charset="0"/>
            </a:endParaRPr>
          </a:p>
          <a:p>
            <a:pPr algn="just" eaLnBrk="1" hangingPunct="1"/>
            <a:endParaRPr lang="en-US" sz="3000" b="1" dirty="0" smtClean="0">
              <a:solidFill>
                <a:srgbClr val="000090"/>
              </a:solidFill>
              <a:latin typeface="Arial" charset="0"/>
            </a:endParaRPr>
          </a:p>
          <a:p>
            <a:pPr algn="just" eaLnBrk="1" hangingPunct="1"/>
            <a:endParaRPr lang="en-US" sz="3000" b="1" dirty="0">
              <a:solidFill>
                <a:srgbClr val="000090"/>
              </a:solidFill>
              <a:latin typeface="Arial" charset="0"/>
            </a:endParaRPr>
          </a:p>
          <a:p>
            <a:pPr algn="just" eaLnBrk="1" hangingPunct="1"/>
            <a:endParaRPr lang="en-US" sz="3000" b="1" dirty="0" smtClean="0">
              <a:solidFill>
                <a:srgbClr val="000090"/>
              </a:solidFill>
              <a:latin typeface="Arial" charset="0"/>
            </a:endParaRPr>
          </a:p>
          <a:p>
            <a:pPr algn="just" eaLnBrk="1" hangingPunct="1"/>
            <a:endParaRPr lang="en-US" sz="3000" b="1" dirty="0">
              <a:solidFill>
                <a:srgbClr val="000090"/>
              </a:solidFill>
              <a:latin typeface="Arial" charset="0"/>
            </a:endParaRPr>
          </a:p>
          <a:p>
            <a:pPr algn="just" eaLnBrk="1" hangingPunct="1"/>
            <a:endParaRPr lang="en-US" sz="3000" b="1" dirty="0" smtClean="0">
              <a:solidFill>
                <a:srgbClr val="000090"/>
              </a:solidFill>
              <a:latin typeface="Arial" charset="0"/>
            </a:endParaRPr>
          </a:p>
          <a:p>
            <a:pPr algn="just" eaLnBrk="1" hangingPunct="1"/>
            <a:endParaRPr lang="en-US" sz="3000" b="1" dirty="0">
              <a:solidFill>
                <a:srgbClr val="000090"/>
              </a:solidFill>
              <a:latin typeface="Arial" charset="0"/>
            </a:endParaRPr>
          </a:p>
          <a:p>
            <a:pPr algn="just" eaLnBrk="1" hangingPunct="1"/>
            <a:endParaRPr lang="en-US" sz="3000" b="1" dirty="0" smtClean="0">
              <a:solidFill>
                <a:srgbClr val="000090"/>
              </a:solidFill>
              <a:latin typeface="Arial" charset="0"/>
            </a:endParaRPr>
          </a:p>
          <a:p>
            <a:pPr algn="just" eaLnBrk="1" hangingPunct="1"/>
            <a:endParaRPr lang="en-US" sz="3000" b="1" dirty="0">
              <a:solidFill>
                <a:srgbClr val="000090"/>
              </a:solidFill>
              <a:latin typeface="Arial" charset="0"/>
            </a:endParaRPr>
          </a:p>
          <a:p>
            <a:pPr algn="just" eaLnBrk="1" hangingPunct="1"/>
            <a:endParaRPr lang="en-US" sz="3000" b="1" dirty="0" smtClean="0">
              <a:solidFill>
                <a:srgbClr val="000090"/>
              </a:solidFill>
              <a:latin typeface="Arial" charset="0"/>
            </a:endParaRPr>
          </a:p>
          <a:p>
            <a:pPr algn="just" eaLnBrk="1" hangingPunct="1"/>
            <a:endParaRPr lang="en-US" sz="3000" b="1" dirty="0" smtClean="0">
              <a:solidFill>
                <a:srgbClr val="000090"/>
              </a:solidFill>
              <a:latin typeface="Arial" charset="0"/>
            </a:endParaRPr>
          </a:p>
          <a:p>
            <a:pPr algn="just" eaLnBrk="1" hangingPunct="1"/>
            <a:r>
              <a:rPr lang="en-US" sz="3000" b="1" dirty="0" smtClean="0">
                <a:solidFill>
                  <a:srgbClr val="000090"/>
                </a:solidFill>
                <a:latin typeface="Arial" charset="0"/>
              </a:rPr>
              <a:t>Figure 1. </a:t>
            </a:r>
            <a:r>
              <a:rPr lang="en-US" sz="3000" dirty="0" smtClean="0">
                <a:solidFill>
                  <a:srgbClr val="000090"/>
                </a:solidFill>
                <a:latin typeface="Arial" charset="0"/>
              </a:rPr>
              <a:t>The most common types of hip fractures.</a:t>
            </a:r>
            <a:r>
              <a:rPr lang="en-US" sz="3000" baseline="30000" dirty="0" smtClean="0">
                <a:solidFill>
                  <a:srgbClr val="000090"/>
                </a:solidFill>
                <a:latin typeface="Arial" charset="0"/>
              </a:rPr>
              <a:t>3</a:t>
            </a:r>
            <a:endParaRPr lang="en-US" sz="3000" b="1" dirty="0">
              <a:solidFill>
                <a:srgbClr val="000090"/>
              </a:solidFill>
              <a:latin typeface="Arial" charset="0"/>
            </a:endParaRPr>
          </a:p>
        </p:txBody>
      </p:sp>
      <p:pic>
        <p:nvPicPr>
          <p:cNvPr id="4" name="Picture 3" descr="Colby logo.png"/>
          <p:cNvPicPr>
            <a:picLocks noChangeAspect="1"/>
          </p:cNvPicPr>
          <p:nvPr/>
        </p:nvPicPr>
        <p:blipFill rotWithShape="1">
          <a:blip r:embed="rId6">
            <a:extLst>
              <a:ext uri="{28A0092B-C50C-407E-A947-70E740481C1C}">
                <a14:useLocalDpi xmlns:a14="http://schemas.microsoft.com/office/drawing/2010/main" val="0"/>
              </a:ext>
            </a:extLst>
          </a:blip>
          <a:srcRect r="35032"/>
          <a:stretch/>
        </p:blipFill>
        <p:spPr>
          <a:xfrm>
            <a:off x="3657600" y="4572000"/>
            <a:ext cx="4659339" cy="2844800"/>
          </a:xfrm>
          <a:prstGeom prst="rect">
            <a:avLst/>
          </a:prstGeom>
        </p:spPr>
      </p:pic>
      <p:sp>
        <p:nvSpPr>
          <p:cNvPr id="24" name="Rectangle 144"/>
          <p:cNvSpPr>
            <a:spLocks noChangeArrowheads="1"/>
          </p:cNvSpPr>
          <p:nvPr/>
        </p:nvSpPr>
        <p:spPr bwMode="auto">
          <a:xfrm>
            <a:off x="32918400" y="7924800"/>
            <a:ext cx="9863138" cy="830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FFFFFF"/>
                  </a:outerShdw>
                </a:effectLst>
              </a14:hiddenEffects>
            </a:ext>
          </a:extLst>
        </p:spPr>
        <p:txBody>
          <a:bodyPr lIns="360000" tIns="360000" rIns="360000" bIns="360000"/>
          <a:lstStyle/>
          <a:p>
            <a:pPr marL="381000" indent="-381000">
              <a:spcBef>
                <a:spcPct val="50000"/>
              </a:spcBef>
            </a:pPr>
            <a:r>
              <a:rPr lang="en-GB" sz="6000" b="1" dirty="0" smtClean="0">
                <a:solidFill>
                  <a:srgbClr val="000090"/>
                </a:solidFill>
                <a:latin typeface="Arial" charset="0"/>
              </a:rPr>
              <a:t>Conclusions</a:t>
            </a:r>
          </a:p>
          <a:p>
            <a:pPr eaLnBrk="1" hangingPunct="1">
              <a:lnSpc>
                <a:spcPct val="110000"/>
              </a:lnSpc>
            </a:pPr>
            <a:endParaRPr lang="en-GB" sz="3600" b="1" dirty="0" smtClean="0">
              <a:solidFill>
                <a:srgbClr val="000090"/>
              </a:solidFill>
              <a:latin typeface="Arial" charset="0"/>
            </a:endParaRPr>
          </a:p>
          <a:p>
            <a:pPr algn="just" eaLnBrk="1" hangingPunct="1"/>
            <a:r>
              <a:rPr lang="en-US" sz="3600" dirty="0" smtClean="0">
                <a:solidFill>
                  <a:srgbClr val="000090"/>
                </a:solidFill>
                <a:latin typeface="Arial" charset="0"/>
              </a:rPr>
              <a:t>MaineGeneral meets or exceeds standards for surgical care of hip fracture patients, but has a higher than average mortality rate at 30 days. Coordinated multidisciplinary care with geriatrics aimed at identifying high-risk patients and treating delirium will likely improve outcomes. In addition, capturing all fracture patients in a database will help ensure that patients receive appropriate follow-up care for secondary prevention of osteoporotic fractures.</a:t>
            </a:r>
            <a:endParaRPr lang="en-US" sz="3600" dirty="0">
              <a:solidFill>
                <a:srgbClr val="000090"/>
              </a:solidFill>
              <a:latin typeface="Arial" charset="0"/>
            </a:endParaRPr>
          </a:p>
        </p:txBody>
      </p:sp>
      <p:sp>
        <p:nvSpPr>
          <p:cNvPr id="12" name="Rectangle 144"/>
          <p:cNvSpPr>
            <a:spLocks noChangeArrowheads="1"/>
          </p:cNvSpPr>
          <p:nvPr/>
        </p:nvSpPr>
        <p:spPr bwMode="auto">
          <a:xfrm>
            <a:off x="11430000" y="7924800"/>
            <a:ext cx="21031200" cy="25984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FFFFFF"/>
                  </a:outerShdw>
                </a:effectLst>
              </a14:hiddenEffects>
            </a:ext>
          </a:extLst>
        </p:spPr>
        <p:txBody>
          <a:bodyPr lIns="360000" tIns="360000" rIns="360000" bIns="360000"/>
          <a:lstStyle/>
          <a:p>
            <a:pPr marL="381000" indent="-381000">
              <a:spcBef>
                <a:spcPct val="50000"/>
              </a:spcBef>
            </a:pPr>
            <a:r>
              <a:rPr lang="en-GB" sz="6000" b="1" dirty="0" smtClean="0">
                <a:solidFill>
                  <a:srgbClr val="000090"/>
                </a:solidFill>
                <a:latin typeface="Arial" charset="0"/>
              </a:rPr>
              <a:t>Results</a:t>
            </a:r>
          </a:p>
          <a:p>
            <a:pPr eaLnBrk="1" hangingPunct="1">
              <a:lnSpc>
                <a:spcPct val="110000"/>
              </a:lnSpc>
            </a:pPr>
            <a:endParaRPr lang="en-GB" sz="3600" b="1" dirty="0" smtClean="0">
              <a:solidFill>
                <a:srgbClr val="000090"/>
              </a:solidFill>
              <a:latin typeface="Arial" charset="0"/>
            </a:endParaRPr>
          </a:p>
          <a:p>
            <a:pPr algn="just" eaLnBrk="1" hangingPunct="1"/>
            <a:r>
              <a:rPr lang="en-GB" sz="3600" dirty="0" smtClean="0">
                <a:solidFill>
                  <a:srgbClr val="000090"/>
                </a:solidFill>
                <a:latin typeface="Arial" charset="0"/>
              </a:rPr>
              <a:t>The study included 374 patients (73% female) ranging in age from 52 to 105 years, with a mean age of 82 years. Fractures were 42% femoral neck, 51% intertrochanteric, and 7% subtrochanteric. The NSQIP20 database showed that 26% of patients arrived from nursing facilities and the average BMI was 23. The average surgical time was 62 (+/-39) minutes. While hospitalized, 3.1% had pneumonia and 4.6% had a myocardial infarction. The length of stay averaged 6.4 days, after which 83% were discharged to a nursing facility and 10% went home. A review of the 13 patients who died within 30 days of surgery indicated that 77% had delirium, 85% had at least moderate frailty, and 77% were malnourished. Only 7% had geriatric consults.</a:t>
            </a:r>
          </a:p>
          <a:p>
            <a:pPr algn="just" eaLnBrk="1" hangingPunct="1"/>
            <a:endParaRPr lang="en-GB" sz="3600" dirty="0">
              <a:solidFill>
                <a:srgbClr val="000090"/>
              </a:solidFill>
              <a:latin typeface="Arial" charset="0"/>
            </a:endParaRPr>
          </a:p>
          <a:p>
            <a:pPr algn="just" eaLnBrk="1" hangingPunct="1"/>
            <a:endParaRPr lang="en-GB" sz="3600" dirty="0" smtClean="0">
              <a:solidFill>
                <a:srgbClr val="000090"/>
              </a:solidFill>
              <a:latin typeface="Arial" charset="0"/>
            </a:endParaRPr>
          </a:p>
          <a:p>
            <a:pPr algn="just" eaLnBrk="1" hangingPunct="1"/>
            <a:endParaRPr lang="en-GB" sz="3600" dirty="0">
              <a:solidFill>
                <a:srgbClr val="000090"/>
              </a:solidFill>
              <a:latin typeface="Arial" charset="0"/>
            </a:endParaRPr>
          </a:p>
          <a:p>
            <a:pPr algn="just" eaLnBrk="1" hangingPunct="1"/>
            <a:endParaRPr lang="en-GB" sz="3600" dirty="0" smtClean="0">
              <a:solidFill>
                <a:srgbClr val="000090"/>
              </a:solidFill>
              <a:latin typeface="Arial" charset="0"/>
            </a:endParaRPr>
          </a:p>
          <a:p>
            <a:pPr algn="just" eaLnBrk="1" hangingPunct="1"/>
            <a:endParaRPr lang="en-GB" sz="3600" dirty="0" smtClean="0">
              <a:solidFill>
                <a:srgbClr val="000090"/>
              </a:solidFill>
              <a:latin typeface="Arial" charset="0"/>
            </a:endParaRPr>
          </a:p>
          <a:p>
            <a:pPr algn="just" eaLnBrk="1" hangingPunct="1"/>
            <a:endParaRPr lang="en-GB" sz="3600" dirty="0" smtClean="0">
              <a:solidFill>
                <a:srgbClr val="000090"/>
              </a:solidFill>
              <a:latin typeface="Arial" charset="0"/>
            </a:endParaRPr>
          </a:p>
          <a:p>
            <a:pPr algn="just" eaLnBrk="1" hangingPunct="1"/>
            <a:endParaRPr lang="en-GB" sz="3600" dirty="0" smtClean="0">
              <a:solidFill>
                <a:srgbClr val="000090"/>
              </a:solidFill>
              <a:latin typeface="Arial" charset="0"/>
            </a:endParaRPr>
          </a:p>
          <a:p>
            <a:pPr algn="just" eaLnBrk="1" hangingPunct="1"/>
            <a:endParaRPr lang="en-GB" sz="3600" dirty="0" smtClean="0">
              <a:solidFill>
                <a:srgbClr val="000090"/>
              </a:solidFill>
              <a:latin typeface="Arial" charset="0"/>
            </a:endParaRPr>
          </a:p>
          <a:p>
            <a:pPr algn="just" eaLnBrk="1" hangingPunct="1"/>
            <a:endParaRPr lang="en-GB" sz="1000" dirty="0" smtClean="0">
              <a:solidFill>
                <a:srgbClr val="000090"/>
              </a:solidFill>
              <a:latin typeface="Arial" charset="0"/>
            </a:endParaRPr>
          </a:p>
          <a:p>
            <a:pPr algn="just" eaLnBrk="1" hangingPunct="1"/>
            <a:endParaRPr lang="en-GB" sz="3600" dirty="0" smtClean="0">
              <a:solidFill>
                <a:srgbClr val="000090"/>
              </a:solidFill>
              <a:latin typeface="Arial" charset="0"/>
            </a:endParaRPr>
          </a:p>
          <a:p>
            <a:pPr algn="just" eaLnBrk="1" hangingPunct="1"/>
            <a:endParaRPr lang="en-GB" sz="3600" dirty="0" smtClean="0">
              <a:solidFill>
                <a:srgbClr val="000090"/>
              </a:solidFill>
              <a:latin typeface="Arial" charset="0"/>
            </a:endParaRPr>
          </a:p>
          <a:p>
            <a:pPr algn="just" eaLnBrk="1" hangingPunct="1"/>
            <a:endParaRPr lang="en-GB" sz="3600" dirty="0" smtClean="0">
              <a:solidFill>
                <a:srgbClr val="000090"/>
              </a:solidFill>
              <a:latin typeface="Arial" charset="0"/>
            </a:endParaRPr>
          </a:p>
          <a:p>
            <a:pPr algn="just" eaLnBrk="1" hangingPunct="1"/>
            <a:r>
              <a:rPr lang="en-GB" sz="3600" dirty="0" smtClean="0">
                <a:solidFill>
                  <a:srgbClr val="000090"/>
                </a:solidFill>
                <a:latin typeface="Arial" charset="0"/>
              </a:rPr>
              <a:t>The cohort with at least two years of follow-up included 98 patients. Three-quarters of these patients had at least one major medical comorbidity (Figure 3). Nearly half (46%) of patients had a history of a prior fracture and 18% had previously sustained a contralateral hip fracture. Of these patients, 98% were treated operatively and 86% went to the operating room within 36 hours. Intertrochanteric fractures were treated with intramedullary nails 80% of the time. The most common complication was postoperative delirium (10%). Survival was 65% at one year and 55% at two years.</a:t>
            </a:r>
            <a:endParaRPr lang="en-GB" sz="3600" dirty="0">
              <a:solidFill>
                <a:srgbClr val="000090"/>
              </a:solidFill>
              <a:latin typeface="Arial" charset="0"/>
            </a:endParaRPr>
          </a:p>
          <a:p>
            <a:pPr algn="just" eaLnBrk="1" hangingPunct="1"/>
            <a:endParaRPr lang="en-GB" sz="3600" dirty="0" smtClean="0">
              <a:solidFill>
                <a:srgbClr val="000090"/>
              </a:solidFill>
              <a:latin typeface="Arial" charset="0"/>
            </a:endParaRPr>
          </a:p>
          <a:p>
            <a:pPr algn="just" eaLnBrk="1" hangingPunct="1"/>
            <a:r>
              <a:rPr lang="en-GB" sz="3600" dirty="0">
                <a:solidFill>
                  <a:srgbClr val="000090"/>
                </a:solidFill>
                <a:latin typeface="Arial" charset="0"/>
              </a:rPr>
              <a:t>Follow-up telephone interviews were conducted with 25 patients. Modified Harris Hip Scores indicated that subtrochanteric fracture patients had the best function, followed by femoral neck </a:t>
            </a:r>
            <a:r>
              <a:rPr lang="en-GB" sz="3600" dirty="0" smtClean="0">
                <a:solidFill>
                  <a:srgbClr val="000090"/>
                </a:solidFill>
                <a:latin typeface="Arial" charset="0"/>
              </a:rPr>
              <a:t>fracture patients</a:t>
            </a:r>
            <a:r>
              <a:rPr lang="en-GB" sz="3600" dirty="0">
                <a:solidFill>
                  <a:srgbClr val="000090"/>
                </a:solidFill>
                <a:latin typeface="Arial" charset="0"/>
              </a:rPr>
              <a:t>, and lastly by intertrochanteric </a:t>
            </a:r>
            <a:r>
              <a:rPr lang="en-GB" sz="3600" dirty="0" smtClean="0">
                <a:solidFill>
                  <a:srgbClr val="000090"/>
                </a:solidFill>
                <a:latin typeface="Arial" charset="0"/>
              </a:rPr>
              <a:t>fracture patients </a:t>
            </a:r>
            <a:r>
              <a:rPr lang="en-GB" sz="3600" dirty="0">
                <a:solidFill>
                  <a:srgbClr val="000090"/>
                </a:solidFill>
                <a:latin typeface="Arial" charset="0"/>
              </a:rPr>
              <a:t>(Table </a:t>
            </a:r>
            <a:r>
              <a:rPr lang="en-GB" sz="3600" dirty="0" smtClean="0">
                <a:solidFill>
                  <a:srgbClr val="000090"/>
                </a:solidFill>
                <a:latin typeface="Arial" charset="0"/>
              </a:rPr>
              <a:t>3)</a:t>
            </a:r>
            <a:r>
              <a:rPr lang="en-GB" sz="3600" dirty="0">
                <a:solidFill>
                  <a:srgbClr val="000090"/>
                </a:solidFill>
                <a:latin typeface="Arial" charset="0"/>
              </a:rPr>
              <a:t>. In assessing secondary prevention, only 32% of patients had a DEXA scan, 40% received fall prevention education, and 16% received bisphosphonates</a:t>
            </a:r>
            <a:r>
              <a:rPr lang="en-GB" sz="3600" dirty="0" smtClean="0">
                <a:solidFill>
                  <a:srgbClr val="000090"/>
                </a:solidFill>
                <a:latin typeface="Arial" charset="0"/>
              </a:rPr>
              <a:t>.</a:t>
            </a:r>
            <a:br>
              <a:rPr lang="en-GB" sz="3600" dirty="0" smtClean="0">
                <a:solidFill>
                  <a:srgbClr val="000090"/>
                </a:solidFill>
                <a:latin typeface="Arial" charset="0"/>
              </a:rPr>
            </a:br>
            <a:endParaRPr lang="en-GB" sz="3600" dirty="0">
              <a:solidFill>
                <a:srgbClr val="000090"/>
              </a:solidFill>
              <a:latin typeface="Arial" charset="0"/>
            </a:endParaRPr>
          </a:p>
        </p:txBody>
      </p:sp>
      <p:pic>
        <p:nvPicPr>
          <p:cNvPr id="13" name="Picture 12" descr="MaineGeneral logo.png"/>
          <p:cNvPicPr>
            <a:picLocks noChangeAspect="1"/>
          </p:cNvPicPr>
          <p:nvPr/>
        </p:nvPicPr>
        <p:blipFill rotWithShape="1">
          <a:blip r:embed="rId7">
            <a:extLst>
              <a:ext uri="{28A0092B-C50C-407E-A947-70E740481C1C}">
                <a14:useLocalDpi xmlns:a14="http://schemas.microsoft.com/office/drawing/2010/main" val="0"/>
              </a:ext>
            </a:extLst>
          </a:blip>
          <a:srcRect t="18906"/>
          <a:stretch/>
        </p:blipFill>
        <p:spPr>
          <a:xfrm>
            <a:off x="32918400" y="4191000"/>
            <a:ext cx="9888722" cy="2936905"/>
          </a:xfrm>
          <a:prstGeom prst="rect">
            <a:avLst/>
          </a:prstGeom>
        </p:spPr>
      </p:pic>
      <p:sp>
        <p:nvSpPr>
          <p:cNvPr id="14" name="Rectangle 144"/>
          <p:cNvSpPr>
            <a:spLocks noChangeArrowheads="1"/>
          </p:cNvSpPr>
          <p:nvPr/>
        </p:nvSpPr>
        <p:spPr bwMode="auto">
          <a:xfrm>
            <a:off x="1066800" y="28270200"/>
            <a:ext cx="9866376" cy="9448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FFFFFF"/>
                  </a:outerShdw>
                </a:effectLst>
              </a14:hiddenEffects>
            </a:ext>
          </a:extLst>
        </p:spPr>
        <p:txBody>
          <a:bodyPr lIns="360000" tIns="360000" rIns="360000" bIns="360000"/>
          <a:lstStyle/>
          <a:p>
            <a:pPr marL="381000" indent="-381000" algn="just">
              <a:spcBef>
                <a:spcPct val="50000"/>
              </a:spcBef>
            </a:pPr>
            <a:r>
              <a:rPr lang="en-GB" sz="6000" b="1" dirty="0" smtClean="0">
                <a:solidFill>
                  <a:srgbClr val="000090"/>
                </a:solidFill>
                <a:latin typeface="Arial" charset="0"/>
              </a:rPr>
              <a:t>Methods</a:t>
            </a:r>
          </a:p>
          <a:p>
            <a:pPr algn="just" eaLnBrk="1" hangingPunct="1">
              <a:lnSpc>
                <a:spcPct val="110000"/>
              </a:lnSpc>
            </a:pPr>
            <a:endParaRPr lang="en-GB" sz="3600" b="1" dirty="0" smtClean="0">
              <a:solidFill>
                <a:srgbClr val="000090"/>
              </a:solidFill>
              <a:latin typeface="Arial" charset="0"/>
            </a:endParaRPr>
          </a:p>
          <a:p>
            <a:pPr algn="just" eaLnBrk="1" hangingPunct="1"/>
            <a:r>
              <a:rPr lang="en-US" sz="3600" dirty="0" smtClean="0">
                <a:solidFill>
                  <a:srgbClr val="000090"/>
                </a:solidFill>
                <a:latin typeface="Arial" charset="0"/>
              </a:rPr>
              <a:t>After IRB approval, all hip fracture patients at least 50 years of age admitted to MaineGeneral Medical Center with acute femoral neck, intertrochanteric, or subtrochanteric fractures between 2011 and 2013 were reviewed retrospectively. </a:t>
            </a:r>
            <a:r>
              <a:rPr lang="en-US" sz="3600" dirty="0" err="1" smtClean="0">
                <a:solidFill>
                  <a:srgbClr val="000090"/>
                </a:solidFill>
                <a:latin typeface="Arial" charset="0"/>
              </a:rPr>
              <a:t>Periprosthetic</a:t>
            </a:r>
            <a:r>
              <a:rPr lang="en-US" sz="3600" dirty="0" smtClean="0">
                <a:solidFill>
                  <a:srgbClr val="000090"/>
                </a:solidFill>
                <a:latin typeface="Arial" charset="0"/>
              </a:rPr>
              <a:t>, trochanteric, and pathologic fractures were excluded. Data was collected from chart reviews, NSQIP, and radiology databases. Patients with at least two years of follow-up were contacted to assess long-term outcomes and secondary prevention of osteoporosis.</a:t>
            </a:r>
          </a:p>
        </p:txBody>
      </p:sp>
      <p:sp>
        <p:nvSpPr>
          <p:cNvPr id="16" name="Rectangle 18"/>
          <p:cNvSpPr>
            <a:spLocks noChangeArrowheads="1"/>
          </p:cNvSpPr>
          <p:nvPr/>
        </p:nvSpPr>
        <p:spPr bwMode="auto">
          <a:xfrm>
            <a:off x="1295400" y="21107400"/>
            <a:ext cx="9372600" cy="5334000"/>
          </a:xfrm>
          <a:prstGeom prst="rect">
            <a:avLst/>
          </a:prstGeom>
          <a:solidFill>
            <a:srgbClr val="EEEEEE"/>
          </a:solidFill>
          <a:ln w="9525">
            <a:solidFill>
              <a:srgbClr val="3366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 name="Picture 2" descr="Michigan Hip Fracture.jpg"/>
          <p:cNvPicPr>
            <a:picLocks noChangeAspect="1"/>
          </p:cNvPicPr>
          <p:nvPr/>
        </p:nvPicPr>
        <p:blipFill rotWithShape="1">
          <a:blip r:embed="rId8">
            <a:extLst>
              <a:ext uri="{28A0092B-C50C-407E-A947-70E740481C1C}">
                <a14:useLocalDpi xmlns:a14="http://schemas.microsoft.com/office/drawing/2010/main" val="0"/>
              </a:ext>
            </a:extLst>
          </a:blip>
          <a:srcRect l="947" t="6021" r="3753" b="14665"/>
          <a:stretch/>
        </p:blipFill>
        <p:spPr>
          <a:xfrm>
            <a:off x="1524000" y="21390738"/>
            <a:ext cx="8884378" cy="4822062"/>
          </a:xfrm>
          <a:prstGeom prst="rect">
            <a:avLst/>
          </a:prstGeom>
        </p:spPr>
      </p:pic>
      <p:sp>
        <p:nvSpPr>
          <p:cNvPr id="18" name="Rectangle 18"/>
          <p:cNvSpPr>
            <a:spLocks noChangeArrowheads="1"/>
          </p:cNvSpPr>
          <p:nvPr/>
        </p:nvSpPr>
        <p:spPr bwMode="auto">
          <a:xfrm>
            <a:off x="1295400" y="17068800"/>
            <a:ext cx="9372600" cy="3276600"/>
          </a:xfrm>
          <a:prstGeom prst="rect">
            <a:avLst/>
          </a:prstGeom>
          <a:solidFill>
            <a:srgbClr val="EEEEEE"/>
          </a:solidFill>
          <a:ln w="9525">
            <a:solidFill>
              <a:srgbClr val="3366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5" name="Picture 4" descr="mainechange.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000" y="17291713"/>
            <a:ext cx="8915400" cy="2825087"/>
          </a:xfrm>
          <a:prstGeom prst="rect">
            <a:avLst/>
          </a:prstGeom>
        </p:spPr>
      </p:pic>
      <p:graphicFrame>
        <p:nvGraphicFramePr>
          <p:cNvPr id="17" name="Content Placeholder 5"/>
          <p:cNvGraphicFramePr>
            <a:graphicFrameLocks/>
          </p:cNvGraphicFramePr>
          <p:nvPr>
            <p:extLst>
              <p:ext uri="{D42A27DB-BD31-4B8C-83A1-F6EECF244321}">
                <p14:modId xmlns:p14="http://schemas.microsoft.com/office/powerpoint/2010/main" val="2099120782"/>
              </p:ext>
            </p:extLst>
          </p:nvPr>
        </p:nvGraphicFramePr>
        <p:xfrm>
          <a:off x="20726400" y="28956000"/>
          <a:ext cx="11277600" cy="4480560"/>
        </p:xfrm>
        <a:graphic>
          <a:graphicData uri="http://schemas.openxmlformats.org/drawingml/2006/table">
            <a:tbl>
              <a:tblPr firstRow="1" bandRow="1">
                <a:tableStyleId>{FABFCF23-3B69-468F-B69F-88F6DE6A72F2}</a:tableStyleId>
              </a:tblPr>
              <a:tblGrid>
                <a:gridCol w="2514600"/>
                <a:gridCol w="3352800"/>
                <a:gridCol w="2743200"/>
                <a:gridCol w="2667000"/>
              </a:tblGrid>
              <a:tr h="370840">
                <a:tc>
                  <a:txBody>
                    <a:bodyPr/>
                    <a:lstStyle/>
                    <a:p>
                      <a:r>
                        <a:rPr lang="en-US" sz="2400" dirty="0" smtClean="0">
                          <a:latin typeface="Arial"/>
                          <a:cs typeface="Arial"/>
                        </a:rPr>
                        <a:t>Type of Hip Fracture</a:t>
                      </a:r>
                      <a:endParaRPr lang="en-US" sz="2400" dirty="0">
                        <a:latin typeface="Arial"/>
                        <a:cs typeface="Arial"/>
                      </a:endParaRPr>
                    </a:p>
                  </a:txBody>
                  <a:tcPr/>
                </a:tc>
                <a:tc>
                  <a:txBody>
                    <a:bodyPr/>
                    <a:lstStyle/>
                    <a:p>
                      <a:r>
                        <a:rPr lang="en-US" sz="2400" dirty="0" smtClean="0">
                          <a:latin typeface="Arial"/>
                          <a:cs typeface="Arial"/>
                        </a:rPr>
                        <a:t>Treatment</a:t>
                      </a:r>
                      <a:endParaRPr lang="en-US" sz="2400" dirty="0">
                        <a:latin typeface="Arial"/>
                        <a:cs typeface="Arial"/>
                      </a:endParaRPr>
                    </a:p>
                  </a:txBody>
                  <a:tcPr/>
                </a:tc>
                <a:tc>
                  <a:txBody>
                    <a:bodyPr/>
                    <a:lstStyle/>
                    <a:p>
                      <a:r>
                        <a:rPr lang="en-US" sz="2400" dirty="0" smtClean="0">
                          <a:latin typeface="Arial"/>
                          <a:cs typeface="Arial"/>
                        </a:rPr>
                        <a:t>Average Modified Harris Hip Score</a:t>
                      </a:r>
                      <a:endParaRPr lang="en-US" sz="2400" dirty="0">
                        <a:latin typeface="Arial"/>
                        <a:cs typeface="Arial"/>
                      </a:endParaRPr>
                    </a:p>
                  </a:txBody>
                  <a:tcPr/>
                </a:tc>
                <a:tc>
                  <a:txBody>
                    <a:bodyPr/>
                    <a:lstStyle/>
                    <a:p>
                      <a:r>
                        <a:rPr lang="en-US" sz="2400" dirty="0" smtClean="0">
                          <a:latin typeface="Arial"/>
                          <a:cs typeface="Arial"/>
                        </a:rPr>
                        <a:t>Median Modified Harris Hip Score</a:t>
                      </a:r>
                      <a:endParaRPr lang="en-US" sz="2400" dirty="0">
                        <a:latin typeface="Arial"/>
                        <a:cs typeface="Arial"/>
                      </a:endParaRPr>
                    </a:p>
                  </a:txBody>
                  <a:tcPr/>
                </a:tc>
              </a:tr>
              <a:tr h="370840">
                <a:tc>
                  <a:txBody>
                    <a:bodyPr/>
                    <a:lstStyle/>
                    <a:p>
                      <a:r>
                        <a:rPr lang="en-US" sz="2400" dirty="0" smtClean="0">
                          <a:latin typeface="Arial"/>
                          <a:cs typeface="Arial"/>
                        </a:rPr>
                        <a:t>Femoral neck</a:t>
                      </a:r>
                    </a:p>
                    <a:p>
                      <a:endParaRPr lang="en-US" sz="2400" dirty="0" smtClean="0">
                        <a:latin typeface="Arial"/>
                        <a:cs typeface="Arial"/>
                      </a:endParaRPr>
                    </a:p>
                  </a:txBody>
                  <a:tcPr/>
                </a:tc>
                <a:tc>
                  <a:txBody>
                    <a:bodyPr/>
                    <a:lstStyle/>
                    <a:p>
                      <a:r>
                        <a:rPr lang="en-US" sz="2400" dirty="0" smtClean="0">
                          <a:latin typeface="Arial"/>
                          <a:cs typeface="Arial"/>
                        </a:rPr>
                        <a:t>Combined</a:t>
                      </a:r>
                    </a:p>
                    <a:p>
                      <a:r>
                        <a:rPr lang="en-US" sz="2400" dirty="0" smtClean="0">
                          <a:latin typeface="Arial"/>
                          <a:cs typeface="Arial"/>
                        </a:rPr>
                        <a:t>Pinning</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Arial"/>
                          <a:cs typeface="Arial"/>
                        </a:rPr>
                        <a:t>Hemiarthroplasty</a:t>
                      </a:r>
                    </a:p>
                  </a:txBody>
                  <a:tcPr/>
                </a:tc>
                <a:tc>
                  <a:txBody>
                    <a:bodyPr/>
                    <a:lstStyle/>
                    <a:p>
                      <a:r>
                        <a:rPr lang="en-US" sz="2400" dirty="0" smtClean="0">
                          <a:latin typeface="Arial"/>
                          <a:cs typeface="Arial"/>
                        </a:rPr>
                        <a:t>75.0</a:t>
                      </a:r>
                    </a:p>
                    <a:p>
                      <a:r>
                        <a:rPr lang="en-US" sz="2400" dirty="0" smtClean="0">
                          <a:latin typeface="Arial"/>
                          <a:cs typeface="Arial"/>
                        </a:rPr>
                        <a:t>88.0</a:t>
                      </a:r>
                    </a:p>
                    <a:p>
                      <a:r>
                        <a:rPr lang="en-US" sz="2400" dirty="0" smtClean="0">
                          <a:latin typeface="Arial"/>
                          <a:cs typeface="Arial"/>
                        </a:rPr>
                        <a:t>66.8</a:t>
                      </a:r>
                      <a:endParaRPr lang="en-US" sz="2400" dirty="0">
                        <a:latin typeface="Arial"/>
                        <a:cs typeface="Arial"/>
                      </a:endParaRPr>
                    </a:p>
                  </a:txBody>
                  <a:tcPr/>
                </a:tc>
                <a:tc>
                  <a:txBody>
                    <a:bodyPr/>
                    <a:lstStyle/>
                    <a:p>
                      <a:r>
                        <a:rPr lang="en-US" sz="2400" dirty="0" smtClean="0">
                          <a:latin typeface="Arial"/>
                          <a:cs typeface="Arial"/>
                        </a:rPr>
                        <a:t>83.1</a:t>
                      </a:r>
                    </a:p>
                    <a:p>
                      <a:r>
                        <a:rPr lang="en-US" sz="2400" dirty="0" smtClean="0">
                          <a:latin typeface="Arial"/>
                          <a:cs typeface="Arial"/>
                        </a:rPr>
                        <a:t>93.5</a:t>
                      </a:r>
                    </a:p>
                    <a:p>
                      <a:r>
                        <a:rPr lang="en-US" sz="2400" dirty="0" smtClean="0">
                          <a:latin typeface="Arial"/>
                          <a:cs typeface="Arial"/>
                        </a:rPr>
                        <a:t>71.5</a:t>
                      </a:r>
                    </a:p>
                  </a:txBody>
                  <a:tcPr/>
                </a:tc>
              </a:tr>
              <a:tr h="370840">
                <a:tc>
                  <a:txBody>
                    <a:bodyPr/>
                    <a:lstStyle/>
                    <a:p>
                      <a:r>
                        <a:rPr lang="en-US" sz="2400" dirty="0" smtClean="0">
                          <a:latin typeface="Arial"/>
                          <a:cs typeface="Arial"/>
                        </a:rPr>
                        <a:t>Intertrochanteric</a:t>
                      </a:r>
                      <a:endParaRPr lang="en-US" sz="2400" dirty="0">
                        <a:latin typeface="Arial"/>
                        <a:cs typeface="Arial"/>
                      </a:endParaRPr>
                    </a:p>
                  </a:txBody>
                  <a:tcPr/>
                </a:tc>
                <a:tc>
                  <a:txBody>
                    <a:bodyPr/>
                    <a:lstStyle/>
                    <a:p>
                      <a:r>
                        <a:rPr lang="en-US" sz="2400" dirty="0" smtClean="0">
                          <a:latin typeface="Arial"/>
                          <a:cs typeface="Arial"/>
                        </a:rPr>
                        <a:t>Combined</a:t>
                      </a:r>
                    </a:p>
                    <a:p>
                      <a:r>
                        <a:rPr lang="en-US" sz="2400" dirty="0" smtClean="0">
                          <a:latin typeface="Arial"/>
                          <a:cs typeface="Arial"/>
                        </a:rPr>
                        <a:t>Compression hip</a:t>
                      </a:r>
                      <a:r>
                        <a:rPr lang="en-US" sz="2400" baseline="0" dirty="0" smtClean="0">
                          <a:latin typeface="Arial"/>
                          <a:cs typeface="Arial"/>
                        </a:rPr>
                        <a:t> </a:t>
                      </a:r>
                      <a:r>
                        <a:rPr lang="en-US" sz="2400" dirty="0" smtClean="0">
                          <a:latin typeface="Arial"/>
                          <a:cs typeface="Arial"/>
                        </a:rPr>
                        <a:t>screw</a:t>
                      </a:r>
                    </a:p>
                    <a:p>
                      <a:r>
                        <a:rPr lang="en-US" sz="2400" dirty="0" smtClean="0">
                          <a:latin typeface="Arial"/>
                          <a:cs typeface="Arial"/>
                        </a:rPr>
                        <a:t>Intramedullary nail</a:t>
                      </a:r>
                    </a:p>
                    <a:p>
                      <a:r>
                        <a:rPr lang="en-US" sz="2400" dirty="0" smtClean="0">
                          <a:latin typeface="Arial"/>
                          <a:cs typeface="Arial"/>
                        </a:rPr>
                        <a:t>Hemiarthroplasty</a:t>
                      </a:r>
                      <a:endParaRPr lang="en-US" sz="2400" dirty="0">
                        <a:latin typeface="Arial"/>
                        <a:cs typeface="Arial"/>
                      </a:endParaRPr>
                    </a:p>
                  </a:txBody>
                  <a:tcPr/>
                </a:tc>
                <a:tc>
                  <a:txBody>
                    <a:bodyPr/>
                    <a:lstStyle/>
                    <a:p>
                      <a:r>
                        <a:rPr lang="en-US" sz="2400" dirty="0" smtClean="0">
                          <a:latin typeface="Arial"/>
                          <a:cs typeface="Arial"/>
                        </a:rPr>
                        <a:t>67.9</a:t>
                      </a:r>
                    </a:p>
                    <a:p>
                      <a:r>
                        <a:rPr lang="en-US" sz="2400" dirty="0" smtClean="0">
                          <a:latin typeface="Arial"/>
                          <a:cs typeface="Arial"/>
                        </a:rPr>
                        <a:t>73.7</a:t>
                      </a:r>
                    </a:p>
                    <a:p>
                      <a:r>
                        <a:rPr lang="en-US" sz="2400" dirty="0" smtClean="0">
                          <a:latin typeface="Arial"/>
                          <a:cs typeface="Arial"/>
                        </a:rPr>
                        <a:t>66.0</a:t>
                      </a:r>
                    </a:p>
                    <a:p>
                      <a:r>
                        <a:rPr lang="en-US" sz="2400" dirty="0" smtClean="0">
                          <a:latin typeface="Arial"/>
                          <a:cs typeface="Arial"/>
                        </a:rPr>
                        <a:t>66.0</a:t>
                      </a:r>
                      <a:endParaRPr lang="en-US" sz="2400" dirty="0">
                        <a:latin typeface="Arial"/>
                        <a:cs typeface="Arial"/>
                      </a:endParaRPr>
                    </a:p>
                  </a:txBody>
                  <a:tcPr/>
                </a:tc>
                <a:tc>
                  <a:txBody>
                    <a:bodyPr/>
                    <a:lstStyle/>
                    <a:p>
                      <a:r>
                        <a:rPr lang="en-US" sz="2400" dirty="0" smtClean="0">
                          <a:latin typeface="Arial"/>
                          <a:cs typeface="Arial"/>
                        </a:rPr>
                        <a:t>70.4</a:t>
                      </a:r>
                    </a:p>
                    <a:p>
                      <a:r>
                        <a:rPr lang="en-US" sz="2400" dirty="0" smtClean="0">
                          <a:latin typeface="Arial"/>
                          <a:cs typeface="Arial"/>
                        </a:rPr>
                        <a:t>73.7</a:t>
                      </a:r>
                    </a:p>
                    <a:p>
                      <a:r>
                        <a:rPr lang="en-US" sz="2400" dirty="0" smtClean="0">
                          <a:latin typeface="Arial"/>
                          <a:cs typeface="Arial"/>
                        </a:rPr>
                        <a:t>70.4</a:t>
                      </a:r>
                    </a:p>
                    <a:p>
                      <a:r>
                        <a:rPr lang="en-US" sz="2400" dirty="0" smtClean="0">
                          <a:latin typeface="Arial"/>
                          <a:cs typeface="Arial"/>
                        </a:rPr>
                        <a:t>66.0</a:t>
                      </a:r>
                      <a:endParaRPr lang="en-US" sz="2400" dirty="0">
                        <a:latin typeface="Arial"/>
                        <a:cs typeface="Arial"/>
                      </a:endParaRPr>
                    </a:p>
                  </a:txBody>
                  <a:tcPr/>
                </a:tc>
              </a:tr>
              <a:tr h="370840">
                <a:tc>
                  <a:txBody>
                    <a:bodyPr/>
                    <a:lstStyle/>
                    <a:p>
                      <a:r>
                        <a:rPr lang="en-US" sz="2400" dirty="0" smtClean="0">
                          <a:latin typeface="Arial"/>
                          <a:cs typeface="Arial"/>
                        </a:rPr>
                        <a:t>Subtrochanteric</a:t>
                      </a:r>
                      <a:endParaRPr lang="en-US" sz="2400" dirty="0">
                        <a:latin typeface="Arial"/>
                        <a:cs typeface="Arial"/>
                      </a:endParaRPr>
                    </a:p>
                  </a:txBody>
                  <a:tcPr/>
                </a:tc>
                <a:tc>
                  <a:txBody>
                    <a:bodyPr/>
                    <a:lstStyle/>
                    <a:p>
                      <a:r>
                        <a:rPr lang="en-US" sz="2400" dirty="0" smtClean="0">
                          <a:latin typeface="Arial"/>
                          <a:cs typeface="Arial"/>
                        </a:rPr>
                        <a:t>Intramedullary nail</a:t>
                      </a:r>
                      <a:endParaRPr lang="en-US" sz="2400" dirty="0">
                        <a:latin typeface="Arial"/>
                        <a:cs typeface="Arial"/>
                      </a:endParaRPr>
                    </a:p>
                  </a:txBody>
                  <a:tcPr/>
                </a:tc>
                <a:tc>
                  <a:txBody>
                    <a:bodyPr/>
                    <a:lstStyle/>
                    <a:p>
                      <a:r>
                        <a:rPr lang="en-US" sz="2400" dirty="0" smtClean="0">
                          <a:latin typeface="Arial"/>
                          <a:cs typeface="Arial"/>
                        </a:rPr>
                        <a:t>86.9</a:t>
                      </a:r>
                      <a:endParaRPr lang="en-US" sz="2400" dirty="0">
                        <a:latin typeface="Arial"/>
                        <a:cs typeface="Arial"/>
                      </a:endParaRPr>
                    </a:p>
                  </a:txBody>
                  <a:tcPr/>
                </a:tc>
                <a:tc>
                  <a:txBody>
                    <a:bodyPr/>
                    <a:lstStyle/>
                    <a:p>
                      <a:r>
                        <a:rPr lang="en-US" sz="2400" dirty="0" smtClean="0">
                          <a:latin typeface="Arial"/>
                          <a:cs typeface="Arial"/>
                        </a:rPr>
                        <a:t>93.5</a:t>
                      </a:r>
                      <a:endParaRPr lang="en-US" sz="2400" dirty="0">
                        <a:latin typeface="Arial"/>
                        <a:cs typeface="Arial"/>
                      </a:endParaRPr>
                    </a:p>
                  </a:txBody>
                  <a:tcPr/>
                </a:tc>
              </a:tr>
              <a:tr h="370840">
                <a:tc>
                  <a:txBody>
                    <a:bodyPr/>
                    <a:lstStyle/>
                    <a:p>
                      <a:r>
                        <a:rPr lang="en-US" sz="2400" dirty="0" smtClean="0">
                          <a:latin typeface="Arial"/>
                          <a:cs typeface="Arial"/>
                        </a:rPr>
                        <a:t>Combined</a:t>
                      </a:r>
                      <a:endParaRPr lang="en-US" sz="2400" dirty="0">
                        <a:latin typeface="Arial"/>
                        <a:cs typeface="Arial"/>
                      </a:endParaRPr>
                    </a:p>
                  </a:txBody>
                  <a:tcPr/>
                </a:tc>
                <a:tc>
                  <a:txBody>
                    <a:bodyPr/>
                    <a:lstStyle/>
                    <a:p>
                      <a:r>
                        <a:rPr lang="en-US" sz="2400" dirty="0" smtClean="0">
                          <a:latin typeface="Arial"/>
                          <a:cs typeface="Arial"/>
                        </a:rPr>
                        <a:t>Combined</a:t>
                      </a:r>
                      <a:endParaRPr lang="en-US" sz="2400" dirty="0">
                        <a:latin typeface="Arial"/>
                        <a:cs typeface="Arial"/>
                      </a:endParaRPr>
                    </a:p>
                  </a:txBody>
                  <a:tcPr/>
                </a:tc>
                <a:tc>
                  <a:txBody>
                    <a:bodyPr/>
                    <a:lstStyle/>
                    <a:p>
                      <a:r>
                        <a:rPr lang="en-US" sz="2400" dirty="0" smtClean="0">
                          <a:latin typeface="Arial"/>
                          <a:cs typeface="Arial"/>
                        </a:rPr>
                        <a:t>73.2</a:t>
                      </a:r>
                      <a:endParaRPr lang="en-US" sz="2400" dirty="0">
                        <a:latin typeface="Arial"/>
                        <a:cs typeface="Arial"/>
                      </a:endParaRPr>
                    </a:p>
                  </a:txBody>
                  <a:tcPr/>
                </a:tc>
                <a:tc>
                  <a:txBody>
                    <a:bodyPr/>
                    <a:lstStyle/>
                    <a:p>
                      <a:r>
                        <a:rPr lang="en-US" sz="2400" dirty="0" smtClean="0">
                          <a:latin typeface="Arial"/>
                          <a:cs typeface="Arial"/>
                        </a:rPr>
                        <a:t>73.7</a:t>
                      </a:r>
                      <a:endParaRPr lang="en-US" sz="2400" dirty="0">
                        <a:latin typeface="Arial"/>
                        <a:cs typeface="Arial"/>
                      </a:endParaRPr>
                    </a:p>
                  </a:txBody>
                  <a:tcPr/>
                </a:tc>
              </a:tr>
            </a:tbl>
          </a:graphicData>
        </a:graphic>
      </p:graphicFrame>
      <p:sp>
        <p:nvSpPr>
          <p:cNvPr id="10" name="TextBox 9"/>
          <p:cNvSpPr txBox="1"/>
          <p:nvPr/>
        </p:nvSpPr>
        <p:spPr>
          <a:xfrm>
            <a:off x="20726400" y="27326272"/>
            <a:ext cx="11277600" cy="1477328"/>
          </a:xfrm>
          <a:prstGeom prst="rect">
            <a:avLst/>
          </a:prstGeom>
          <a:noFill/>
        </p:spPr>
        <p:txBody>
          <a:bodyPr wrap="square" rtlCol="0">
            <a:spAutoFit/>
          </a:bodyPr>
          <a:lstStyle/>
          <a:p>
            <a:r>
              <a:rPr lang="en-US" sz="3000" b="1" dirty="0">
                <a:solidFill>
                  <a:srgbClr val="000090"/>
                </a:solidFill>
                <a:latin typeface="Arial" charset="0"/>
              </a:rPr>
              <a:t>Table 3</a:t>
            </a:r>
            <a:r>
              <a:rPr lang="en-US" sz="3000" b="1" dirty="0" smtClean="0">
                <a:solidFill>
                  <a:srgbClr val="000090"/>
                </a:solidFill>
                <a:latin typeface="Arial" charset="0"/>
              </a:rPr>
              <a:t>. </a:t>
            </a:r>
            <a:r>
              <a:rPr lang="en-US" sz="3000" dirty="0" smtClean="0">
                <a:solidFill>
                  <a:srgbClr val="000090"/>
                </a:solidFill>
                <a:latin typeface="Arial" charset="0"/>
              </a:rPr>
              <a:t>Modified Harris Hip Scores by type of treatment for patients with femoral neck, intertrochanteric, and subtrochanteric fractures. </a:t>
            </a:r>
            <a:endParaRPr lang="en-US" sz="3000" dirty="0"/>
          </a:p>
        </p:txBody>
      </p:sp>
      <p:sp>
        <p:nvSpPr>
          <p:cNvPr id="22" name="Rectangle 144"/>
          <p:cNvSpPr>
            <a:spLocks noChangeArrowheads="1"/>
          </p:cNvSpPr>
          <p:nvPr/>
        </p:nvSpPr>
        <p:spPr bwMode="auto">
          <a:xfrm>
            <a:off x="32918400" y="16840201"/>
            <a:ext cx="9863138" cy="20878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FFFFFF"/>
                  </a:outerShdw>
                </a:effectLst>
              </a14:hiddenEffects>
            </a:ext>
          </a:extLst>
        </p:spPr>
        <p:txBody>
          <a:bodyPr lIns="360000" tIns="360000" rIns="360000" bIns="360000"/>
          <a:lstStyle/>
          <a:p>
            <a:pPr marL="381000" indent="-381000">
              <a:spcBef>
                <a:spcPct val="50000"/>
              </a:spcBef>
            </a:pPr>
            <a:r>
              <a:rPr lang="en-GB" sz="6000" b="1" dirty="0" smtClean="0">
                <a:solidFill>
                  <a:srgbClr val="000090"/>
                </a:solidFill>
                <a:latin typeface="Arial" charset="0"/>
              </a:rPr>
              <a:t>Surgical Treatment</a:t>
            </a:r>
          </a:p>
          <a:p>
            <a:pPr eaLnBrk="1" hangingPunct="1">
              <a:lnSpc>
                <a:spcPct val="110000"/>
              </a:lnSpc>
            </a:pPr>
            <a:endParaRPr lang="en-GB" sz="3600" b="1" dirty="0" smtClean="0">
              <a:solidFill>
                <a:srgbClr val="000090"/>
              </a:solidFill>
              <a:latin typeface="Arial" charset="0"/>
            </a:endParaRPr>
          </a:p>
          <a:p>
            <a:pPr eaLnBrk="1" hangingPunct="1">
              <a:lnSpc>
                <a:spcPct val="110000"/>
              </a:lnSpc>
            </a:pPr>
            <a:endParaRPr lang="en-GB" sz="3600" b="1" dirty="0" smtClean="0">
              <a:solidFill>
                <a:srgbClr val="000090"/>
              </a:solidFill>
              <a:latin typeface="Arial" charset="0"/>
            </a:endParaRPr>
          </a:p>
        </p:txBody>
      </p:sp>
      <p:pic>
        <p:nvPicPr>
          <p:cNvPr id="11" name="Picture 10" descr="pinning.jpg"/>
          <p:cNvPicPr>
            <a:picLocks noChangeAspect="1"/>
          </p:cNvPicPr>
          <p:nvPr/>
        </p:nvPicPr>
        <p:blipFill rotWithShape="1">
          <a:blip r:embed="rId10">
            <a:extLst>
              <a:ext uri="{28A0092B-C50C-407E-A947-70E740481C1C}">
                <a14:useLocalDpi xmlns:a14="http://schemas.microsoft.com/office/drawing/2010/main" val="0"/>
              </a:ext>
            </a:extLst>
          </a:blip>
          <a:srcRect l="5826" r="6638"/>
          <a:stretch/>
        </p:blipFill>
        <p:spPr>
          <a:xfrm>
            <a:off x="39471600" y="29718000"/>
            <a:ext cx="2901715" cy="4846320"/>
          </a:xfrm>
          <a:prstGeom prst="rect">
            <a:avLst/>
          </a:prstGeom>
        </p:spPr>
      </p:pic>
      <p:pic>
        <p:nvPicPr>
          <p:cNvPr id="15" name="Picture 14" descr="hemiarthroplasty.jpg"/>
          <p:cNvPicPr>
            <a:picLocks noChangeAspect="1"/>
          </p:cNvPicPr>
          <p:nvPr/>
        </p:nvPicPr>
        <p:blipFill rotWithShape="1">
          <a:blip r:embed="rId11">
            <a:extLst>
              <a:ext uri="{28A0092B-C50C-407E-A947-70E740481C1C}">
                <a14:useLocalDpi xmlns:a14="http://schemas.microsoft.com/office/drawing/2010/main" val="0"/>
              </a:ext>
            </a:extLst>
          </a:blip>
          <a:srcRect l="5703" r="4485"/>
          <a:stretch/>
        </p:blipFill>
        <p:spPr>
          <a:xfrm>
            <a:off x="36347400" y="29718000"/>
            <a:ext cx="2901717" cy="4846320"/>
          </a:xfrm>
          <a:prstGeom prst="rect">
            <a:avLst/>
          </a:prstGeom>
        </p:spPr>
      </p:pic>
      <p:pic>
        <p:nvPicPr>
          <p:cNvPr id="19" name="Picture 18" descr="intramedullary nail.jpg"/>
          <p:cNvPicPr>
            <a:picLocks noChangeAspect="1"/>
          </p:cNvPicPr>
          <p:nvPr/>
        </p:nvPicPr>
        <p:blipFill rotWithShape="1">
          <a:blip r:embed="rId12">
            <a:extLst>
              <a:ext uri="{28A0092B-C50C-407E-A947-70E740481C1C}">
                <a14:useLocalDpi xmlns:a14="http://schemas.microsoft.com/office/drawing/2010/main" val="0"/>
              </a:ext>
            </a:extLst>
          </a:blip>
          <a:srcRect r="1338"/>
          <a:stretch/>
        </p:blipFill>
        <p:spPr>
          <a:xfrm>
            <a:off x="33223200" y="29718000"/>
            <a:ext cx="2915541" cy="4846320"/>
          </a:xfrm>
          <a:prstGeom prst="rect">
            <a:avLst/>
          </a:prstGeom>
        </p:spPr>
      </p:pic>
      <p:pic>
        <p:nvPicPr>
          <p:cNvPr id="20" name="Picture 19" descr="hip fracture background.jpg"/>
          <p:cNvPicPr>
            <a:picLocks noChangeAspect="1"/>
          </p:cNvPicPr>
          <p:nvPr/>
        </p:nvPicPr>
        <p:blipFill rotWithShape="1">
          <a:blip r:embed="rId13">
            <a:extLst>
              <a:ext uri="{28A0092B-C50C-407E-A947-70E740481C1C}">
                <a14:useLocalDpi xmlns:a14="http://schemas.microsoft.com/office/drawing/2010/main" val="0"/>
              </a:ext>
            </a:extLst>
          </a:blip>
          <a:srcRect l="17832"/>
          <a:stretch/>
        </p:blipFill>
        <p:spPr>
          <a:xfrm>
            <a:off x="33223200" y="18821400"/>
            <a:ext cx="9188984" cy="8346325"/>
          </a:xfrm>
          <a:prstGeom prst="rect">
            <a:avLst/>
          </a:prstGeom>
        </p:spPr>
      </p:pic>
      <p:sp>
        <p:nvSpPr>
          <p:cNvPr id="27" name="TextBox 26"/>
          <p:cNvSpPr txBox="1"/>
          <p:nvPr/>
        </p:nvSpPr>
        <p:spPr>
          <a:xfrm>
            <a:off x="33223200" y="27321809"/>
            <a:ext cx="9144000" cy="1477328"/>
          </a:xfrm>
          <a:prstGeom prst="rect">
            <a:avLst/>
          </a:prstGeom>
          <a:noFill/>
        </p:spPr>
        <p:txBody>
          <a:bodyPr wrap="square" rtlCol="0">
            <a:spAutoFit/>
          </a:bodyPr>
          <a:lstStyle/>
          <a:p>
            <a:r>
              <a:rPr lang="en-US" sz="3000" b="1" dirty="0" smtClean="0">
                <a:solidFill>
                  <a:srgbClr val="000090"/>
                </a:solidFill>
                <a:latin typeface="Arial" charset="0"/>
              </a:rPr>
              <a:t>Figure 4. </a:t>
            </a:r>
            <a:r>
              <a:rPr lang="en-US" sz="3000" dirty="0" smtClean="0">
                <a:solidFill>
                  <a:srgbClr val="000090"/>
                </a:solidFill>
                <a:latin typeface="Arial" charset="0"/>
              </a:rPr>
              <a:t>Radiograph of an intertrochanteric fracture. This was the most common type of fracture observed in patients treated at MaineGeneral Medical Center.</a:t>
            </a:r>
            <a:r>
              <a:rPr lang="en-US" sz="3000" baseline="30000" dirty="0" smtClean="0">
                <a:solidFill>
                  <a:srgbClr val="000090"/>
                </a:solidFill>
                <a:latin typeface="Arial" charset="0"/>
              </a:rPr>
              <a:t>5</a:t>
            </a:r>
            <a:endParaRPr lang="en-US" sz="3000" dirty="0"/>
          </a:p>
        </p:txBody>
      </p:sp>
      <p:sp>
        <p:nvSpPr>
          <p:cNvPr id="28" name="TextBox 27"/>
          <p:cNvSpPr txBox="1"/>
          <p:nvPr/>
        </p:nvSpPr>
        <p:spPr>
          <a:xfrm>
            <a:off x="33223200" y="34747200"/>
            <a:ext cx="9144000" cy="2400657"/>
          </a:xfrm>
          <a:prstGeom prst="rect">
            <a:avLst/>
          </a:prstGeom>
          <a:noFill/>
        </p:spPr>
        <p:txBody>
          <a:bodyPr wrap="square" rtlCol="0">
            <a:spAutoFit/>
          </a:bodyPr>
          <a:lstStyle/>
          <a:p>
            <a:r>
              <a:rPr lang="en-US" sz="3000" b="1" dirty="0" smtClean="0">
                <a:solidFill>
                  <a:srgbClr val="000090"/>
                </a:solidFill>
                <a:latin typeface="Arial" charset="0"/>
              </a:rPr>
              <a:t>Figure 5. </a:t>
            </a:r>
            <a:r>
              <a:rPr lang="en-US" sz="3000" dirty="0" smtClean="0">
                <a:solidFill>
                  <a:srgbClr val="000090"/>
                </a:solidFill>
                <a:latin typeface="Arial" charset="0"/>
              </a:rPr>
              <a:t>Radiographs of an intertrochanteric fracture treated with an intramedullary nail (left), a femoral neck fracture treated with hemiarthroplasty (center), and another femoral neck fracture repaired with pinning (right).</a:t>
            </a:r>
            <a:r>
              <a:rPr lang="en-US" sz="3000" baseline="30000" dirty="0" smtClean="0">
                <a:solidFill>
                  <a:srgbClr val="000090"/>
                </a:solidFill>
                <a:latin typeface="Arial" charset="0"/>
              </a:rPr>
              <a:t>6</a:t>
            </a:r>
            <a:endParaRPr lang="en-US" sz="3000" dirty="0"/>
          </a:p>
        </p:txBody>
      </p:sp>
      <p:graphicFrame>
        <p:nvGraphicFramePr>
          <p:cNvPr id="29" name="Content Placeholder 4"/>
          <p:cNvGraphicFramePr>
            <a:graphicFrameLocks/>
          </p:cNvGraphicFramePr>
          <p:nvPr>
            <p:extLst>
              <p:ext uri="{D42A27DB-BD31-4B8C-83A1-F6EECF244321}">
                <p14:modId xmlns:p14="http://schemas.microsoft.com/office/powerpoint/2010/main" val="1634575262"/>
              </p:ext>
            </p:extLst>
          </p:nvPr>
        </p:nvGraphicFramePr>
        <p:xfrm>
          <a:off x="11582400" y="14630400"/>
          <a:ext cx="8839200" cy="4343400"/>
        </p:xfrm>
        <a:graphic>
          <a:graphicData uri="http://schemas.openxmlformats.org/drawingml/2006/chart">
            <c:chart xmlns:c="http://schemas.openxmlformats.org/drawingml/2006/chart" xmlns:r="http://schemas.openxmlformats.org/officeDocument/2006/relationships" r:id="rId14"/>
          </a:graphicData>
        </a:graphic>
      </p:graphicFrame>
      <p:sp>
        <p:nvSpPr>
          <p:cNvPr id="21" name="TextBox 20"/>
          <p:cNvSpPr txBox="1"/>
          <p:nvPr/>
        </p:nvSpPr>
        <p:spPr>
          <a:xfrm>
            <a:off x="11734800" y="18821400"/>
            <a:ext cx="8686800" cy="1015663"/>
          </a:xfrm>
          <a:prstGeom prst="rect">
            <a:avLst/>
          </a:prstGeom>
          <a:noFill/>
        </p:spPr>
        <p:txBody>
          <a:bodyPr wrap="square" rtlCol="0">
            <a:spAutoFit/>
          </a:bodyPr>
          <a:lstStyle/>
          <a:p>
            <a:r>
              <a:rPr lang="en-US" sz="3000" b="1" dirty="0">
                <a:solidFill>
                  <a:srgbClr val="000090"/>
                </a:solidFill>
                <a:latin typeface="Arial" charset="0"/>
              </a:rPr>
              <a:t>Figure </a:t>
            </a:r>
            <a:r>
              <a:rPr lang="en-US" sz="3000" b="1" dirty="0" smtClean="0">
                <a:solidFill>
                  <a:srgbClr val="000090"/>
                </a:solidFill>
                <a:latin typeface="Arial" charset="0"/>
              </a:rPr>
              <a:t>2. </a:t>
            </a:r>
            <a:r>
              <a:rPr lang="en-US" sz="3000" dirty="0" smtClean="0">
                <a:solidFill>
                  <a:srgbClr val="000090"/>
                </a:solidFill>
                <a:latin typeface="Arial" charset="0"/>
              </a:rPr>
              <a:t>Age range for patients treated at MaineGeneral.</a:t>
            </a:r>
            <a:endParaRPr lang="en-US" sz="3000" dirty="0"/>
          </a:p>
        </p:txBody>
      </p:sp>
      <p:graphicFrame>
        <p:nvGraphicFramePr>
          <p:cNvPr id="25" name="Table 24"/>
          <p:cNvGraphicFramePr>
            <a:graphicFrameLocks noGrp="1"/>
          </p:cNvGraphicFramePr>
          <p:nvPr>
            <p:extLst>
              <p:ext uri="{D42A27DB-BD31-4B8C-83A1-F6EECF244321}">
                <p14:modId xmlns:p14="http://schemas.microsoft.com/office/powerpoint/2010/main" val="3535726820"/>
              </p:ext>
            </p:extLst>
          </p:nvPr>
        </p:nvGraphicFramePr>
        <p:xfrm>
          <a:off x="20726400" y="16383000"/>
          <a:ext cx="11277600" cy="3108960"/>
        </p:xfrm>
        <a:graphic>
          <a:graphicData uri="http://schemas.openxmlformats.org/drawingml/2006/table">
            <a:tbl>
              <a:tblPr firstRow="1" bandRow="1">
                <a:tableStyleId>{FABFCF23-3B69-468F-B69F-88F6DE6A72F2}</a:tableStyleId>
              </a:tblPr>
              <a:tblGrid>
                <a:gridCol w="2819400"/>
                <a:gridCol w="2819400"/>
                <a:gridCol w="2819400"/>
                <a:gridCol w="2819400"/>
              </a:tblGrid>
              <a:tr h="370840">
                <a:tc>
                  <a:txBody>
                    <a:bodyPr/>
                    <a:lstStyle/>
                    <a:p>
                      <a:r>
                        <a:rPr lang="en-US" sz="2400" dirty="0" smtClean="0">
                          <a:latin typeface="Arial"/>
                          <a:cs typeface="Arial"/>
                        </a:rPr>
                        <a:t>Discharge Disposition</a:t>
                      </a:r>
                      <a:endParaRPr lang="en-US" sz="2400" dirty="0">
                        <a:latin typeface="Arial"/>
                        <a:cs typeface="Arial"/>
                      </a:endParaRPr>
                    </a:p>
                  </a:txBody>
                  <a:tcPr/>
                </a:tc>
                <a:tc>
                  <a:txBody>
                    <a:bodyPr/>
                    <a:lstStyle/>
                    <a:p>
                      <a:r>
                        <a:rPr lang="en-US" sz="2400" dirty="0" smtClean="0">
                          <a:latin typeface="Arial"/>
                          <a:cs typeface="Arial"/>
                        </a:rPr>
                        <a:t>MaineGeneral Patients (percent)</a:t>
                      </a:r>
                      <a:endParaRPr lang="en-US" sz="2400" dirty="0">
                        <a:latin typeface="Arial"/>
                        <a:cs typeface="Arial"/>
                      </a:endParaRPr>
                    </a:p>
                  </a:txBody>
                  <a:tcPr/>
                </a:tc>
                <a:tc>
                  <a:txBody>
                    <a:bodyPr/>
                    <a:lstStyle/>
                    <a:p>
                      <a:r>
                        <a:rPr lang="en-US" sz="2400" dirty="0" smtClean="0">
                          <a:latin typeface="Arial"/>
                          <a:cs typeface="Arial"/>
                        </a:rPr>
                        <a:t>U.S. (2005) Patients (percent)</a:t>
                      </a:r>
                      <a:endParaRPr lang="en-US" sz="2400" dirty="0">
                        <a:latin typeface="Arial"/>
                        <a:cs typeface="Arial"/>
                      </a:endParaRPr>
                    </a:p>
                  </a:txBody>
                  <a:tcPr/>
                </a:tc>
                <a:tc>
                  <a:txBody>
                    <a:bodyPr/>
                    <a:lstStyle/>
                    <a:p>
                      <a:r>
                        <a:rPr lang="en-US" sz="2400" dirty="0" smtClean="0">
                          <a:latin typeface="Arial"/>
                          <a:cs typeface="Arial"/>
                        </a:rPr>
                        <a:t>NHFD (2013)</a:t>
                      </a:r>
                      <a:r>
                        <a:rPr lang="en-US" sz="2400" baseline="0" dirty="0" smtClean="0">
                          <a:latin typeface="Arial"/>
                          <a:cs typeface="Arial"/>
                        </a:rPr>
                        <a:t> Patients (percent)</a:t>
                      </a:r>
                      <a:endParaRPr lang="en-US" sz="2400" dirty="0">
                        <a:latin typeface="Arial"/>
                        <a:cs typeface="Arial"/>
                      </a:endParaRPr>
                    </a:p>
                  </a:txBody>
                  <a:tcPr/>
                </a:tc>
              </a:tr>
              <a:tr h="370840">
                <a:tc>
                  <a:txBody>
                    <a:bodyPr/>
                    <a:lstStyle/>
                    <a:p>
                      <a:r>
                        <a:rPr lang="en-US" sz="2400" dirty="0" smtClean="0">
                          <a:latin typeface="Arial"/>
                          <a:cs typeface="Arial"/>
                        </a:rPr>
                        <a:t>Rehab</a:t>
                      </a:r>
                    </a:p>
                  </a:txBody>
                  <a:tcPr/>
                </a:tc>
                <a:tc>
                  <a:txBody>
                    <a:bodyPr/>
                    <a:lstStyle/>
                    <a:p>
                      <a:r>
                        <a:rPr lang="en-US" sz="2400" dirty="0" smtClean="0">
                          <a:latin typeface="Arial"/>
                          <a:cs typeface="Arial"/>
                        </a:rPr>
                        <a:t>82.6</a:t>
                      </a:r>
                      <a:endParaRPr lang="en-US" sz="2400" dirty="0">
                        <a:latin typeface="Arial"/>
                        <a:cs typeface="Arial"/>
                      </a:endParaRPr>
                    </a:p>
                  </a:txBody>
                  <a:tcPr/>
                </a:tc>
                <a:tc>
                  <a:txBody>
                    <a:bodyPr/>
                    <a:lstStyle/>
                    <a:p>
                      <a:r>
                        <a:rPr lang="en-US" sz="2400" dirty="0" smtClean="0">
                          <a:latin typeface="Arial"/>
                          <a:cs typeface="Arial"/>
                        </a:rPr>
                        <a:t>85.4</a:t>
                      </a:r>
                      <a:endParaRPr lang="en-US" sz="2400" dirty="0">
                        <a:latin typeface="Arial"/>
                        <a:cs typeface="Arial"/>
                      </a:endParaRPr>
                    </a:p>
                  </a:txBody>
                  <a:tcPr/>
                </a:tc>
                <a:tc>
                  <a:txBody>
                    <a:bodyPr/>
                    <a:lstStyle/>
                    <a:p>
                      <a:r>
                        <a:rPr lang="en-US" sz="2400" dirty="0" smtClean="0">
                          <a:latin typeface="Arial"/>
                          <a:cs typeface="Arial"/>
                        </a:rPr>
                        <a:t>40.5</a:t>
                      </a:r>
                      <a:endParaRPr lang="en-US" sz="2400" dirty="0">
                        <a:latin typeface="Arial"/>
                        <a:cs typeface="Arial"/>
                      </a:endParaRPr>
                    </a:p>
                  </a:txBody>
                  <a:tcPr/>
                </a:tc>
              </a:tr>
              <a:tr h="370840">
                <a:tc>
                  <a:txBody>
                    <a:bodyPr/>
                    <a:lstStyle/>
                    <a:p>
                      <a:r>
                        <a:rPr lang="en-US" sz="2400" dirty="0" smtClean="0">
                          <a:latin typeface="Arial"/>
                          <a:cs typeface="Arial"/>
                        </a:rPr>
                        <a:t>Home</a:t>
                      </a:r>
                      <a:endParaRPr lang="en-US" sz="2400" dirty="0">
                        <a:latin typeface="Arial"/>
                        <a:cs typeface="Arial"/>
                      </a:endParaRPr>
                    </a:p>
                  </a:txBody>
                  <a:tcPr/>
                </a:tc>
                <a:tc>
                  <a:txBody>
                    <a:bodyPr/>
                    <a:lstStyle/>
                    <a:p>
                      <a:r>
                        <a:rPr lang="en-US" sz="2400" dirty="0" smtClean="0">
                          <a:latin typeface="Arial"/>
                          <a:cs typeface="Arial"/>
                        </a:rPr>
                        <a:t>9.6</a:t>
                      </a:r>
                      <a:endParaRPr lang="en-US" sz="2400" dirty="0">
                        <a:latin typeface="Arial"/>
                        <a:cs typeface="Arial"/>
                      </a:endParaRPr>
                    </a:p>
                  </a:txBody>
                  <a:tcPr/>
                </a:tc>
                <a:tc>
                  <a:txBody>
                    <a:bodyPr/>
                    <a:lstStyle/>
                    <a:p>
                      <a:r>
                        <a:rPr lang="en-US" sz="2400" dirty="0" smtClean="0">
                          <a:latin typeface="Arial"/>
                          <a:cs typeface="Arial"/>
                        </a:rPr>
                        <a:t>8.8</a:t>
                      </a:r>
                      <a:endParaRPr lang="en-US" sz="2400" dirty="0">
                        <a:latin typeface="Arial"/>
                        <a:cs typeface="Arial"/>
                      </a:endParaRPr>
                    </a:p>
                  </a:txBody>
                  <a:tcPr/>
                </a:tc>
                <a:tc>
                  <a:txBody>
                    <a:bodyPr/>
                    <a:lstStyle/>
                    <a:p>
                      <a:r>
                        <a:rPr lang="en-US" sz="2400" dirty="0" smtClean="0">
                          <a:latin typeface="Arial"/>
                          <a:cs typeface="Arial"/>
                        </a:rPr>
                        <a:t>46.4</a:t>
                      </a:r>
                      <a:endParaRPr lang="en-US" sz="2400" dirty="0">
                        <a:latin typeface="Arial"/>
                        <a:cs typeface="Arial"/>
                      </a:endParaRPr>
                    </a:p>
                  </a:txBody>
                  <a:tcPr/>
                </a:tc>
              </a:tr>
              <a:tr h="370840">
                <a:tc>
                  <a:txBody>
                    <a:bodyPr/>
                    <a:lstStyle/>
                    <a:p>
                      <a:r>
                        <a:rPr lang="en-US" sz="2400" dirty="0" smtClean="0">
                          <a:latin typeface="Arial"/>
                          <a:cs typeface="Arial"/>
                        </a:rPr>
                        <a:t>Expired</a:t>
                      </a:r>
                      <a:endParaRPr lang="en-US" sz="2400" dirty="0">
                        <a:latin typeface="Arial"/>
                        <a:cs typeface="Arial"/>
                      </a:endParaRPr>
                    </a:p>
                  </a:txBody>
                  <a:tcPr/>
                </a:tc>
                <a:tc>
                  <a:txBody>
                    <a:bodyPr/>
                    <a:lstStyle/>
                    <a:p>
                      <a:r>
                        <a:rPr lang="en-US" sz="2400" dirty="0" smtClean="0">
                          <a:latin typeface="Arial"/>
                          <a:cs typeface="Arial"/>
                        </a:rPr>
                        <a:t>5.6</a:t>
                      </a:r>
                      <a:endParaRPr lang="en-US" sz="2400" dirty="0">
                        <a:latin typeface="Arial"/>
                        <a:cs typeface="Arial"/>
                      </a:endParaRPr>
                    </a:p>
                  </a:txBody>
                  <a:tcPr/>
                </a:tc>
                <a:tc>
                  <a:txBody>
                    <a:bodyPr/>
                    <a:lstStyle/>
                    <a:p>
                      <a:r>
                        <a:rPr lang="en-US" sz="2400" dirty="0" smtClean="0">
                          <a:latin typeface="Arial"/>
                          <a:cs typeface="Arial"/>
                        </a:rPr>
                        <a:t>3.2</a:t>
                      </a:r>
                      <a:endParaRPr lang="en-US" sz="2400" dirty="0">
                        <a:latin typeface="Arial"/>
                        <a:cs typeface="Arial"/>
                      </a:endParaRPr>
                    </a:p>
                  </a:txBody>
                  <a:tcPr/>
                </a:tc>
                <a:tc>
                  <a:txBody>
                    <a:bodyPr/>
                    <a:lstStyle/>
                    <a:p>
                      <a:r>
                        <a:rPr lang="en-US" sz="2400" dirty="0" smtClean="0">
                          <a:latin typeface="Arial"/>
                          <a:cs typeface="Arial"/>
                        </a:rPr>
                        <a:t>9.1</a:t>
                      </a:r>
                      <a:endParaRPr lang="en-US" sz="2400" dirty="0">
                        <a:latin typeface="Arial"/>
                        <a:cs typeface="Arial"/>
                      </a:endParaRPr>
                    </a:p>
                  </a:txBody>
                  <a:tcPr/>
                </a:tc>
              </a:tr>
              <a:tr h="370840">
                <a:tc>
                  <a:txBody>
                    <a:bodyPr/>
                    <a:lstStyle/>
                    <a:p>
                      <a:r>
                        <a:rPr lang="en-US" sz="2400" dirty="0" smtClean="0">
                          <a:latin typeface="Arial"/>
                          <a:cs typeface="Arial"/>
                        </a:rPr>
                        <a:t>Transferred</a:t>
                      </a:r>
                      <a:endParaRPr lang="en-US" sz="2400" dirty="0">
                        <a:latin typeface="Arial"/>
                        <a:cs typeface="Arial"/>
                      </a:endParaRPr>
                    </a:p>
                  </a:txBody>
                  <a:tcPr/>
                </a:tc>
                <a:tc>
                  <a:txBody>
                    <a:bodyPr/>
                    <a:lstStyle/>
                    <a:p>
                      <a:r>
                        <a:rPr lang="en-US" sz="2400" dirty="0" smtClean="0">
                          <a:latin typeface="Arial"/>
                          <a:cs typeface="Arial"/>
                        </a:rPr>
                        <a:t>1.3</a:t>
                      </a:r>
                      <a:endParaRPr lang="en-US" sz="2400" dirty="0">
                        <a:latin typeface="Arial"/>
                        <a:cs typeface="Arial"/>
                      </a:endParaRPr>
                    </a:p>
                  </a:txBody>
                  <a:tcPr/>
                </a:tc>
                <a:tc>
                  <a:txBody>
                    <a:bodyPr/>
                    <a:lstStyle/>
                    <a:p>
                      <a:r>
                        <a:rPr lang="en-US" sz="2400" dirty="0" smtClean="0">
                          <a:latin typeface="Arial"/>
                          <a:cs typeface="Arial"/>
                        </a:rPr>
                        <a:t>--</a:t>
                      </a:r>
                      <a:endParaRPr lang="en-US" sz="2400" dirty="0">
                        <a:latin typeface="Arial"/>
                        <a:cs typeface="Arial"/>
                      </a:endParaRPr>
                    </a:p>
                  </a:txBody>
                  <a:tcPr/>
                </a:tc>
                <a:tc>
                  <a:txBody>
                    <a:bodyPr/>
                    <a:lstStyle/>
                    <a:p>
                      <a:r>
                        <a:rPr lang="en-US" sz="2400" dirty="0" smtClean="0">
                          <a:latin typeface="Arial"/>
                          <a:cs typeface="Arial"/>
                        </a:rPr>
                        <a:t>1.0</a:t>
                      </a:r>
                      <a:endParaRPr lang="en-US" sz="2400" dirty="0">
                        <a:latin typeface="Arial"/>
                        <a:cs typeface="Arial"/>
                      </a:endParaRPr>
                    </a:p>
                  </a:txBody>
                  <a:tcPr/>
                </a:tc>
              </a:tr>
              <a:tr h="370840">
                <a:tc>
                  <a:txBody>
                    <a:bodyPr/>
                    <a:lstStyle/>
                    <a:p>
                      <a:r>
                        <a:rPr lang="en-US" sz="2400" dirty="0" smtClean="0">
                          <a:latin typeface="Arial"/>
                          <a:cs typeface="Arial"/>
                        </a:rPr>
                        <a:t>Other</a:t>
                      </a:r>
                      <a:endParaRPr lang="en-US" sz="2400" dirty="0">
                        <a:latin typeface="Arial"/>
                        <a:cs typeface="Arial"/>
                      </a:endParaRPr>
                    </a:p>
                  </a:txBody>
                  <a:tcPr/>
                </a:tc>
                <a:tc>
                  <a:txBody>
                    <a:bodyPr/>
                    <a:lstStyle/>
                    <a:p>
                      <a:r>
                        <a:rPr lang="en-US" sz="2400" dirty="0" smtClean="0">
                          <a:latin typeface="Arial"/>
                          <a:cs typeface="Arial"/>
                        </a:rPr>
                        <a:t>0.8</a:t>
                      </a:r>
                      <a:endParaRPr lang="en-US" sz="2400" dirty="0">
                        <a:latin typeface="Arial"/>
                        <a:cs typeface="Arial"/>
                      </a:endParaRPr>
                    </a:p>
                  </a:txBody>
                  <a:tcPr/>
                </a:tc>
                <a:tc>
                  <a:txBody>
                    <a:bodyPr/>
                    <a:lstStyle/>
                    <a:p>
                      <a:r>
                        <a:rPr lang="en-US" sz="2400" dirty="0" smtClean="0">
                          <a:latin typeface="Arial"/>
                          <a:cs typeface="Arial"/>
                        </a:rPr>
                        <a:t>2.6</a:t>
                      </a:r>
                      <a:endParaRPr lang="en-US" sz="2400" dirty="0">
                        <a:latin typeface="Arial"/>
                        <a:cs typeface="Arial"/>
                      </a:endParaRPr>
                    </a:p>
                  </a:txBody>
                  <a:tcPr/>
                </a:tc>
                <a:tc>
                  <a:txBody>
                    <a:bodyPr/>
                    <a:lstStyle/>
                    <a:p>
                      <a:r>
                        <a:rPr lang="en-US" sz="2400" dirty="0" smtClean="0">
                          <a:latin typeface="Arial"/>
                          <a:cs typeface="Arial"/>
                        </a:rPr>
                        <a:t>3.1</a:t>
                      </a:r>
                      <a:endParaRPr lang="en-US" sz="2400" dirty="0">
                        <a:latin typeface="Arial"/>
                        <a:cs typeface="Arial"/>
                      </a:endParaRPr>
                    </a:p>
                  </a:txBody>
                  <a:tcPr/>
                </a:tc>
              </a:tr>
            </a:tbl>
          </a:graphicData>
        </a:graphic>
      </p:graphicFrame>
      <p:sp>
        <p:nvSpPr>
          <p:cNvPr id="33" name="TextBox 32"/>
          <p:cNvSpPr txBox="1"/>
          <p:nvPr/>
        </p:nvSpPr>
        <p:spPr>
          <a:xfrm>
            <a:off x="20726400" y="14677072"/>
            <a:ext cx="11277600" cy="1477328"/>
          </a:xfrm>
          <a:prstGeom prst="rect">
            <a:avLst/>
          </a:prstGeom>
          <a:noFill/>
        </p:spPr>
        <p:txBody>
          <a:bodyPr wrap="square" rtlCol="0">
            <a:spAutoFit/>
          </a:bodyPr>
          <a:lstStyle/>
          <a:p>
            <a:r>
              <a:rPr lang="en-US" sz="3000" b="1" dirty="0">
                <a:solidFill>
                  <a:srgbClr val="000090"/>
                </a:solidFill>
                <a:latin typeface="Arial" charset="0"/>
              </a:rPr>
              <a:t>Table </a:t>
            </a:r>
            <a:r>
              <a:rPr lang="en-US" sz="3000" b="1" dirty="0" smtClean="0">
                <a:solidFill>
                  <a:srgbClr val="000090"/>
                </a:solidFill>
                <a:latin typeface="Arial" charset="0"/>
              </a:rPr>
              <a:t>2. </a:t>
            </a:r>
            <a:r>
              <a:rPr lang="en-US" sz="3000" dirty="0" smtClean="0">
                <a:solidFill>
                  <a:srgbClr val="000090"/>
                </a:solidFill>
                <a:latin typeface="Arial" charset="0"/>
              </a:rPr>
              <a:t>Discharge disposition for patients treated at MaineGeneral, in hospitals across the Untied States, and at hospitals included in the National Hip Fracture Database.</a:t>
            </a:r>
            <a:r>
              <a:rPr lang="en-US" sz="3000" baseline="30000" dirty="0" smtClean="0">
                <a:solidFill>
                  <a:srgbClr val="000090"/>
                </a:solidFill>
                <a:latin typeface="Arial" charset="0"/>
              </a:rPr>
              <a:t>4,5</a:t>
            </a:r>
            <a:r>
              <a:rPr lang="en-US" sz="3000" dirty="0" smtClean="0">
                <a:solidFill>
                  <a:srgbClr val="000090"/>
                </a:solidFill>
                <a:latin typeface="Arial" charset="0"/>
              </a:rPr>
              <a:t> </a:t>
            </a:r>
            <a:endParaRPr lang="en-US" sz="3000" dirty="0"/>
          </a:p>
        </p:txBody>
      </p:sp>
      <p:graphicFrame>
        <p:nvGraphicFramePr>
          <p:cNvPr id="34" name="Content Placeholder 6"/>
          <p:cNvGraphicFramePr>
            <a:graphicFrameLocks/>
          </p:cNvGraphicFramePr>
          <p:nvPr>
            <p:extLst>
              <p:ext uri="{D42A27DB-BD31-4B8C-83A1-F6EECF244321}">
                <p14:modId xmlns:p14="http://schemas.microsoft.com/office/powerpoint/2010/main" val="2272227277"/>
              </p:ext>
            </p:extLst>
          </p:nvPr>
        </p:nvGraphicFramePr>
        <p:xfrm>
          <a:off x="11734800" y="27355800"/>
          <a:ext cx="8839200" cy="5181600"/>
        </p:xfrm>
        <a:graphic>
          <a:graphicData uri="http://schemas.openxmlformats.org/drawingml/2006/chart">
            <c:chart xmlns:c="http://schemas.openxmlformats.org/drawingml/2006/chart" xmlns:r="http://schemas.openxmlformats.org/officeDocument/2006/relationships" r:id="rId15"/>
          </a:graphicData>
        </a:graphic>
      </p:graphicFrame>
      <p:sp>
        <p:nvSpPr>
          <p:cNvPr id="35" name="TextBox 34"/>
          <p:cNvSpPr txBox="1"/>
          <p:nvPr/>
        </p:nvSpPr>
        <p:spPr>
          <a:xfrm>
            <a:off x="11734800" y="32461200"/>
            <a:ext cx="8686800" cy="1015663"/>
          </a:xfrm>
          <a:prstGeom prst="rect">
            <a:avLst/>
          </a:prstGeom>
          <a:noFill/>
        </p:spPr>
        <p:txBody>
          <a:bodyPr wrap="square" rtlCol="0">
            <a:spAutoFit/>
          </a:bodyPr>
          <a:lstStyle/>
          <a:p>
            <a:r>
              <a:rPr lang="en-US" sz="3000" b="1" dirty="0">
                <a:solidFill>
                  <a:srgbClr val="000090"/>
                </a:solidFill>
                <a:latin typeface="Arial" charset="0"/>
              </a:rPr>
              <a:t>Figure 3</a:t>
            </a:r>
            <a:r>
              <a:rPr lang="en-US" sz="3000" b="1" dirty="0" smtClean="0">
                <a:solidFill>
                  <a:srgbClr val="000090"/>
                </a:solidFill>
                <a:latin typeface="Arial" charset="0"/>
              </a:rPr>
              <a:t>. </a:t>
            </a:r>
            <a:r>
              <a:rPr lang="en-US" sz="3000" dirty="0" smtClean="0">
                <a:solidFill>
                  <a:srgbClr val="000090"/>
                </a:solidFill>
                <a:latin typeface="Arial" charset="0"/>
              </a:rPr>
              <a:t>Percent of MaineGeneral hip fracture patients with five major medical comorbidities.</a:t>
            </a:r>
            <a:endParaRPr lang="en-US" sz="3000"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Custom 1">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0000FF"/>
      </a:hlink>
      <a:folHlink>
        <a:srgbClr val="5F7791"/>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6057</TotalTime>
  <Words>1076</Words>
  <Application>Microsoft Macintosh PowerPoint</Application>
  <PresentationFormat>Custom</PresentationFormat>
  <Paragraphs>133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Blank Presentation</vt:lpstr>
      <vt:lpstr>PowerPoint Presentation</vt:lpstr>
    </vt:vector>
  </TitlesOfParts>
  <Company>Graphicsland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Example to make a scientific poster</dc:title>
  <dc:subject>Free Poster Presentation Example</dc:subject>
  <dc:creator>Graphicsland/MakeSigns.com</dc:creator>
  <cp:keywords>scientific, research, template, custom, poster, presentation, symposium, printing, PowerPoint, create, design, example, sample, download</cp:keywords>
  <dc:description>This is a free template from MakeSigns.com to help you create the perfect scientific poster.</dc:description>
  <cp:lastModifiedBy>Kali Stevens</cp:lastModifiedBy>
  <cp:revision>387</cp:revision>
  <cp:lastPrinted>2006-11-15T16:04:57Z</cp:lastPrinted>
  <dcterms:created xsi:type="dcterms:W3CDTF">1997-10-24T05:44:18Z</dcterms:created>
  <dcterms:modified xsi:type="dcterms:W3CDTF">2015-04-27T19:37:52Z</dcterms:modified>
  <cp:category>templates for scientific poster</cp:category>
</cp:coreProperties>
</file>