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6">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58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0" d="100"/>
          <a:sy n="20" d="100"/>
        </p:scale>
        <p:origin x="1338" y="78"/>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9889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083565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85571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18734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69515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4577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49582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28486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998212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1654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8352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85C253B7-7725-45E2-85A7-ECFFAB05BAA7}" type="datetimeFigureOut">
              <a:rPr lang="en-US" smtClean="0"/>
              <a:t>4/27/2015</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3044536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0565" y="2438400"/>
            <a:ext cx="8305800" cy="4213810"/>
          </a:xfrm>
          <a:prstGeom prst="rect">
            <a:avLst/>
          </a:prstGeom>
        </p:spPr>
      </p:pic>
      <p:sp>
        <p:nvSpPr>
          <p:cNvPr id="5" name="TextBox 4"/>
          <p:cNvSpPr txBox="1"/>
          <p:nvPr/>
        </p:nvSpPr>
        <p:spPr>
          <a:xfrm>
            <a:off x="14460682" y="1279790"/>
            <a:ext cx="25111364" cy="3046988"/>
          </a:xfrm>
          <a:prstGeom prst="rect">
            <a:avLst/>
          </a:prstGeom>
          <a:noFill/>
        </p:spPr>
        <p:txBody>
          <a:bodyPr wrap="square" rtlCol="0">
            <a:spAutoFit/>
          </a:bodyPr>
          <a:lstStyle/>
          <a:p>
            <a:pPr algn="ctr"/>
            <a:r>
              <a:rPr lang="en-US" sz="9600" b="1" dirty="0"/>
              <a:t>Demonstration of Adaptive Optics in a Laboratory Setting</a:t>
            </a:r>
            <a:endParaRPr lang="en-US" sz="9600" dirty="0">
              <a:latin typeface="Helvetica" pitchFamily="34" charset="0"/>
            </a:endParaRPr>
          </a:p>
        </p:txBody>
      </p:sp>
      <p:sp>
        <p:nvSpPr>
          <p:cNvPr id="6" name="TextBox 5"/>
          <p:cNvSpPr txBox="1"/>
          <p:nvPr/>
        </p:nvSpPr>
        <p:spPr>
          <a:xfrm>
            <a:off x="12843164" y="4326778"/>
            <a:ext cx="27127200" cy="1200329"/>
          </a:xfrm>
          <a:prstGeom prst="rect">
            <a:avLst/>
          </a:prstGeom>
          <a:noFill/>
        </p:spPr>
        <p:txBody>
          <a:bodyPr wrap="square" rtlCol="0">
            <a:spAutoFit/>
          </a:bodyPr>
          <a:lstStyle/>
          <a:p>
            <a:pPr algn="ctr"/>
            <a:r>
              <a:rPr lang="en-US" sz="7200" dirty="0" err="1" smtClean="0">
                <a:latin typeface="Helvetica" pitchFamily="34" charset="0"/>
              </a:rPr>
              <a:t>Jianing</a:t>
            </a:r>
            <a:r>
              <a:rPr lang="en-US" sz="7200" dirty="0" smtClean="0">
                <a:latin typeface="Helvetica" pitchFamily="34" charset="0"/>
              </a:rPr>
              <a:t> Yang, Elizabeth McGrath</a:t>
            </a:r>
            <a:endParaRPr lang="en-US" sz="7200" dirty="0">
              <a:latin typeface="Helvetica" pitchFamily="34" charset="0"/>
            </a:endParaRPr>
          </a:p>
        </p:txBody>
      </p:sp>
      <p:sp>
        <p:nvSpPr>
          <p:cNvPr id="7" name="TextBox 6"/>
          <p:cNvSpPr txBox="1"/>
          <p:nvPr/>
        </p:nvSpPr>
        <p:spPr>
          <a:xfrm>
            <a:off x="12843164" y="5527107"/>
            <a:ext cx="28346400" cy="1200329"/>
          </a:xfrm>
          <a:prstGeom prst="rect">
            <a:avLst/>
          </a:prstGeom>
          <a:noFill/>
        </p:spPr>
        <p:txBody>
          <a:bodyPr wrap="square" rtlCol="0">
            <a:spAutoFit/>
          </a:bodyPr>
          <a:lstStyle/>
          <a:p>
            <a:pPr algn="ctr"/>
            <a:r>
              <a:rPr lang="en-US" sz="7200" dirty="0" smtClean="0">
                <a:latin typeface="Helvetica" pitchFamily="34" charset="0"/>
              </a:rPr>
              <a:t>Department of Physics and Astronomy, Colby College, Waterville, ME</a:t>
            </a:r>
            <a:endParaRPr lang="en-US" sz="7200" dirty="0">
              <a:latin typeface="Helvetica" pitchFamily="34" charset="0"/>
            </a:endParaRPr>
          </a:p>
        </p:txBody>
      </p:sp>
      <p:sp>
        <p:nvSpPr>
          <p:cNvPr id="8" name="TextBox 7"/>
          <p:cNvSpPr txBox="1"/>
          <p:nvPr/>
        </p:nvSpPr>
        <p:spPr>
          <a:xfrm>
            <a:off x="1600200" y="7765473"/>
            <a:ext cx="13258800" cy="29761994"/>
          </a:xfrm>
          <a:prstGeom prst="rect">
            <a:avLst/>
          </a:prstGeom>
          <a:noFill/>
        </p:spPr>
        <p:txBody>
          <a:bodyPr wrap="square" rtlCol="0">
            <a:spAutoFit/>
          </a:bodyPr>
          <a:lstStyle/>
          <a:p>
            <a:pPr algn="ctr"/>
            <a:r>
              <a:rPr lang="en-US" sz="7200" dirty="0" smtClean="0">
                <a:solidFill>
                  <a:schemeClr val="tx2"/>
                </a:solidFill>
                <a:latin typeface="Helvetica" pitchFamily="34" charset="0"/>
              </a:rPr>
              <a:t>Introduction</a:t>
            </a:r>
          </a:p>
          <a:p>
            <a:pPr algn="ctr"/>
            <a:endParaRPr lang="en-US" sz="3200" dirty="0">
              <a:latin typeface="Helvetica" pitchFamily="34" charset="0"/>
            </a:endParaRPr>
          </a:p>
          <a:p>
            <a:pPr algn="just"/>
            <a:r>
              <a:rPr lang="en-US" sz="3200" dirty="0" smtClean="0">
                <a:latin typeface="Helvetica" pitchFamily="34" charset="0"/>
              </a:rPr>
              <a:t>Turbulence </a:t>
            </a:r>
            <a:r>
              <a:rPr lang="en-US" sz="3200" dirty="0">
                <a:latin typeface="Helvetica" pitchFamily="34" charset="0"/>
              </a:rPr>
              <a:t>in the Earth’s atmosphere bends and spreads the light coming from the outer space, causing a blurring effect when celestial objects are viewed through a ground-based telescope. This effect </a:t>
            </a:r>
            <a:r>
              <a:rPr lang="en-US" sz="3200" dirty="0" smtClean="0">
                <a:latin typeface="Helvetica" pitchFamily="34" charset="0"/>
              </a:rPr>
              <a:t>creates a blob in the image and reduces the resolution, largely limiting </a:t>
            </a:r>
            <a:r>
              <a:rPr lang="en-US" sz="3200" dirty="0">
                <a:latin typeface="Helvetica" pitchFamily="34" charset="0"/>
              </a:rPr>
              <a:t>the performance of ground-based </a:t>
            </a:r>
            <a:r>
              <a:rPr lang="en-US" sz="3200" dirty="0" smtClean="0">
                <a:latin typeface="Helvetica" pitchFamily="34" charset="0"/>
              </a:rPr>
              <a:t>telescopes. </a:t>
            </a:r>
            <a:r>
              <a:rPr lang="en-US" sz="3200" dirty="0">
                <a:latin typeface="Helvetica" pitchFamily="34" charset="0"/>
              </a:rPr>
              <a:t>On the other hand, the resolution of space telescopes is limited by their size of apertures. </a:t>
            </a:r>
            <a:r>
              <a:rPr lang="en-US" sz="3200" dirty="0" smtClean="0">
                <a:latin typeface="Helvetica" pitchFamily="34" charset="0"/>
              </a:rPr>
              <a:t>For a certain wavelength, the greater the aperture, the greater the </a:t>
            </a:r>
            <a:r>
              <a:rPr lang="en-US" sz="3200" dirty="0">
                <a:latin typeface="Helvetica" pitchFamily="34" charset="0"/>
              </a:rPr>
              <a:t>angular </a:t>
            </a:r>
            <a:r>
              <a:rPr lang="en-US" sz="3200" dirty="0" smtClean="0">
                <a:latin typeface="Helvetica" pitchFamily="34" charset="0"/>
              </a:rPr>
              <a:t>resolution. Here is a diagram </a:t>
            </a:r>
            <a:r>
              <a:rPr lang="en-US" sz="3200" dirty="0">
                <a:latin typeface="Helvetica" pitchFamily="34" charset="0"/>
              </a:rPr>
              <a:t>of resolutions </a:t>
            </a:r>
            <a:r>
              <a:rPr lang="en-US" sz="3200" dirty="0" smtClean="0">
                <a:latin typeface="Helvetica" pitchFamily="34" charset="0"/>
              </a:rPr>
              <a:t>of Hubble telescope, JWST, Hubble’s successor and a ground-based telescope without blurring.</a:t>
            </a:r>
          </a:p>
          <a:p>
            <a:endParaRPr lang="en-US" sz="3200" dirty="0" smtClean="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a:latin typeface="Helvetica" pitchFamily="34" charset="0"/>
            </a:endParaRPr>
          </a:p>
          <a:p>
            <a:pPr algn="just"/>
            <a:r>
              <a:rPr lang="en-US" sz="3200" dirty="0" smtClean="0">
                <a:latin typeface="Helvetica" pitchFamily="34" charset="0"/>
              </a:rPr>
              <a:t>Therefore</a:t>
            </a:r>
            <a:r>
              <a:rPr lang="en-US" sz="3200" dirty="0">
                <a:latin typeface="Helvetica" pitchFamily="34" charset="0"/>
              </a:rPr>
              <a:t>, if we can use adaptive optics to correct for the interference of the atmosphere, ground-based telescopes have huge potentials of better performance than space ones.</a:t>
            </a:r>
          </a:p>
          <a:p>
            <a:pPr algn="just"/>
            <a:endParaRPr lang="en-US" sz="3200" dirty="0" smtClean="0">
              <a:latin typeface="Helvetica" pitchFamily="34" charset="0"/>
            </a:endParaRPr>
          </a:p>
          <a:p>
            <a:pPr algn="just"/>
            <a:r>
              <a:rPr lang="en-US" sz="3200" dirty="0">
                <a:solidFill>
                  <a:prstClr val="black"/>
                </a:solidFill>
                <a:latin typeface="Helvetica" pitchFamily="34" charset="0"/>
              </a:rPr>
              <a:t>The principles of adaptive optics (AO) are illustrated in the figures below.</a:t>
            </a:r>
            <a:endParaRPr lang="en-US" sz="3200" dirty="0">
              <a:latin typeface="Helvetica" pitchFamily="34" charset="0"/>
            </a:endParaRPr>
          </a:p>
          <a:p>
            <a:endParaRPr lang="en-US" sz="3200" dirty="0" smtClean="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r>
              <a:rPr lang="en-US" sz="3200" i="1" dirty="0">
                <a:latin typeface="Helvetica" pitchFamily="34" charset="0"/>
              </a:rPr>
              <a:t>Image credits: Lawrence Livermore </a:t>
            </a:r>
            <a:endParaRPr lang="en-US" sz="3200" i="1" dirty="0" smtClean="0">
              <a:latin typeface="Helvetica" pitchFamily="34" charset="0"/>
            </a:endParaRPr>
          </a:p>
          <a:p>
            <a:r>
              <a:rPr lang="en-US" sz="3200" i="1" dirty="0" smtClean="0">
                <a:latin typeface="Helvetica" pitchFamily="34" charset="0"/>
              </a:rPr>
              <a:t>National </a:t>
            </a:r>
            <a:r>
              <a:rPr lang="en-US" sz="3200" i="1" dirty="0">
                <a:latin typeface="Helvetica" pitchFamily="34" charset="0"/>
              </a:rPr>
              <a:t>Laboratory and NSF Center </a:t>
            </a:r>
            <a:endParaRPr lang="en-US" sz="3200" i="1" dirty="0" smtClean="0">
              <a:latin typeface="Helvetica" pitchFamily="34" charset="0"/>
            </a:endParaRPr>
          </a:p>
          <a:p>
            <a:r>
              <a:rPr lang="en-US" sz="3200" i="1" dirty="0" smtClean="0">
                <a:latin typeface="Helvetica" pitchFamily="34" charset="0"/>
              </a:rPr>
              <a:t>for </a:t>
            </a:r>
            <a:r>
              <a:rPr lang="en-US" sz="3200" i="1" dirty="0">
                <a:latin typeface="Helvetica" pitchFamily="34" charset="0"/>
              </a:rPr>
              <a:t>Adaptive Optics.</a:t>
            </a:r>
            <a:endParaRPr lang="en-US" sz="3200" i="1"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p:txBody>
      </p:sp>
      <p:sp>
        <p:nvSpPr>
          <p:cNvPr id="9" name="TextBox 8"/>
          <p:cNvSpPr txBox="1"/>
          <p:nvPr/>
        </p:nvSpPr>
        <p:spPr>
          <a:xfrm>
            <a:off x="15621000" y="7751618"/>
            <a:ext cx="13258800" cy="12803505"/>
          </a:xfrm>
          <a:prstGeom prst="rect">
            <a:avLst/>
          </a:prstGeom>
          <a:noFill/>
          <a:ln w="38100">
            <a:solidFill>
              <a:schemeClr val="tx2"/>
            </a:solidFill>
          </a:ln>
        </p:spPr>
        <p:txBody>
          <a:bodyPr wrap="square" lIns="457200" tIns="182880" rIns="457200" bIns="182880" rtlCol="0">
            <a:spAutoFit/>
          </a:bodyPr>
          <a:lstStyle/>
          <a:p>
            <a:pPr algn="ctr"/>
            <a:r>
              <a:rPr lang="en-US" sz="7200" dirty="0" smtClean="0">
                <a:solidFill>
                  <a:schemeClr val="tx2"/>
                </a:solidFill>
                <a:latin typeface="Helvetica" pitchFamily="34" charset="0"/>
              </a:rPr>
              <a:t>Abstract</a:t>
            </a:r>
          </a:p>
          <a:p>
            <a:pPr algn="ctr"/>
            <a:endParaRPr lang="en-US" sz="3200" dirty="0">
              <a:latin typeface="Helvetica" pitchFamily="34" charset="0"/>
            </a:endParaRPr>
          </a:p>
          <a:p>
            <a:pPr algn="just"/>
            <a:r>
              <a:rPr lang="en-US" sz="3200" dirty="0">
                <a:latin typeface="Helvetica" pitchFamily="34" charset="0"/>
              </a:rPr>
              <a:t>We constructed a simple adaptive optics system to demonstrate how a laser guide star coupled with a deformable mirror and </a:t>
            </a:r>
            <a:r>
              <a:rPr lang="en-US" sz="3200" dirty="0" err="1">
                <a:latin typeface="Helvetica" pitchFamily="34" charset="0"/>
              </a:rPr>
              <a:t>wavefront</a:t>
            </a:r>
            <a:r>
              <a:rPr lang="en-US" sz="3200" dirty="0">
                <a:latin typeface="Helvetica" pitchFamily="34" charset="0"/>
              </a:rPr>
              <a:t> sensor can be used to correct for distortions caused by turbulence in the Earth’s atmosphere. Adaptive optics (AO) systems are currently implemented at a number of national astronomical observatories, including the W. M. Keck Observatory, Gemini, and Subaru, and is a key design component for the next generation of very large (30-meter-class) ground-based telescopes.  Adaptive optics is crucial for improving spatial resolution of ground-based imaging in astronomy.  Using AO, we are able to achieve better image quality with the largest ground-based telescopes than we can achieve with space-based telescopes such as the Hubble Space Telescope and its successor, the James Webb Space Telescope.  The laboratory setting of our device allows us to understand the principles required to correct for </a:t>
            </a:r>
            <a:r>
              <a:rPr lang="en-US" sz="3200" dirty="0" err="1">
                <a:latin typeface="Helvetica" pitchFamily="34" charset="0"/>
              </a:rPr>
              <a:t>wavefront</a:t>
            </a:r>
            <a:r>
              <a:rPr lang="en-US" sz="3200" dirty="0">
                <a:latin typeface="Helvetica" pitchFamily="34" charset="0"/>
              </a:rPr>
              <a:t> distortions before implementing such a system on a telescope.  The system includes a mirror with a 6x6 array of actuators that can deform its shape up to 5.5 microns from its reference position.  A software package receives and processes signals from the </a:t>
            </a:r>
            <a:r>
              <a:rPr lang="en-US" sz="3200" dirty="0" err="1">
                <a:latin typeface="Helvetica" pitchFamily="34" charset="0"/>
              </a:rPr>
              <a:t>wavefront</a:t>
            </a:r>
            <a:r>
              <a:rPr lang="en-US" sz="3200" dirty="0">
                <a:latin typeface="Helvetica" pitchFamily="34" charset="0"/>
              </a:rPr>
              <a:t> sensor and sends corrections to the mirror at a rate of 15 Hz.  We will finish alignment of the optics in the coming weeks, and will begin testing by introducing artificial distortions to examine overall system performance</a:t>
            </a:r>
            <a:r>
              <a:rPr lang="en-US" sz="3200" dirty="0" smtClean="0">
                <a:latin typeface="Helvetica" pitchFamily="34" charset="0"/>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487" y="14096649"/>
            <a:ext cx="6372225" cy="2296360"/>
          </a:xfrm>
          <a:prstGeom prst="rect">
            <a:avLst/>
          </a:prstGeom>
        </p:spPr>
      </p:pic>
      <p:sp>
        <p:nvSpPr>
          <p:cNvPr id="10" name="TextBox 9"/>
          <p:cNvSpPr txBox="1"/>
          <p:nvPr/>
        </p:nvSpPr>
        <p:spPr>
          <a:xfrm>
            <a:off x="29641800" y="7751618"/>
            <a:ext cx="13258800" cy="29515772"/>
          </a:xfrm>
          <a:prstGeom prst="rect">
            <a:avLst/>
          </a:prstGeom>
          <a:noFill/>
        </p:spPr>
        <p:txBody>
          <a:bodyPr wrap="square" rtlCol="0">
            <a:spAutoFit/>
          </a:bodyPr>
          <a:lstStyle/>
          <a:p>
            <a:pPr lvl="0" algn="ctr"/>
            <a:r>
              <a:rPr lang="en-US" sz="7200" dirty="0">
                <a:solidFill>
                  <a:srgbClr val="1F497D"/>
                </a:solidFill>
                <a:latin typeface="Helvetica" pitchFamily="34" charset="0"/>
              </a:rPr>
              <a:t>Construction</a:t>
            </a:r>
          </a:p>
          <a:p>
            <a:pPr lvl="0"/>
            <a:endParaRPr lang="en-US" sz="3200" dirty="0">
              <a:solidFill>
                <a:prstClr val="black"/>
              </a:solidFill>
              <a:latin typeface="Helvetica" pitchFamily="34" charset="0"/>
            </a:endParaRPr>
          </a:p>
          <a:p>
            <a:pPr lvl="0" algn="just"/>
            <a:r>
              <a:rPr lang="en-US" sz="3200" dirty="0" smtClean="0">
                <a:solidFill>
                  <a:prstClr val="black"/>
                </a:solidFill>
                <a:latin typeface="Helvetica" pitchFamily="34" charset="0"/>
              </a:rPr>
              <a:t>The process of construction mainly has two parts. The first one is building the AO system. We first put the small parts of every component together. Then we had the laser pen, optics, the deformable mirror, the beam splitter, and the </a:t>
            </a:r>
            <a:r>
              <a:rPr lang="en-US" sz="3200" dirty="0" err="1" smtClean="0">
                <a:solidFill>
                  <a:prstClr val="black"/>
                </a:solidFill>
                <a:latin typeface="Helvetica" pitchFamily="34" charset="0"/>
              </a:rPr>
              <a:t>wavefront</a:t>
            </a:r>
            <a:r>
              <a:rPr lang="en-US" sz="3200" dirty="0" smtClean="0">
                <a:solidFill>
                  <a:prstClr val="black"/>
                </a:solidFill>
                <a:latin typeface="Helvetica" pitchFamily="34" charset="0"/>
              </a:rPr>
              <a:t> sensor mounted and at certain positions relative to one another according to the instruction manual. The second part is to align the system. We carefully measured the height of each component and their distances. Then we turned on the laser for finer alignment, and made sure the beam spot was centered at the lenses, mirrors and finally the </a:t>
            </a:r>
            <a:r>
              <a:rPr lang="en-US" sz="3200" dirty="0" err="1" smtClean="0">
                <a:solidFill>
                  <a:prstClr val="black"/>
                </a:solidFill>
                <a:latin typeface="Helvetica" pitchFamily="34" charset="0"/>
              </a:rPr>
              <a:t>wavefront</a:t>
            </a:r>
            <a:r>
              <a:rPr lang="en-US" sz="3200" dirty="0" smtClean="0">
                <a:solidFill>
                  <a:prstClr val="black"/>
                </a:solidFill>
                <a:latin typeface="Helvetica" pitchFamily="34" charset="0"/>
              </a:rPr>
              <a:t> sensor.</a:t>
            </a:r>
          </a:p>
          <a:p>
            <a:pPr lvl="0"/>
            <a:endParaRPr lang="en-US" sz="3200" dirty="0">
              <a:solidFill>
                <a:prstClr val="black"/>
              </a:solidFill>
              <a:latin typeface="Helvetica" pitchFamily="34" charset="0"/>
            </a:endParaRPr>
          </a:p>
          <a:p>
            <a:pPr lvl="0"/>
            <a:r>
              <a:rPr lang="en-US" sz="3200" dirty="0" smtClean="0">
                <a:solidFill>
                  <a:prstClr val="black"/>
                </a:solidFill>
                <a:latin typeface="Helvetica" pitchFamily="34" charset="0"/>
              </a:rPr>
              <a:t>Below is a picture of the aligned AO system in the optics lab.</a:t>
            </a:r>
            <a:endParaRPr lang="en-US" sz="3200" dirty="0">
              <a:solidFill>
                <a:prstClr val="black"/>
              </a:solidFill>
              <a:latin typeface="Helvetica" pitchFamily="34" charset="0"/>
            </a:endParaRPr>
          </a:p>
          <a:p>
            <a:pPr algn="ctr"/>
            <a:endParaRPr lang="en-US" sz="7200" dirty="0" smtClean="0">
              <a:solidFill>
                <a:schemeClr val="tx2">
                  <a:lumMod val="50000"/>
                </a:schemeClr>
              </a:solidFill>
              <a:latin typeface="Helvetica" pitchFamily="34" charset="0"/>
            </a:endParaRPr>
          </a:p>
          <a:p>
            <a:pPr algn="ctr"/>
            <a:endParaRPr lang="en-US" sz="7200" dirty="0">
              <a:solidFill>
                <a:schemeClr val="tx2">
                  <a:lumMod val="50000"/>
                </a:schemeClr>
              </a:solidFill>
              <a:latin typeface="Helvetica" pitchFamily="34" charset="0"/>
            </a:endParaRPr>
          </a:p>
          <a:p>
            <a:pPr algn="ctr"/>
            <a:endParaRPr lang="en-US" sz="7200" dirty="0" smtClean="0">
              <a:solidFill>
                <a:schemeClr val="tx2">
                  <a:lumMod val="50000"/>
                </a:schemeClr>
              </a:solidFill>
              <a:latin typeface="Helvetica" pitchFamily="34" charset="0"/>
            </a:endParaRPr>
          </a:p>
          <a:p>
            <a:pPr algn="ctr"/>
            <a:endParaRPr lang="en-US" sz="7200" dirty="0">
              <a:solidFill>
                <a:schemeClr val="tx2">
                  <a:lumMod val="50000"/>
                </a:schemeClr>
              </a:solidFill>
              <a:latin typeface="Helvetica" pitchFamily="34" charset="0"/>
            </a:endParaRPr>
          </a:p>
          <a:p>
            <a:pPr algn="ctr"/>
            <a:endParaRPr lang="en-US" sz="7200" dirty="0" smtClean="0">
              <a:solidFill>
                <a:schemeClr val="tx2">
                  <a:lumMod val="50000"/>
                </a:schemeClr>
              </a:solidFill>
              <a:latin typeface="Helvetica" pitchFamily="34" charset="0"/>
            </a:endParaRPr>
          </a:p>
          <a:p>
            <a:pPr algn="ctr"/>
            <a:endParaRPr lang="en-US" sz="7200" dirty="0" smtClean="0">
              <a:solidFill>
                <a:schemeClr val="tx2">
                  <a:lumMod val="50000"/>
                </a:schemeClr>
              </a:solidFill>
              <a:latin typeface="Helvetica" pitchFamily="34" charset="0"/>
            </a:endParaRPr>
          </a:p>
          <a:p>
            <a:pPr algn="ctr"/>
            <a:endParaRPr lang="en-US" sz="6000" dirty="0" smtClean="0">
              <a:solidFill>
                <a:schemeClr val="tx2">
                  <a:lumMod val="50000"/>
                </a:schemeClr>
              </a:solidFill>
              <a:latin typeface="Helvetica" pitchFamily="34" charset="0"/>
            </a:endParaRPr>
          </a:p>
          <a:p>
            <a:pPr algn="ctr"/>
            <a:endParaRPr lang="en-US" sz="6000" dirty="0" smtClean="0">
              <a:solidFill>
                <a:schemeClr val="tx2">
                  <a:lumMod val="50000"/>
                </a:schemeClr>
              </a:solidFill>
              <a:latin typeface="Helvetica" pitchFamily="34" charset="0"/>
            </a:endParaRPr>
          </a:p>
          <a:p>
            <a:pPr algn="ctr"/>
            <a:r>
              <a:rPr lang="en-US" sz="7200" dirty="0" smtClean="0">
                <a:solidFill>
                  <a:schemeClr val="tx2"/>
                </a:solidFill>
                <a:latin typeface="Helvetica" pitchFamily="34" charset="0"/>
              </a:rPr>
              <a:t>DM Calibration</a:t>
            </a:r>
          </a:p>
          <a:p>
            <a:endParaRPr lang="en-US" sz="3200" dirty="0">
              <a:latin typeface="Helvetica" pitchFamily="34" charset="0"/>
            </a:endParaRPr>
          </a:p>
          <a:p>
            <a:r>
              <a:rPr lang="en-US" sz="3200" dirty="0" smtClean="0">
                <a:latin typeface="Helvetica" pitchFamily="34" charset="0"/>
              </a:rPr>
              <a:t>After alignment, the next step is to use the software </a:t>
            </a:r>
            <a:r>
              <a:rPr lang="en-US" sz="3200" dirty="0" err="1" smtClean="0">
                <a:latin typeface="Helvetica" pitchFamily="34" charset="0"/>
              </a:rPr>
              <a:t>ThorLabs</a:t>
            </a:r>
            <a:r>
              <a:rPr lang="en-US" sz="3200" dirty="0" smtClean="0">
                <a:latin typeface="Helvetica" pitchFamily="34" charset="0"/>
              </a:rPr>
              <a:t> AO Kit to take in information from the </a:t>
            </a:r>
            <a:r>
              <a:rPr lang="en-US" sz="3200" dirty="0" err="1" smtClean="0">
                <a:latin typeface="Helvetica" pitchFamily="34" charset="0"/>
              </a:rPr>
              <a:t>wavefront</a:t>
            </a:r>
            <a:r>
              <a:rPr lang="en-US" sz="3200" dirty="0" smtClean="0">
                <a:latin typeface="Helvetica" pitchFamily="34" charset="0"/>
              </a:rPr>
              <a:t> sensor and control the deformable mirror (DM) to make adjustment.</a:t>
            </a:r>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pPr algn="just"/>
            <a:r>
              <a:rPr lang="en-US" sz="3200" dirty="0" smtClean="0">
                <a:latin typeface="Helvetica" pitchFamily="34" charset="0"/>
              </a:rPr>
              <a:t>The picture above shows a screen capture of the software during the process of calibrating the DM. The left-hand side shows the shape of the </a:t>
            </a:r>
            <a:r>
              <a:rPr lang="en-US" sz="3200" dirty="0" err="1" smtClean="0">
                <a:latin typeface="Helvetica" pitchFamily="34" charset="0"/>
              </a:rPr>
              <a:t>wavefront</a:t>
            </a:r>
            <a:r>
              <a:rPr lang="en-US" sz="3200" dirty="0" smtClean="0">
                <a:latin typeface="Helvetica" pitchFamily="34" charset="0"/>
              </a:rPr>
              <a:t> measured by the </a:t>
            </a:r>
            <a:r>
              <a:rPr lang="en-US" sz="3200" dirty="0" err="1" smtClean="0">
                <a:latin typeface="Helvetica" pitchFamily="34" charset="0"/>
              </a:rPr>
              <a:t>wavefront</a:t>
            </a:r>
            <a:r>
              <a:rPr lang="en-US" sz="3200" dirty="0" smtClean="0">
                <a:latin typeface="Helvetica" pitchFamily="34" charset="0"/>
              </a:rPr>
              <a:t> sensor, along with the peak-to-valley amplitude in microns. Ideally, we want the DM to correct the </a:t>
            </a:r>
            <a:r>
              <a:rPr lang="en-US" sz="3200" dirty="0" err="1" smtClean="0">
                <a:latin typeface="Helvetica" pitchFamily="34" charset="0"/>
              </a:rPr>
              <a:t>wavefront</a:t>
            </a:r>
            <a:r>
              <a:rPr lang="en-US" sz="3200" dirty="0" smtClean="0">
                <a:latin typeface="Helvetica" pitchFamily="34" charset="0"/>
              </a:rPr>
              <a:t> to better than 0.6 microns, which is the wavelength of the laser source. The upper-right window shows the deflection of individual actuators of the DM. The lower-right window shows the higher order correction terms for the </a:t>
            </a:r>
            <a:r>
              <a:rPr lang="en-US" sz="3200" dirty="0" err="1" smtClean="0">
                <a:latin typeface="Helvetica" pitchFamily="34" charset="0"/>
              </a:rPr>
              <a:t>wavefront</a:t>
            </a:r>
            <a:r>
              <a:rPr lang="en-US" sz="3200" dirty="0" smtClean="0">
                <a:latin typeface="Helvetica" pitchFamily="34" charset="0"/>
              </a:rPr>
              <a:t> which we will use when actively correcting the </a:t>
            </a:r>
            <a:r>
              <a:rPr lang="en-US" sz="3200" dirty="0" err="1" smtClean="0">
                <a:latin typeface="Helvetica" pitchFamily="34" charset="0"/>
              </a:rPr>
              <a:t>wavefront</a:t>
            </a:r>
            <a:r>
              <a:rPr lang="en-US" sz="3200" dirty="0" smtClean="0">
                <a:latin typeface="Helvetica" pitchFamily="34" charset="0"/>
              </a:rPr>
              <a:t>.</a:t>
            </a:r>
            <a:endParaRPr lang="en-US" sz="3200" dirty="0">
              <a:latin typeface="Helvetica"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1410" y="27192366"/>
            <a:ext cx="8649272" cy="8649272"/>
          </a:xfrm>
          <a:prstGeom prst="rect">
            <a:avLst/>
          </a:prstGeom>
        </p:spPr>
      </p:pic>
      <p:sp>
        <p:nvSpPr>
          <p:cNvPr id="12" name="TextBox 11"/>
          <p:cNvSpPr txBox="1"/>
          <p:nvPr/>
        </p:nvSpPr>
        <p:spPr>
          <a:xfrm>
            <a:off x="9215018" y="19739515"/>
            <a:ext cx="5408341" cy="6986528"/>
          </a:xfrm>
          <a:prstGeom prst="rect">
            <a:avLst/>
          </a:prstGeom>
          <a:noFill/>
        </p:spPr>
        <p:txBody>
          <a:bodyPr wrap="square" rtlCol="0">
            <a:spAutoFit/>
          </a:bodyPr>
          <a:lstStyle/>
          <a:p>
            <a:pPr algn="just"/>
            <a:r>
              <a:rPr lang="en-US" sz="3200" dirty="0" smtClean="0">
                <a:solidFill>
                  <a:prstClr val="black"/>
                </a:solidFill>
                <a:latin typeface="Helvetica" pitchFamily="34" charset="0"/>
              </a:rPr>
              <a:t>First</a:t>
            </a:r>
            <a:r>
              <a:rPr lang="en-US" sz="3200" dirty="0">
                <a:solidFill>
                  <a:prstClr val="black"/>
                </a:solidFill>
                <a:latin typeface="Helvetica" pitchFamily="34" charset="0"/>
              </a:rPr>
              <a:t>, we shine a laser beam to the sky, creating an artificial star near the target of observation. Second, light from both the guide star and the target object passes through the telescope’s optics. Light from the guide star is sent to a </a:t>
            </a:r>
            <a:r>
              <a:rPr lang="en-US" sz="3200" dirty="0" err="1">
                <a:solidFill>
                  <a:prstClr val="black"/>
                </a:solidFill>
                <a:latin typeface="Helvetica" pitchFamily="34" charset="0"/>
              </a:rPr>
              <a:t>wavefront</a:t>
            </a:r>
            <a:r>
              <a:rPr lang="en-US" sz="3200" dirty="0">
                <a:solidFill>
                  <a:prstClr val="black"/>
                </a:solidFill>
                <a:latin typeface="Helvetica" pitchFamily="34" charset="0"/>
              </a:rPr>
              <a:t> sensor, a special high-speed camera that can measure how the star’s light is disturbed by the atmosphere at a rate of 450Hz.</a:t>
            </a:r>
            <a:endParaRPr lang="en-US" dirty="0"/>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12138" y="19739515"/>
            <a:ext cx="7167239" cy="5218144"/>
          </a:xfrm>
          <a:prstGeom prst="rect">
            <a:avLst/>
          </a:prstGeom>
        </p:spPr>
      </p:pic>
      <p:sp>
        <p:nvSpPr>
          <p:cNvPr id="14" name="TextBox 13"/>
          <p:cNvSpPr txBox="1"/>
          <p:nvPr/>
        </p:nvSpPr>
        <p:spPr>
          <a:xfrm>
            <a:off x="1600199" y="27196025"/>
            <a:ext cx="4211211" cy="9941183"/>
          </a:xfrm>
          <a:prstGeom prst="rect">
            <a:avLst/>
          </a:prstGeom>
          <a:noFill/>
        </p:spPr>
        <p:txBody>
          <a:bodyPr wrap="square" rtlCol="0">
            <a:spAutoFit/>
          </a:bodyPr>
          <a:lstStyle/>
          <a:p>
            <a:pPr algn="just"/>
            <a:r>
              <a:rPr lang="en-US" sz="3200" dirty="0">
                <a:solidFill>
                  <a:prstClr val="black"/>
                </a:solidFill>
                <a:latin typeface="Helvetica" pitchFamily="34" charset="0"/>
              </a:rPr>
              <a:t>Third</a:t>
            </a:r>
            <a:r>
              <a:rPr lang="en-US" sz="3200" dirty="0" smtClean="0">
                <a:solidFill>
                  <a:prstClr val="black"/>
                </a:solidFill>
                <a:latin typeface="Helvetica" pitchFamily="34" charset="0"/>
              </a:rPr>
              <a:t>, the </a:t>
            </a:r>
            <a:r>
              <a:rPr lang="en-US" sz="3200" dirty="0">
                <a:solidFill>
                  <a:prstClr val="black"/>
                </a:solidFill>
                <a:latin typeface="Helvetica" pitchFamily="34" charset="0"/>
              </a:rPr>
              <a:t>measurement of the </a:t>
            </a:r>
            <a:r>
              <a:rPr lang="en-US" sz="3200" dirty="0" err="1">
                <a:solidFill>
                  <a:prstClr val="black"/>
                </a:solidFill>
                <a:latin typeface="Helvetica" pitchFamily="34" charset="0"/>
              </a:rPr>
              <a:t>wavefront</a:t>
            </a:r>
            <a:r>
              <a:rPr lang="en-US" sz="3200" dirty="0">
                <a:solidFill>
                  <a:prstClr val="black"/>
                </a:solidFill>
                <a:latin typeface="Helvetica" pitchFamily="34" charset="0"/>
              </a:rPr>
              <a:t> sensor is sent to a computer to calculate the shape to apply to a deformable mirror. This mirror cancels out the distortion due to the turbulence. Last, light from both the guide star and the target is reflected off the deformable mirror to the main camera. </a:t>
            </a:r>
            <a:r>
              <a:rPr lang="en-US" sz="3200" dirty="0">
                <a:latin typeface="Helvetica" pitchFamily="34" charset="0"/>
              </a:rPr>
              <a:t>The image of the target celestial object is therefore sharpened by the AO system.</a:t>
            </a:r>
          </a:p>
          <a:p>
            <a:pPr lvl="0" algn="just"/>
            <a:endParaRPr lang="en-US" sz="3200" dirty="0">
              <a:solidFill>
                <a:prstClr val="black"/>
              </a:solidFill>
              <a:latin typeface="Helvetica" pitchFamily="34" charset="0"/>
            </a:endParaRPr>
          </a:p>
        </p:txBody>
      </p:sp>
      <p:sp>
        <p:nvSpPr>
          <p:cNvPr id="15" name="TextBox 14"/>
          <p:cNvSpPr txBox="1"/>
          <p:nvPr/>
        </p:nvSpPr>
        <p:spPr>
          <a:xfrm>
            <a:off x="6324600" y="35841638"/>
            <a:ext cx="7772400" cy="1569660"/>
          </a:xfrm>
          <a:prstGeom prst="rect">
            <a:avLst/>
          </a:prstGeom>
          <a:noFill/>
        </p:spPr>
        <p:txBody>
          <a:bodyPr wrap="square" rtlCol="0">
            <a:spAutoFit/>
          </a:bodyPr>
          <a:lstStyle/>
          <a:p>
            <a:r>
              <a:rPr lang="en-US" sz="3200" i="1" dirty="0">
                <a:latin typeface="Helvetica" panose="020B0604020202020204" pitchFamily="34" charset="0"/>
                <a:cs typeface="Helvetica" panose="020B0604020202020204" pitchFamily="34" charset="0"/>
              </a:rPr>
              <a:t>Image credits: Lawrence Livermore</a:t>
            </a:r>
          </a:p>
          <a:p>
            <a:r>
              <a:rPr lang="en-US" sz="3200" i="1" dirty="0">
                <a:latin typeface="Helvetica" panose="020B0604020202020204" pitchFamily="34" charset="0"/>
                <a:cs typeface="Helvetica" panose="020B0604020202020204" pitchFamily="34" charset="0"/>
              </a:rPr>
              <a:t>National Laboratory and NSF Center</a:t>
            </a:r>
          </a:p>
          <a:p>
            <a:r>
              <a:rPr lang="en-US" sz="3200" i="1" dirty="0">
                <a:latin typeface="Helvetica" panose="020B0604020202020204" pitchFamily="34" charset="0"/>
                <a:cs typeface="Helvetica" panose="020B0604020202020204" pitchFamily="34" charset="0"/>
              </a:rPr>
              <a:t>for Adaptive Optics. </a:t>
            </a:r>
          </a:p>
        </p:txBody>
      </p:sp>
      <p:sp>
        <p:nvSpPr>
          <p:cNvPr id="16" name="TextBox 15"/>
          <p:cNvSpPr txBox="1"/>
          <p:nvPr/>
        </p:nvSpPr>
        <p:spPr>
          <a:xfrm>
            <a:off x="15621000" y="21124510"/>
            <a:ext cx="13258800" cy="11541621"/>
          </a:xfrm>
          <a:prstGeom prst="rect">
            <a:avLst/>
          </a:prstGeom>
          <a:noFill/>
        </p:spPr>
        <p:txBody>
          <a:bodyPr wrap="square" rtlCol="0">
            <a:spAutoFit/>
          </a:bodyPr>
          <a:lstStyle/>
          <a:p>
            <a:pPr lvl="0" algn="ctr"/>
            <a:r>
              <a:rPr lang="en-US" sz="7200" dirty="0">
                <a:solidFill>
                  <a:schemeClr val="tx2"/>
                </a:solidFill>
                <a:latin typeface="Helvetica" pitchFamily="34" charset="0"/>
              </a:rPr>
              <a:t>Laboratory Set-up</a:t>
            </a: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ctr"/>
            <a:endParaRPr lang="en-US" sz="3200" dirty="0">
              <a:solidFill>
                <a:prstClr val="black"/>
              </a:solidFill>
              <a:latin typeface="Helvetica" pitchFamily="34" charset="0"/>
            </a:endParaRPr>
          </a:p>
          <a:p>
            <a:pPr lvl="0" algn="ctr"/>
            <a:endParaRPr lang="en-US" sz="3200" dirty="0" smtClean="0">
              <a:solidFill>
                <a:prstClr val="black"/>
              </a:solidFill>
              <a:latin typeface="Helvetica" pitchFamily="34" charset="0"/>
            </a:endParaRPr>
          </a:p>
          <a:p>
            <a:pPr lvl="0" algn="just"/>
            <a:r>
              <a:rPr lang="en-US" sz="3200" dirty="0" smtClean="0">
                <a:solidFill>
                  <a:prstClr val="black"/>
                </a:solidFill>
                <a:latin typeface="Helvetica" pitchFamily="34" charset="0"/>
              </a:rPr>
              <a:t>Before it’s possible to put adaptive optics techniques into use on Colby’s telescope, it’s necessary to test the system in a laboratory setting. The schematics of the system is shown in the figure above. The source, which is a laser beam, goes through the collimation optics, composed of two mirrors and four lenses, reflected by the deformable mirror, goes through the relay optics and goes to the Shack-Hartmann </a:t>
            </a:r>
            <a:r>
              <a:rPr lang="en-US" sz="3200" dirty="0" err="1" smtClean="0">
                <a:solidFill>
                  <a:prstClr val="black"/>
                </a:solidFill>
                <a:latin typeface="Helvetica" pitchFamily="34" charset="0"/>
              </a:rPr>
              <a:t>wavefront</a:t>
            </a:r>
            <a:r>
              <a:rPr lang="en-US" sz="3200" dirty="0" smtClean="0">
                <a:solidFill>
                  <a:prstClr val="black"/>
                </a:solidFill>
                <a:latin typeface="Helvetica" pitchFamily="34" charset="0"/>
              </a:rPr>
              <a:t> sensor.</a:t>
            </a:r>
            <a:endParaRPr lang="en-US" sz="7200" dirty="0">
              <a:solidFill>
                <a:schemeClr val="tx2"/>
              </a:solidFill>
              <a:latin typeface="Helvetica" pitchFamily="34" charset="0"/>
            </a:endParaRP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17283" y="22324838"/>
            <a:ext cx="10155940" cy="6024121"/>
          </a:xfrm>
          <a:prstGeom prst="rect">
            <a:avLst/>
          </a:prstGeom>
        </p:spPr>
      </p:pic>
      <p:sp>
        <p:nvSpPr>
          <p:cNvPr id="19" name="TextBox 18"/>
          <p:cNvSpPr txBox="1"/>
          <p:nvPr/>
        </p:nvSpPr>
        <p:spPr>
          <a:xfrm>
            <a:off x="26244311" y="22324838"/>
            <a:ext cx="2168117" cy="4078039"/>
          </a:xfrm>
          <a:prstGeom prst="rect">
            <a:avLst/>
          </a:prstGeom>
          <a:noFill/>
        </p:spPr>
        <p:txBody>
          <a:bodyPr wrap="square" bIns="91440" rtlCol="0">
            <a:spAutoFit/>
          </a:bodyPr>
          <a:lstStyle/>
          <a:p>
            <a:r>
              <a:rPr lang="en-US" sz="3200" i="1" dirty="0" smtClean="0">
                <a:latin typeface="Helvetica" panose="020B0604020202020204" pitchFamily="34" charset="0"/>
                <a:cs typeface="Helvetica" panose="020B0604020202020204" pitchFamily="34" charset="0"/>
              </a:rPr>
              <a:t>Image credits: </a:t>
            </a:r>
            <a:r>
              <a:rPr lang="en-US" sz="3200" i="1" dirty="0" err="1" smtClean="0">
                <a:latin typeface="Helvetica" panose="020B0604020202020204" pitchFamily="34" charset="0"/>
                <a:cs typeface="Helvetica" panose="020B0604020202020204" pitchFamily="34" charset="0"/>
              </a:rPr>
              <a:t>ThorLabs</a:t>
            </a:r>
            <a:r>
              <a:rPr lang="en-US" sz="3200" i="1" dirty="0" smtClean="0">
                <a:latin typeface="Helvetica" panose="020B0604020202020204" pitchFamily="34" charset="0"/>
                <a:cs typeface="Helvetica" panose="020B0604020202020204" pitchFamily="34" charset="0"/>
              </a:rPr>
              <a:t> AOK1 Adaptive Optics Kit User Guide</a:t>
            </a:r>
            <a:endParaRPr lang="en-US" sz="3200" i="1" dirty="0">
              <a:latin typeface="Helvetica" panose="020B0604020202020204" pitchFamily="34" charset="0"/>
              <a:cs typeface="Helvetica" panose="020B0604020202020204" pitchFamily="34" charset="0"/>
            </a:endParaRPr>
          </a:p>
        </p:txBody>
      </p:sp>
      <p:sp>
        <p:nvSpPr>
          <p:cNvPr id="20" name="TextBox 19"/>
          <p:cNvSpPr txBox="1"/>
          <p:nvPr/>
        </p:nvSpPr>
        <p:spPr>
          <a:xfrm>
            <a:off x="15617283" y="33235518"/>
            <a:ext cx="13352890" cy="3801041"/>
          </a:xfrm>
          <a:prstGeom prst="rect">
            <a:avLst/>
          </a:prstGeom>
          <a:noFill/>
          <a:ln w="12700">
            <a:solidFill>
              <a:schemeClr val="tx2"/>
            </a:solidFill>
            <a:prstDash val="lgDash"/>
          </a:ln>
        </p:spPr>
        <p:txBody>
          <a:bodyPr wrap="square" lIns="457200" tIns="182880" rIns="457200" rtlCol="0">
            <a:spAutoFit/>
          </a:bodyPr>
          <a:lstStyle/>
          <a:p>
            <a:pPr lvl="0" algn="ctr"/>
            <a:r>
              <a:rPr lang="en-US" sz="7200" dirty="0" smtClean="0">
                <a:solidFill>
                  <a:schemeClr val="tx2"/>
                </a:solidFill>
                <a:latin typeface="Helvetica" pitchFamily="34" charset="0"/>
              </a:rPr>
              <a:t>Acknowledgement</a:t>
            </a:r>
            <a:endParaRPr lang="en-US" sz="7200" dirty="0">
              <a:solidFill>
                <a:schemeClr val="tx2"/>
              </a:solidFill>
              <a:latin typeface="Helvetica" pitchFamily="34" charset="0"/>
            </a:endParaRPr>
          </a:p>
          <a:p>
            <a:pPr lvl="0"/>
            <a:endParaRPr lang="en-US" sz="3200" dirty="0" smtClean="0">
              <a:solidFill>
                <a:prstClr val="black"/>
              </a:solidFill>
              <a:latin typeface="Helvetica" pitchFamily="34" charset="0"/>
            </a:endParaRPr>
          </a:p>
          <a:p>
            <a:pPr lvl="0" algn="just"/>
            <a:r>
              <a:rPr lang="en-US" sz="3200" dirty="0" smtClean="0">
                <a:solidFill>
                  <a:prstClr val="black"/>
                </a:solidFill>
                <a:latin typeface="Helvetica" pitchFamily="34" charset="0"/>
              </a:rPr>
              <a:t>Funding for this project is provided by the CARA Program. We also acknowledge Claire Max (UC Santa Cruz) for providing background information about the use of adaptive optics in astronomy.</a:t>
            </a:r>
            <a:endParaRPr lang="en-US" sz="3200" dirty="0" smtClean="0">
              <a:solidFill>
                <a:prstClr val="black"/>
              </a:solidFill>
              <a:latin typeface="Helvetica" pitchFamily="34" charset="0"/>
            </a:endParaRPr>
          </a:p>
          <a:p>
            <a:pPr lvl="0" algn="just"/>
            <a:endParaRPr lang="en-US" sz="3200" dirty="0">
              <a:solidFill>
                <a:prstClr val="black"/>
              </a:solidFill>
              <a:latin typeface="Helvetica" pitchFamily="34" charset="0"/>
            </a:endParaRPr>
          </a:p>
        </p:txBody>
      </p:sp>
      <p:pic>
        <p:nvPicPr>
          <p:cNvPr id="21" name="Picture 20"/>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t="8081" b="2020"/>
          <a:stretch/>
        </p:blipFill>
        <p:spPr>
          <a:xfrm>
            <a:off x="31242000" y="15168892"/>
            <a:ext cx="10058399" cy="6781800"/>
          </a:xfrm>
          <a:prstGeom prst="rect">
            <a:avLst/>
          </a:prstGeom>
        </p:spPr>
      </p:pic>
      <p:pic>
        <p:nvPicPr>
          <p:cNvPr id="2" name="Picture 1"/>
          <p:cNvPicPr>
            <a:picLocks noChangeAspect="1"/>
          </p:cNvPicPr>
          <p:nvPr/>
        </p:nvPicPr>
        <p:blipFill rotWithShape="1">
          <a:blip r:embed="rId9">
            <a:extLst>
              <a:ext uri="{28A0092B-C50C-407E-A947-70E740481C1C}">
                <a14:useLocalDpi xmlns:a14="http://schemas.microsoft.com/office/drawing/2010/main" val="0"/>
              </a:ext>
            </a:extLst>
          </a:blip>
          <a:srcRect r="12122" b="20090"/>
          <a:stretch/>
        </p:blipFill>
        <p:spPr>
          <a:xfrm>
            <a:off x="30957739" y="26650183"/>
            <a:ext cx="10626919" cy="5435566"/>
          </a:xfrm>
          <a:prstGeom prst="rect">
            <a:avLst/>
          </a:prstGeom>
        </p:spPr>
      </p:pic>
    </p:spTree>
    <p:extLst>
      <p:ext uri="{BB962C8B-B14F-4D97-AF65-F5344CB8AC3E}">
        <p14:creationId xmlns:p14="http://schemas.microsoft.com/office/powerpoint/2010/main" val="1925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3803</TotalTime>
  <Words>985</Words>
  <Application>Microsoft Office PowerPoint</Application>
  <PresentationFormat>Custom</PresentationFormat>
  <Paragraphs>108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Helvetica</vt:lpstr>
      <vt:lpstr>Office Theme</vt:lpstr>
      <vt:lpstr>PowerPoint Presentation</vt:lpstr>
    </vt:vector>
  </TitlesOfParts>
  <Company>Colby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Jianing Yang</cp:lastModifiedBy>
  <cp:revision>35</cp:revision>
  <dcterms:created xsi:type="dcterms:W3CDTF">2014-04-08T13:46:32Z</dcterms:created>
  <dcterms:modified xsi:type="dcterms:W3CDTF">2015-04-27T21:32:40Z</dcterms:modified>
</cp:coreProperties>
</file>