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4000"/>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2" autoAdjust="0"/>
    <p:restoredTop sz="94584" autoAdjust="0"/>
  </p:normalViewPr>
  <p:slideViewPr>
    <p:cSldViewPr>
      <p:cViewPr varScale="1">
        <p:scale>
          <a:sx n="14" d="100"/>
          <a:sy n="14" d="100"/>
        </p:scale>
        <p:origin x="-2056" y="-200"/>
      </p:cViewPr>
      <p:guideLst>
        <p:guide orient="horz" pos="12096"/>
        <p:guide pos="13824"/>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23/04/15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23/04/15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23/04/15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23/04/15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23/04/15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23/04/15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23/04/15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23/04/15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23/04/15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23/04/15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23/04/15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23/04/15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371600" y="7620000"/>
            <a:ext cx="13258800" cy="25945574"/>
          </a:xfrm>
          <a:prstGeom prst="rect">
            <a:avLst/>
          </a:prstGeom>
          <a:noFill/>
          <a:ln w="57150" cmpd="sng">
            <a:solidFill>
              <a:srgbClr val="804000"/>
            </a:solidFill>
          </a:ln>
        </p:spPr>
        <p:txBody>
          <a:bodyPr wrap="square" rtlCol="0">
            <a:spAutoFit/>
          </a:bodyPr>
          <a:lstStyle/>
          <a:p>
            <a:pPr algn="ctr"/>
            <a:r>
              <a:rPr lang="en-US" sz="8000" dirty="0" smtClean="0">
                <a:solidFill>
                  <a:srgbClr val="808000"/>
                </a:solidFill>
                <a:latin typeface="Lucida Blackletter"/>
                <a:cs typeface="Lucida Blackletter"/>
              </a:rPr>
              <a:t>Shakespeare Uncovered</a:t>
            </a:r>
          </a:p>
          <a:p>
            <a:endParaRPr lang="en-US" sz="3200" i="1" dirty="0" smtClean="0">
              <a:latin typeface="Helvetica" pitchFamily="34" charset="0"/>
            </a:endParaRPr>
          </a:p>
          <a:p>
            <a:r>
              <a:rPr lang="en-US" sz="3200" b="1" dirty="0" smtClean="0">
                <a:latin typeface="Helvetica" pitchFamily="34" charset="0"/>
              </a:rPr>
              <a:t>What?</a:t>
            </a:r>
          </a:p>
          <a:p>
            <a:r>
              <a:rPr lang="en-US" sz="3200" i="1" dirty="0" smtClean="0">
                <a:latin typeface="Helvetica" pitchFamily="34" charset="0"/>
              </a:rPr>
              <a:t>Shakespeare Uncovered</a:t>
            </a:r>
            <a:r>
              <a:rPr lang="en-US" sz="3200" dirty="0" smtClean="0">
                <a:latin typeface="Helvetica" pitchFamily="34" charset="0"/>
              </a:rPr>
              <a:t> is a</a:t>
            </a:r>
            <a:r>
              <a:rPr lang="en-US" sz="3200" dirty="0">
                <a:latin typeface="Helvetica" pitchFamily="34" charset="0"/>
              </a:rPr>
              <a:t> </a:t>
            </a:r>
            <a:r>
              <a:rPr lang="en-US" sz="3200" dirty="0" smtClean="0">
                <a:latin typeface="Helvetica" pitchFamily="34" charset="0"/>
              </a:rPr>
              <a:t>television documentary series about the performance and production history of Shakespeare’s plays. Each episode of the two seasons features a different play with the aim of providing viewers an insight into the historical and present-day significance of each of the plays.</a:t>
            </a:r>
          </a:p>
          <a:p>
            <a:endParaRPr lang="en-US" sz="3200" dirty="0" smtClean="0">
              <a:latin typeface="Helvetica" pitchFamily="34" charset="0"/>
            </a:endParaRPr>
          </a:p>
          <a:p>
            <a:r>
              <a:rPr lang="en-US" sz="3200" b="1" dirty="0" smtClean="0">
                <a:latin typeface="Helvetica" pitchFamily="34" charset="0"/>
              </a:rPr>
              <a:t>Who?</a:t>
            </a:r>
          </a:p>
          <a:p>
            <a:r>
              <a:rPr lang="en-US" sz="3200" dirty="0" smtClean="0">
                <a:latin typeface="Helvetica" pitchFamily="34" charset="0"/>
              </a:rPr>
              <a:t>Each episode has a well-known actor with a personal connection as host. Each host has a personal connections to the play he or she presents. Some of the hosts </a:t>
            </a:r>
          </a:p>
          <a:p>
            <a:r>
              <a:rPr lang="en-US" sz="3200" dirty="0" smtClean="0">
                <a:latin typeface="Helvetica" pitchFamily="34" charset="0"/>
              </a:rPr>
              <a:t>include Ethan Hawke on </a:t>
            </a:r>
          </a:p>
          <a:p>
            <a:r>
              <a:rPr lang="en-US" sz="3200" i="1" dirty="0" smtClean="0">
                <a:latin typeface="Helvetica" pitchFamily="34" charset="0"/>
              </a:rPr>
              <a:t>Macbeth</a:t>
            </a:r>
            <a:r>
              <a:rPr lang="en-US" sz="3200" dirty="0" smtClean="0">
                <a:latin typeface="Helvetica" pitchFamily="34" charset="0"/>
              </a:rPr>
              <a:t>, David Tennant on </a:t>
            </a:r>
          </a:p>
          <a:p>
            <a:r>
              <a:rPr lang="en-US" sz="3200" i="1" dirty="0" smtClean="0">
                <a:latin typeface="Helvetica" pitchFamily="34" charset="0"/>
              </a:rPr>
              <a:t>Hamlet</a:t>
            </a:r>
            <a:r>
              <a:rPr lang="en-US" sz="3200" dirty="0" smtClean="0">
                <a:latin typeface="Helvetica" pitchFamily="34" charset="0"/>
              </a:rPr>
              <a:t>, Kim </a:t>
            </a:r>
            <a:r>
              <a:rPr lang="en-US" sz="3200" dirty="0" err="1" smtClean="0">
                <a:latin typeface="Helvetica" pitchFamily="34" charset="0"/>
              </a:rPr>
              <a:t>Cattrall</a:t>
            </a:r>
            <a:r>
              <a:rPr lang="en-US" sz="3200" dirty="0" smtClean="0">
                <a:latin typeface="Helvetica" pitchFamily="34" charset="0"/>
              </a:rPr>
              <a:t> on</a:t>
            </a:r>
          </a:p>
          <a:p>
            <a:r>
              <a:rPr lang="en-US" sz="3200" i="1" dirty="0" smtClean="0">
                <a:latin typeface="Helvetica" pitchFamily="34" charset="0"/>
              </a:rPr>
              <a:t>Antony and Cleopatra</a:t>
            </a:r>
            <a:r>
              <a:rPr lang="en-US" sz="3200" dirty="0" smtClean="0">
                <a:latin typeface="Helvetica" pitchFamily="34" charset="0"/>
              </a:rPr>
              <a:t>, </a:t>
            </a:r>
          </a:p>
          <a:p>
            <a:r>
              <a:rPr lang="en-US" sz="3200" dirty="0" smtClean="0">
                <a:latin typeface="Helvetica" pitchFamily="34" charset="0"/>
              </a:rPr>
              <a:t>David </a:t>
            </a:r>
            <a:r>
              <a:rPr lang="en-US" sz="3200" dirty="0" err="1" smtClean="0">
                <a:latin typeface="Helvetica" pitchFamily="34" charset="0"/>
              </a:rPr>
              <a:t>Harewood</a:t>
            </a:r>
            <a:r>
              <a:rPr lang="en-US" sz="3200" dirty="0" smtClean="0">
                <a:latin typeface="Helvetica" pitchFamily="34" charset="0"/>
              </a:rPr>
              <a:t> on </a:t>
            </a:r>
            <a:r>
              <a:rPr lang="en-US" sz="3200" i="1" dirty="0" smtClean="0">
                <a:latin typeface="Helvetica" pitchFamily="34" charset="0"/>
              </a:rPr>
              <a:t>Othello</a:t>
            </a:r>
            <a:r>
              <a:rPr lang="en-US" sz="3200" dirty="0" smtClean="0">
                <a:latin typeface="Helvetica" pitchFamily="34" charset="0"/>
              </a:rPr>
              <a:t>, </a:t>
            </a:r>
          </a:p>
          <a:p>
            <a:r>
              <a:rPr lang="en-US" sz="3200" dirty="0" smtClean="0">
                <a:latin typeface="Helvetica" pitchFamily="34" charset="0"/>
              </a:rPr>
              <a:t>and Morgan Freeman on </a:t>
            </a:r>
          </a:p>
          <a:p>
            <a:r>
              <a:rPr lang="en-US" sz="3200" i="1" dirty="0" smtClean="0">
                <a:latin typeface="Helvetica" pitchFamily="34" charset="0"/>
              </a:rPr>
              <a:t>The Taming of the Shrew</a:t>
            </a:r>
            <a:r>
              <a:rPr lang="en-US" sz="3200" dirty="0" smtClean="0">
                <a:latin typeface="Helvetica" pitchFamily="34" charset="0"/>
              </a:rPr>
              <a:t>.</a:t>
            </a:r>
          </a:p>
          <a:p>
            <a:endParaRPr lang="en-US" sz="3200" dirty="0" smtClean="0">
              <a:latin typeface="Helvetica" pitchFamily="34" charset="0"/>
            </a:endParaRPr>
          </a:p>
          <a:p>
            <a:r>
              <a:rPr lang="en-US" sz="3200" dirty="0" smtClean="0">
                <a:latin typeface="Helvetica" pitchFamily="34" charset="0"/>
              </a:rPr>
              <a:t>The hosts consult other </a:t>
            </a:r>
          </a:p>
          <a:p>
            <a:r>
              <a:rPr lang="en-US" sz="3200" dirty="0" smtClean="0">
                <a:latin typeface="Helvetica" pitchFamily="34" charset="0"/>
              </a:rPr>
              <a:t>actors, theatre directors, and also Shakespearean scholars and historians. In the episode on </a:t>
            </a:r>
            <a:r>
              <a:rPr lang="en-US" sz="3200" i="1" dirty="0" smtClean="0">
                <a:latin typeface="Helvetica" pitchFamily="34" charset="0"/>
              </a:rPr>
              <a:t>A Midsummer Night’s Dream</a:t>
            </a:r>
            <a:r>
              <a:rPr lang="en-US" sz="3200" dirty="0" smtClean="0">
                <a:latin typeface="Helvetica" pitchFamily="34" charset="0"/>
              </a:rPr>
              <a:t>, for example, host Hugh Bonneville talks to a fairy expert from the University of Oxford.</a:t>
            </a:r>
          </a:p>
          <a:p>
            <a:endParaRPr lang="en-US" sz="3200" dirty="0">
              <a:latin typeface="Helvetica" pitchFamily="34" charset="0"/>
            </a:endParaRPr>
          </a:p>
          <a:p>
            <a:r>
              <a:rPr lang="en-US" sz="3200" dirty="0" smtClean="0">
                <a:latin typeface="Helvetica" pitchFamily="34" charset="0"/>
              </a:rPr>
              <a:t>Including interviews with such a broad range of guests, </a:t>
            </a:r>
            <a:r>
              <a:rPr lang="en-US" sz="3200" i="1" dirty="0" smtClean="0">
                <a:latin typeface="Helvetica" pitchFamily="34" charset="0"/>
              </a:rPr>
              <a:t>Shakespeare Uncovered</a:t>
            </a:r>
            <a:r>
              <a:rPr lang="en-US" sz="3200" dirty="0" smtClean="0">
                <a:latin typeface="Helvetica" pitchFamily="34" charset="0"/>
              </a:rPr>
              <a:t> is able to offer education and entertainment to a wide audience. Whether you’re new to Shakespeare’s plays or an expert, </a:t>
            </a:r>
            <a:r>
              <a:rPr lang="en-US" sz="3200" i="1" dirty="0" smtClean="0">
                <a:latin typeface="Helvetica" pitchFamily="34" charset="0"/>
              </a:rPr>
              <a:t>Shakespeare Uncovered</a:t>
            </a:r>
            <a:r>
              <a:rPr lang="en-US" sz="3200" dirty="0" smtClean="0">
                <a:latin typeface="Helvetica" pitchFamily="34" charset="0"/>
              </a:rPr>
              <a:t> provides excellent presentation of each play by covering plot summary, explaining the plays’ historical and contemporary significance for performers and directors, and delivering some fascinating trivia facts.</a:t>
            </a:r>
          </a:p>
          <a:p>
            <a:endParaRPr lang="en-US" sz="3200" dirty="0">
              <a:latin typeface="Helvetica" pitchFamily="34" charset="0"/>
            </a:endParaRPr>
          </a:p>
          <a:p>
            <a:r>
              <a:rPr lang="en-US" sz="3200" b="1" dirty="0" smtClean="0">
                <a:latin typeface="Helvetica" pitchFamily="34" charset="0"/>
              </a:rPr>
              <a:t>Where?</a:t>
            </a:r>
          </a:p>
          <a:p>
            <a:r>
              <a:rPr lang="en-US" sz="3200" i="1" dirty="0" smtClean="0">
                <a:latin typeface="Helvetica" pitchFamily="34" charset="0"/>
              </a:rPr>
              <a:t>Shakespeare Uncovered </a:t>
            </a:r>
            <a:r>
              <a:rPr lang="en-US" sz="3200" dirty="0" smtClean="0">
                <a:latin typeface="Helvetica" pitchFamily="34" charset="0"/>
              </a:rPr>
              <a:t>was first broadcast on BBC Four in June 2012</a:t>
            </a: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endParaRPr lang="en-US" sz="3200" dirty="0">
              <a:latin typeface="Helvetica" pitchFamily="34" charset="0"/>
            </a:endParaRPr>
          </a:p>
          <a:p>
            <a:endParaRPr lang="en-US" sz="3200" dirty="0" smtClean="0">
              <a:latin typeface="Helvetica" pitchFamily="34" charset="0"/>
            </a:endParaRPr>
          </a:p>
          <a:p>
            <a:r>
              <a:rPr lang="en-US" sz="3200" dirty="0" smtClean="0">
                <a:latin typeface="Helvetica" pitchFamily="34" charset="0"/>
              </a:rPr>
              <a:t>viewed </a:t>
            </a:r>
            <a:r>
              <a:rPr lang="en-US" sz="3200" dirty="0">
                <a:latin typeface="Helvetica" pitchFamily="34" charset="0"/>
              </a:rPr>
              <a:t>online on the PBS </a:t>
            </a:r>
            <a:r>
              <a:rPr lang="en-US" sz="3200" i="1" dirty="0">
                <a:latin typeface="Helvetica" pitchFamily="34" charset="0"/>
              </a:rPr>
              <a:t>Shakespeare Uncovered </a:t>
            </a:r>
            <a:r>
              <a:rPr lang="en-US" sz="3200" dirty="0">
                <a:latin typeface="Helvetica" pitchFamily="34" charset="0"/>
              </a:rPr>
              <a:t>web page</a:t>
            </a:r>
            <a:r>
              <a:rPr lang="en-US" sz="3200" dirty="0" smtClean="0">
                <a:latin typeface="Helvetica" pitchFamily="34" charset="0"/>
              </a:rPr>
              <a:t>. The show is available on different screen mediums making it accessible option for the twenty-first century viewer who wants to learn about Shakespearean theatre.</a:t>
            </a:r>
            <a:endParaRPr lang="en-US" sz="3200" dirty="0">
              <a:latin typeface="Helvetica" pitchFamily="34" charset="0"/>
            </a:endParaRPr>
          </a:p>
          <a:p>
            <a:pPr algn="r"/>
            <a:r>
              <a:rPr lang="en-US" sz="3200" dirty="0" smtClean="0">
                <a:latin typeface="Helvetica" pitchFamily="34" charset="0"/>
              </a:rPr>
              <a:t>Alice Black</a:t>
            </a:r>
            <a:endParaRPr lang="en-US" sz="3200" dirty="0">
              <a:latin typeface="Helvetica" pitchFamily="34" charset="0"/>
            </a:endParaRPr>
          </a:p>
        </p:txBody>
      </p:sp>
      <p:pic>
        <p:nvPicPr>
          <p:cNvPr id="3" name="Picture 2" descr="Screen shot 2015-04-18 at 4.06.3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14561127"/>
            <a:ext cx="7315200" cy="45720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2209800"/>
            <a:ext cx="8305800" cy="4213810"/>
          </a:xfrm>
          <a:prstGeom prst="rect">
            <a:avLst/>
          </a:prstGeom>
        </p:spPr>
      </p:pic>
      <p:sp>
        <p:nvSpPr>
          <p:cNvPr id="5" name="TextBox 4"/>
          <p:cNvSpPr txBox="1"/>
          <p:nvPr/>
        </p:nvSpPr>
        <p:spPr>
          <a:xfrm>
            <a:off x="10896600" y="1371600"/>
            <a:ext cx="29676436" cy="2400657"/>
          </a:xfrm>
          <a:prstGeom prst="rect">
            <a:avLst/>
          </a:prstGeom>
          <a:noFill/>
        </p:spPr>
        <p:txBody>
          <a:bodyPr wrap="square" rtlCol="0">
            <a:spAutoFit/>
          </a:bodyPr>
          <a:lstStyle/>
          <a:p>
            <a:pPr algn="ctr"/>
            <a:r>
              <a:rPr lang="en-US" sz="15000" b="1" dirty="0" smtClean="0">
                <a:solidFill>
                  <a:srgbClr val="808000"/>
                </a:solidFill>
                <a:latin typeface="Lucida Blackletter"/>
                <a:cs typeface="Lucida Blackletter"/>
              </a:rPr>
              <a:t>Shakespearean Theater on Screens</a:t>
            </a:r>
            <a:endParaRPr lang="en-US" sz="15000" b="1" dirty="0">
              <a:solidFill>
                <a:srgbClr val="808000"/>
              </a:solidFill>
              <a:latin typeface="Lucida Blackletter"/>
              <a:cs typeface="Lucida Blackletter"/>
            </a:endParaRPr>
          </a:p>
        </p:txBody>
      </p:sp>
      <p:sp>
        <p:nvSpPr>
          <p:cNvPr id="6" name="TextBox 5"/>
          <p:cNvSpPr txBox="1"/>
          <p:nvPr/>
        </p:nvSpPr>
        <p:spPr>
          <a:xfrm>
            <a:off x="12192000" y="4191000"/>
            <a:ext cx="27127200" cy="1200329"/>
          </a:xfrm>
          <a:prstGeom prst="rect">
            <a:avLst/>
          </a:prstGeom>
          <a:noFill/>
        </p:spPr>
        <p:txBody>
          <a:bodyPr wrap="square" rtlCol="0">
            <a:spAutoFit/>
          </a:bodyPr>
          <a:lstStyle/>
          <a:p>
            <a:pPr algn="ctr"/>
            <a:r>
              <a:rPr lang="en-US" sz="7200" dirty="0" smtClean="0">
                <a:solidFill>
                  <a:srgbClr val="804000"/>
                </a:solidFill>
                <a:latin typeface="Helvetica" pitchFamily="34" charset="0"/>
              </a:rPr>
              <a:t>Alice Black, Connor </a:t>
            </a:r>
            <a:r>
              <a:rPr lang="en-US" sz="7200" dirty="0" err="1" smtClean="0">
                <a:solidFill>
                  <a:srgbClr val="804000"/>
                </a:solidFill>
                <a:latin typeface="Helvetica" pitchFamily="34" charset="0"/>
              </a:rPr>
              <a:t>Emmert</a:t>
            </a:r>
            <a:r>
              <a:rPr lang="en-US" sz="7200" dirty="0" smtClean="0">
                <a:solidFill>
                  <a:srgbClr val="804000"/>
                </a:solidFill>
                <a:latin typeface="Helvetica" pitchFamily="34" charset="0"/>
              </a:rPr>
              <a:t>, and Kyle </a:t>
            </a:r>
            <a:r>
              <a:rPr lang="en-US" sz="7200" dirty="0" err="1" smtClean="0">
                <a:solidFill>
                  <a:srgbClr val="804000"/>
                </a:solidFill>
                <a:latin typeface="Helvetica" pitchFamily="34" charset="0"/>
              </a:rPr>
              <a:t>Laurita-Bonometti</a:t>
            </a:r>
            <a:endParaRPr lang="en-US" sz="7200" dirty="0">
              <a:solidFill>
                <a:srgbClr val="804000"/>
              </a:solidFill>
              <a:latin typeface="Helvetica" pitchFamily="34" charset="0"/>
            </a:endParaRPr>
          </a:p>
        </p:txBody>
      </p:sp>
      <p:sp>
        <p:nvSpPr>
          <p:cNvPr id="7" name="TextBox 6"/>
          <p:cNvSpPr txBox="1"/>
          <p:nvPr/>
        </p:nvSpPr>
        <p:spPr>
          <a:xfrm>
            <a:off x="12192000" y="5562600"/>
            <a:ext cx="27127200" cy="1015663"/>
          </a:xfrm>
          <a:prstGeom prst="rect">
            <a:avLst/>
          </a:prstGeom>
          <a:noFill/>
        </p:spPr>
        <p:txBody>
          <a:bodyPr wrap="square" rtlCol="0">
            <a:spAutoFit/>
          </a:bodyPr>
          <a:lstStyle/>
          <a:p>
            <a:pPr algn="ctr"/>
            <a:r>
              <a:rPr lang="en-US" sz="6000" dirty="0" smtClean="0">
                <a:solidFill>
                  <a:srgbClr val="804000"/>
                </a:solidFill>
                <a:latin typeface="Helvetica" pitchFamily="34" charset="0"/>
              </a:rPr>
              <a:t>English, Colby College, Waterville, ME</a:t>
            </a:r>
            <a:endParaRPr lang="en-US" sz="6000" dirty="0">
              <a:solidFill>
                <a:srgbClr val="804000"/>
              </a:solidFill>
              <a:latin typeface="Helvetica" pitchFamily="34" charset="0"/>
            </a:endParaRPr>
          </a:p>
        </p:txBody>
      </p:sp>
      <p:sp>
        <p:nvSpPr>
          <p:cNvPr id="9" name="TextBox 8"/>
          <p:cNvSpPr txBox="1"/>
          <p:nvPr/>
        </p:nvSpPr>
        <p:spPr>
          <a:xfrm>
            <a:off x="15925800" y="12420600"/>
            <a:ext cx="11353800" cy="24468247"/>
          </a:xfrm>
          <a:prstGeom prst="rect">
            <a:avLst/>
          </a:prstGeom>
          <a:noFill/>
          <a:ln w="57150" cmpd="sng">
            <a:solidFill>
              <a:srgbClr val="804000"/>
            </a:solidFill>
          </a:ln>
        </p:spPr>
        <p:txBody>
          <a:bodyPr wrap="square" rtlCol="0">
            <a:spAutoFit/>
          </a:bodyPr>
          <a:lstStyle/>
          <a:p>
            <a:pPr algn="ctr"/>
            <a:r>
              <a:rPr lang="en-US" sz="8000" dirty="0" smtClean="0">
                <a:solidFill>
                  <a:srgbClr val="808000"/>
                </a:solidFill>
                <a:latin typeface="Lucida Blackletter"/>
                <a:cs typeface="Lucida Blackletter"/>
              </a:rPr>
              <a:t>Slings &amp; Arrows, Season One:</a:t>
            </a:r>
          </a:p>
          <a:p>
            <a:pPr algn="ctr"/>
            <a:r>
              <a:rPr lang="en-US" sz="8000" dirty="0" smtClean="0">
                <a:solidFill>
                  <a:srgbClr val="808000"/>
                </a:solidFill>
                <a:latin typeface="Lucida Blackletter"/>
                <a:cs typeface="Lucida Blackletter"/>
              </a:rPr>
              <a:t>Hamlet</a:t>
            </a:r>
          </a:p>
          <a:p>
            <a:pPr algn="ctr"/>
            <a:endParaRPr lang="en-US" sz="3200" dirty="0">
              <a:latin typeface="Helvetica" pitchFamily="34" charset="0"/>
            </a:endParaRPr>
          </a:p>
          <a:p>
            <a:endParaRPr lang="en-US" sz="3200" dirty="0">
              <a:latin typeface="Helvetica" pitchFamily="34" charset="0"/>
            </a:endParaRPr>
          </a:p>
          <a:p>
            <a:r>
              <a:rPr lang="en-US" sz="3200" i="1" dirty="0" smtClean="0">
                <a:latin typeface="Helvetica" pitchFamily="34" charset="0"/>
              </a:rPr>
              <a:t>Slings and Arrows </a:t>
            </a:r>
            <a:r>
              <a:rPr lang="en-US" sz="3200" dirty="0" smtClean="0">
                <a:latin typeface="Helvetica" pitchFamily="34" charset="0"/>
              </a:rPr>
              <a:t>is a Canadian Television series which is set at the fictional New Burbage Festival.  The show follows a group of actors that puts on Shakespearian plays, and there are often parallels between the characters themselves and their Shakespearian roles.</a:t>
            </a:r>
          </a:p>
          <a:p>
            <a:endParaRPr lang="en-US" sz="3200" i="1" dirty="0">
              <a:latin typeface="Helvetica" pitchFamily="34" charset="0"/>
            </a:endParaRPr>
          </a:p>
          <a:p>
            <a:r>
              <a:rPr lang="en-US" sz="3200" dirty="0" smtClean="0">
                <a:latin typeface="Helvetica" pitchFamily="34" charset="0"/>
              </a:rPr>
              <a:t>Season 1 is heavily focused on the New Burbage production of </a:t>
            </a:r>
            <a:r>
              <a:rPr lang="en-US" sz="3200" i="1" dirty="0" smtClean="0">
                <a:latin typeface="Helvetica" pitchFamily="34" charset="0"/>
              </a:rPr>
              <a:t>Hamlet</a:t>
            </a:r>
            <a:r>
              <a:rPr lang="en-US" sz="3200" dirty="0" smtClean="0">
                <a:latin typeface="Helvetica" pitchFamily="34" charset="0"/>
              </a:rPr>
              <a:t>.  The three main characters are Geoffrey Tennant, Oliver Wells, and  Ellen </a:t>
            </a:r>
            <a:r>
              <a:rPr lang="en-US" sz="3200" dirty="0" err="1" smtClean="0">
                <a:latin typeface="Helvetica" pitchFamily="34" charset="0"/>
              </a:rPr>
              <a:t>Fanshaw</a:t>
            </a:r>
            <a:r>
              <a:rPr lang="en-US" sz="3200" dirty="0" smtClean="0">
                <a:latin typeface="Helvetica" pitchFamily="34" charset="0"/>
              </a:rPr>
              <a:t> (pictured on right).  Geoffrey is a former actor who previously suffered a mental breakdown during his performance as Hamlet.  Like Hamlet, his loss of mental stability leads to the loss of his lover, Ellen </a:t>
            </a:r>
            <a:r>
              <a:rPr lang="en-US" sz="3200" dirty="0" err="1" smtClean="0">
                <a:latin typeface="Helvetica" pitchFamily="34" charset="0"/>
              </a:rPr>
              <a:t>Fanshaw</a:t>
            </a:r>
            <a:r>
              <a:rPr lang="en-US" sz="3200" dirty="0" smtClean="0">
                <a:latin typeface="Helvetica" pitchFamily="34" charset="0"/>
              </a:rPr>
              <a:t>.  Upon Geoffrey’s return to New Burbage, he is constantly struggling with his sanity.  He has conversations with the ghost of his dead friend Oliver, and similar to Hamlet, he must decide if he is insane, or if he can trust his haunting encounters with the dead.</a:t>
            </a:r>
          </a:p>
          <a:p>
            <a:endParaRPr lang="en-US" sz="3200" dirty="0">
              <a:latin typeface="Helvetica" pitchFamily="34" charset="0"/>
            </a:endParaRPr>
          </a:p>
          <a:p>
            <a:r>
              <a:rPr lang="en-US" sz="3200" dirty="0" smtClean="0">
                <a:latin typeface="Helvetica" pitchFamily="34" charset="0"/>
              </a:rPr>
              <a:t>Oliver Wells is a struggling director at the beginning of Season 1.  His attempt to direct New Burbage’s </a:t>
            </a:r>
            <a:r>
              <a:rPr lang="en-US" sz="3200" i="1" dirty="0" smtClean="0">
                <a:latin typeface="Helvetica" pitchFamily="34" charset="0"/>
              </a:rPr>
              <a:t>Midsummer Night’s Dream</a:t>
            </a:r>
            <a:r>
              <a:rPr lang="en-US" sz="3200" dirty="0" smtClean="0">
                <a:latin typeface="Helvetica" pitchFamily="34" charset="0"/>
              </a:rPr>
              <a:t> fails miserably on opening night.  </a:t>
            </a:r>
            <a:r>
              <a:rPr lang="en-US" sz="3200" dirty="0">
                <a:latin typeface="Helvetica" pitchFamily="34" charset="0"/>
              </a:rPr>
              <a:t>F</a:t>
            </a:r>
            <a:r>
              <a:rPr lang="en-US" sz="3200" dirty="0" smtClean="0">
                <a:latin typeface="Helvetica" pitchFamily="34" charset="0"/>
              </a:rPr>
              <a:t>ollowing a drunken phone call with his long lost friend Geoffrey, Oliver stumbles into the street and is killed by a truck.  However, like Hamlet’s father, Oliver’s ghost stays behind and haunts Geoffrey.  While King Hamlet’s ghost seeks revenge in the play, Oliver is seeking the return of greatness to the New Burbage Festival, and he knows that Geoffrey can rekindle New Burbage’s former prowess.</a:t>
            </a:r>
          </a:p>
          <a:p>
            <a:endParaRPr lang="en-US" sz="3200" dirty="0">
              <a:latin typeface="Helvetica" pitchFamily="34" charset="0"/>
            </a:endParaRPr>
          </a:p>
          <a:p>
            <a:r>
              <a:rPr lang="en-US" sz="3200" dirty="0" smtClean="0">
                <a:latin typeface="Helvetica" pitchFamily="34" charset="0"/>
              </a:rPr>
              <a:t>Ellen </a:t>
            </a:r>
            <a:r>
              <a:rPr lang="en-US" sz="3200" dirty="0" err="1" smtClean="0">
                <a:latin typeface="Helvetica" pitchFamily="34" charset="0"/>
              </a:rPr>
              <a:t>Fanshaw</a:t>
            </a:r>
            <a:r>
              <a:rPr lang="en-US" sz="3200" dirty="0" smtClean="0">
                <a:latin typeface="Helvetica" pitchFamily="34" charset="0"/>
              </a:rPr>
              <a:t> is an actress who used to be in love with Geoffrey, but stayed at New Burbage after his breakdown.  Ellen has portrayed both Ophelia and Gertrude in New Burbage productions of </a:t>
            </a:r>
            <a:r>
              <a:rPr lang="en-US" sz="3200" i="1" dirty="0" smtClean="0">
                <a:latin typeface="Helvetica" pitchFamily="34" charset="0"/>
              </a:rPr>
              <a:t>Hamlet</a:t>
            </a:r>
            <a:r>
              <a:rPr lang="en-US" sz="3200" dirty="0" smtClean="0">
                <a:latin typeface="Helvetica" pitchFamily="34" charset="0"/>
              </a:rPr>
              <a:t>, and she has similarities to both of her characters.  Similar to Ophelia, Geoffrey’s mental breakdown causes her to become suicidal, and she jumps into a river in an attempt to kill herself.  However, right before Geoffrey’s final performance, he discovered that Ellen had slept with Oliver.  Like Gertrude, Ellen’s lust is what drives Geoffrey mad</a:t>
            </a:r>
            <a:r>
              <a:rPr lang="en-US" sz="3200" dirty="0" smtClean="0">
                <a:latin typeface="Helvetica" pitchFamily="34" charset="0"/>
              </a:rPr>
              <a:t>.</a:t>
            </a:r>
          </a:p>
          <a:p>
            <a:pPr algn="r"/>
            <a:r>
              <a:rPr lang="en-US" sz="3200" dirty="0" smtClean="0">
                <a:latin typeface="Helvetica" pitchFamily="34" charset="0"/>
              </a:rPr>
              <a:t>Connor </a:t>
            </a:r>
            <a:r>
              <a:rPr lang="en-US" sz="3200" dirty="0" err="1" smtClean="0">
                <a:latin typeface="Helvetica" pitchFamily="34" charset="0"/>
              </a:rPr>
              <a:t>Emmert</a:t>
            </a:r>
            <a:endParaRPr lang="en-US" sz="3200" dirty="0">
              <a:latin typeface="Helvetica" pitchFamily="34" charset="0"/>
            </a:endParaRPr>
          </a:p>
        </p:txBody>
      </p:sp>
      <p:sp>
        <p:nvSpPr>
          <p:cNvPr id="10" name="TextBox 9"/>
          <p:cNvSpPr txBox="1"/>
          <p:nvPr/>
        </p:nvSpPr>
        <p:spPr>
          <a:xfrm>
            <a:off x="34671000" y="19202400"/>
            <a:ext cx="8991600" cy="17820269"/>
          </a:xfrm>
          <a:prstGeom prst="rect">
            <a:avLst/>
          </a:prstGeom>
          <a:noFill/>
          <a:ln w="57150" cmpd="sng">
            <a:solidFill>
              <a:srgbClr val="804000"/>
            </a:solidFill>
          </a:ln>
        </p:spPr>
        <p:txBody>
          <a:bodyPr wrap="square" rtlCol="0">
            <a:spAutoFit/>
          </a:bodyPr>
          <a:lstStyle/>
          <a:p>
            <a:pPr algn="ctr"/>
            <a:r>
              <a:rPr lang="en-US" sz="8000" dirty="0" smtClean="0">
                <a:solidFill>
                  <a:srgbClr val="808000"/>
                </a:solidFill>
                <a:latin typeface="Lucida Blackletter"/>
                <a:cs typeface="Lucida Blackletter"/>
              </a:rPr>
              <a:t>Slings &amp; Arrows, Season Two:</a:t>
            </a:r>
          </a:p>
          <a:p>
            <a:pPr algn="ctr"/>
            <a:r>
              <a:rPr lang="en-US" sz="8000" dirty="0" smtClean="0">
                <a:solidFill>
                  <a:srgbClr val="808000"/>
                </a:solidFill>
                <a:latin typeface="Lucida Blackletter"/>
                <a:cs typeface="Lucida Blackletter"/>
              </a:rPr>
              <a:t>Macbeth</a:t>
            </a:r>
          </a:p>
          <a:p>
            <a:pPr lvl="0">
              <a:buSzPct val="25000"/>
            </a:pPr>
            <a:r>
              <a:rPr lang="en-US" sz="8000" dirty="0">
                <a:solidFill>
                  <a:schemeClr val="dk1"/>
                </a:solidFill>
                <a:latin typeface="Helvetica Neue"/>
                <a:ea typeface="Helvetica Neue"/>
                <a:cs typeface="Helvetica Neue"/>
                <a:sym typeface="Helvetica Neue"/>
              </a:rPr>
              <a:t> </a:t>
            </a:r>
            <a:r>
              <a:rPr lang="en-US" sz="3200" dirty="0">
                <a:solidFill>
                  <a:schemeClr val="dk1"/>
                </a:solidFill>
                <a:latin typeface="Helvetica"/>
                <a:ea typeface="Georgia"/>
                <a:cs typeface="Helvetica"/>
                <a:sym typeface="Georgia"/>
              </a:rPr>
              <a:t>Season 2 concludes the </a:t>
            </a:r>
            <a:r>
              <a:rPr lang="en-US" sz="3200" i="1" dirty="0">
                <a:solidFill>
                  <a:schemeClr val="dk1"/>
                </a:solidFill>
                <a:latin typeface="Helvetica"/>
                <a:ea typeface="Georgia"/>
                <a:cs typeface="Helvetica"/>
                <a:sym typeface="Georgia"/>
              </a:rPr>
              <a:t>Hamlet</a:t>
            </a:r>
            <a:r>
              <a:rPr lang="en-US" sz="3200" dirty="0">
                <a:solidFill>
                  <a:schemeClr val="dk1"/>
                </a:solidFill>
                <a:latin typeface="Helvetica"/>
                <a:ea typeface="Georgia"/>
                <a:cs typeface="Helvetica"/>
                <a:sym typeface="Georgia"/>
              </a:rPr>
              <a:t> </a:t>
            </a:r>
            <a:r>
              <a:rPr lang="en-US" sz="3200" dirty="0" smtClean="0">
                <a:solidFill>
                  <a:schemeClr val="dk1"/>
                </a:solidFill>
                <a:latin typeface="Helvetica"/>
                <a:ea typeface="Georgia"/>
                <a:cs typeface="Helvetica"/>
                <a:sym typeface="Georgia"/>
              </a:rPr>
              <a:t>arc and </a:t>
            </a:r>
            <a:r>
              <a:rPr lang="en-US" sz="3200" dirty="0">
                <a:solidFill>
                  <a:schemeClr val="dk1"/>
                </a:solidFill>
                <a:latin typeface="Helvetica"/>
                <a:ea typeface="Georgia"/>
                <a:cs typeface="Helvetica"/>
                <a:sym typeface="Georgia"/>
              </a:rPr>
              <a:t>dives into </a:t>
            </a:r>
            <a:r>
              <a:rPr lang="en-US" sz="3200" i="1" dirty="0">
                <a:solidFill>
                  <a:schemeClr val="dk1"/>
                </a:solidFill>
                <a:latin typeface="Helvetica"/>
                <a:ea typeface="Georgia"/>
                <a:cs typeface="Helvetica"/>
                <a:sym typeface="Georgia"/>
              </a:rPr>
              <a:t>Macbeth</a:t>
            </a:r>
            <a:r>
              <a:rPr lang="en-US" sz="3200" dirty="0" smtClean="0">
                <a:solidFill>
                  <a:schemeClr val="dk1"/>
                </a:solidFill>
                <a:latin typeface="Helvetica"/>
                <a:ea typeface="Georgia"/>
                <a:cs typeface="Helvetica"/>
                <a:sym typeface="Georgia"/>
              </a:rPr>
              <a:t>. </a:t>
            </a:r>
            <a:r>
              <a:rPr lang="en-US" sz="3200" dirty="0">
                <a:solidFill>
                  <a:schemeClr val="dk1"/>
                </a:solidFill>
                <a:latin typeface="Helvetica"/>
                <a:ea typeface="Georgia"/>
                <a:cs typeface="Helvetica"/>
                <a:sym typeface="Georgia"/>
              </a:rPr>
              <a:t>At the beginning of Season </a:t>
            </a:r>
            <a:r>
              <a:rPr lang="en-US" sz="3200" dirty="0" smtClean="0">
                <a:solidFill>
                  <a:schemeClr val="dk1"/>
                </a:solidFill>
                <a:latin typeface="Helvetica"/>
                <a:ea typeface="Georgia"/>
                <a:cs typeface="Helvetica"/>
                <a:sym typeface="Georgia"/>
              </a:rPr>
              <a:t>2 Geoffrey </a:t>
            </a:r>
            <a:r>
              <a:rPr lang="en-US" sz="3200" dirty="0">
                <a:solidFill>
                  <a:schemeClr val="dk1"/>
                </a:solidFill>
                <a:latin typeface="Helvetica"/>
                <a:ea typeface="Georgia"/>
                <a:cs typeface="Helvetica"/>
                <a:sym typeface="Georgia"/>
              </a:rPr>
              <a:t>is confronted by </a:t>
            </a:r>
            <a:r>
              <a:rPr lang="en-US" sz="3200" dirty="0" smtClean="0">
                <a:solidFill>
                  <a:schemeClr val="dk1"/>
                </a:solidFill>
                <a:latin typeface="Helvetica"/>
                <a:ea typeface="Georgia"/>
                <a:cs typeface="Helvetica"/>
                <a:sym typeface="Georgia"/>
              </a:rPr>
              <a:t>Moira (</a:t>
            </a:r>
            <a:r>
              <a:rPr lang="en-US" sz="3200" dirty="0">
                <a:solidFill>
                  <a:schemeClr val="dk1"/>
                </a:solidFill>
                <a:latin typeface="Helvetica"/>
                <a:ea typeface="Georgia"/>
                <a:cs typeface="Helvetica"/>
                <a:sym typeface="Georgia"/>
              </a:rPr>
              <a:t>pictured </a:t>
            </a:r>
            <a:r>
              <a:rPr lang="en-US" sz="3200" dirty="0" smtClean="0">
                <a:solidFill>
                  <a:schemeClr val="dk1"/>
                </a:solidFill>
                <a:latin typeface="Helvetica"/>
                <a:ea typeface="Georgia"/>
                <a:cs typeface="Helvetica"/>
                <a:sym typeface="Georgia"/>
              </a:rPr>
              <a:t>to left)</a:t>
            </a:r>
            <a:r>
              <a:rPr lang="en-US" sz="3200" dirty="0">
                <a:solidFill>
                  <a:schemeClr val="dk1"/>
                </a:solidFill>
                <a:latin typeface="Helvetica"/>
                <a:ea typeface="Georgia"/>
                <a:cs typeface="Helvetica"/>
                <a:sym typeface="Georgia"/>
              </a:rPr>
              <a:t>, who, like </a:t>
            </a:r>
            <a:r>
              <a:rPr lang="en-US" sz="3200" dirty="0" smtClean="0">
                <a:solidFill>
                  <a:schemeClr val="dk1"/>
                </a:solidFill>
                <a:latin typeface="Helvetica"/>
                <a:ea typeface="Georgia"/>
                <a:cs typeface="Helvetica"/>
                <a:sym typeface="Georgia"/>
              </a:rPr>
              <a:t>the witches </a:t>
            </a:r>
            <a:r>
              <a:rPr lang="en-US" sz="3200" dirty="0">
                <a:solidFill>
                  <a:schemeClr val="dk1"/>
                </a:solidFill>
                <a:latin typeface="Helvetica"/>
                <a:ea typeface="Georgia"/>
                <a:cs typeface="Helvetica"/>
                <a:sym typeface="Georgia"/>
              </a:rPr>
              <a:t>of </a:t>
            </a:r>
            <a:r>
              <a:rPr lang="en-US" sz="3200" i="1" dirty="0">
                <a:solidFill>
                  <a:schemeClr val="dk1"/>
                </a:solidFill>
                <a:latin typeface="Helvetica"/>
                <a:ea typeface="Georgia"/>
                <a:cs typeface="Helvetica"/>
                <a:sym typeface="Georgia"/>
              </a:rPr>
              <a:t>Macbeth</a:t>
            </a:r>
            <a:r>
              <a:rPr lang="en-US" sz="3200" dirty="0">
                <a:solidFill>
                  <a:schemeClr val="dk1"/>
                </a:solidFill>
                <a:latin typeface="Helvetica"/>
                <a:ea typeface="Georgia"/>
                <a:cs typeface="Helvetica"/>
                <a:sym typeface="Georgia"/>
              </a:rPr>
              <a:t>, precipitates </a:t>
            </a:r>
            <a:r>
              <a:rPr lang="en-US" sz="3200" dirty="0" smtClean="0">
                <a:solidFill>
                  <a:schemeClr val="dk1"/>
                </a:solidFill>
                <a:latin typeface="Helvetica"/>
                <a:ea typeface="Georgia"/>
                <a:cs typeface="Helvetica"/>
                <a:sym typeface="Georgia"/>
              </a:rPr>
              <a:t>the story </a:t>
            </a:r>
            <a:r>
              <a:rPr lang="en-US" sz="3200" dirty="0">
                <a:solidFill>
                  <a:schemeClr val="dk1"/>
                </a:solidFill>
                <a:latin typeface="Helvetica"/>
                <a:ea typeface="Georgia"/>
                <a:cs typeface="Helvetica"/>
                <a:sym typeface="Georgia"/>
              </a:rPr>
              <a:t>by prophesying that </a:t>
            </a:r>
            <a:r>
              <a:rPr lang="en-US" sz="3200" dirty="0" smtClean="0">
                <a:solidFill>
                  <a:schemeClr val="dk1"/>
                </a:solidFill>
                <a:latin typeface="Helvetica"/>
                <a:ea typeface="Georgia"/>
                <a:cs typeface="Helvetica"/>
                <a:sym typeface="Georgia"/>
              </a:rPr>
              <a:t>Geoffrey will </a:t>
            </a:r>
            <a:r>
              <a:rPr lang="en-US" sz="3200" dirty="0">
                <a:solidFill>
                  <a:schemeClr val="dk1"/>
                </a:solidFill>
                <a:latin typeface="Helvetica"/>
                <a:ea typeface="Georgia"/>
                <a:cs typeface="Helvetica"/>
                <a:sym typeface="Georgia"/>
              </a:rPr>
              <a:t>take on the cursed play and </a:t>
            </a:r>
            <a:r>
              <a:rPr lang="en-US" sz="3200" dirty="0" err="1" smtClean="0">
                <a:solidFill>
                  <a:schemeClr val="dk1"/>
                </a:solidFill>
                <a:latin typeface="Helvetica"/>
                <a:ea typeface="Georgia"/>
                <a:cs typeface="Helvetica"/>
                <a:sym typeface="Georgia"/>
              </a:rPr>
              <a:t>suceed</a:t>
            </a:r>
            <a:r>
              <a:rPr lang="en-US" sz="3200" dirty="0" smtClean="0">
                <a:solidFill>
                  <a:schemeClr val="dk1"/>
                </a:solidFill>
                <a:latin typeface="Helvetica"/>
                <a:ea typeface="Georgia"/>
                <a:cs typeface="Helvetica"/>
                <a:sym typeface="Georgia"/>
              </a:rPr>
              <a:t> </a:t>
            </a:r>
            <a:r>
              <a:rPr lang="en-US" sz="3200" dirty="0">
                <a:solidFill>
                  <a:schemeClr val="dk1"/>
                </a:solidFill>
                <a:latin typeface="Helvetica"/>
                <a:ea typeface="Georgia"/>
                <a:cs typeface="Helvetica"/>
                <a:sym typeface="Georgia"/>
              </a:rPr>
              <a:t>in bringing a play to life so </a:t>
            </a:r>
            <a:r>
              <a:rPr lang="en-US" sz="3200" dirty="0" smtClean="0">
                <a:solidFill>
                  <a:schemeClr val="dk1"/>
                </a:solidFill>
                <a:latin typeface="Helvetica"/>
                <a:ea typeface="Georgia"/>
                <a:cs typeface="Helvetica"/>
                <a:sym typeface="Georgia"/>
              </a:rPr>
              <a:t>evil </a:t>
            </a:r>
            <a:r>
              <a:rPr lang="en-US" sz="3200" dirty="0">
                <a:solidFill>
                  <a:schemeClr val="dk1"/>
                </a:solidFill>
                <a:latin typeface="Helvetica"/>
                <a:ea typeface="Georgia"/>
                <a:cs typeface="Helvetica"/>
                <a:sym typeface="Georgia"/>
              </a:rPr>
              <a:t>that it </a:t>
            </a:r>
            <a:r>
              <a:rPr lang="en-US" sz="3200" dirty="0" smtClean="0">
                <a:solidFill>
                  <a:schemeClr val="dk1"/>
                </a:solidFill>
                <a:latin typeface="Helvetica"/>
                <a:ea typeface="Georgia"/>
                <a:cs typeface="Helvetica"/>
                <a:sym typeface="Georgia"/>
              </a:rPr>
              <a:t>bested </a:t>
            </a:r>
            <a:r>
              <a:rPr lang="en-US" sz="3200" dirty="0">
                <a:solidFill>
                  <a:schemeClr val="dk1"/>
                </a:solidFill>
                <a:latin typeface="Helvetica"/>
                <a:ea typeface="Georgia"/>
                <a:cs typeface="Helvetica"/>
                <a:sym typeface="Georgia"/>
              </a:rPr>
              <a:t>even the genius </a:t>
            </a:r>
            <a:r>
              <a:rPr lang="en-US" sz="3200" dirty="0" smtClean="0">
                <a:solidFill>
                  <a:schemeClr val="dk1"/>
                </a:solidFill>
                <a:latin typeface="Helvetica"/>
                <a:ea typeface="Georgia"/>
                <a:cs typeface="Helvetica"/>
                <a:sym typeface="Georgia"/>
              </a:rPr>
              <a:t>of Oliver </a:t>
            </a:r>
            <a:r>
              <a:rPr lang="en-US" sz="3200" dirty="0">
                <a:solidFill>
                  <a:schemeClr val="dk1"/>
                </a:solidFill>
                <a:latin typeface="Helvetica"/>
                <a:ea typeface="Georgia"/>
                <a:cs typeface="Helvetica"/>
                <a:sym typeface="Georgia"/>
              </a:rPr>
              <a:t>Wells.</a:t>
            </a:r>
          </a:p>
          <a:p>
            <a:pPr lvl="0"/>
            <a:endParaRPr lang="en-US" sz="3200" dirty="0">
              <a:solidFill>
                <a:schemeClr val="dk1"/>
              </a:solidFill>
              <a:latin typeface="Helvetica"/>
              <a:ea typeface="Georgia"/>
              <a:cs typeface="Helvetica"/>
              <a:sym typeface="Georgia"/>
            </a:endParaRPr>
          </a:p>
          <a:p>
            <a:pPr lvl="0">
              <a:buSzPct val="25000"/>
            </a:pPr>
            <a:r>
              <a:rPr lang="en-US" sz="3200" dirty="0" smtClean="0">
                <a:solidFill>
                  <a:schemeClr val="dk1"/>
                </a:solidFill>
                <a:latin typeface="Helvetica"/>
                <a:ea typeface="Georgia"/>
                <a:cs typeface="Helvetica"/>
                <a:sym typeface="Georgia"/>
              </a:rPr>
              <a:t>In </a:t>
            </a:r>
            <a:r>
              <a:rPr lang="en-US" sz="3200" dirty="0">
                <a:solidFill>
                  <a:schemeClr val="dk1"/>
                </a:solidFill>
                <a:latin typeface="Helvetica"/>
                <a:ea typeface="Georgia"/>
                <a:cs typeface="Helvetica"/>
                <a:sym typeface="Georgia"/>
              </a:rPr>
              <a:t>Season 2 Oliver’s ghost returns to plague Geoffrey and, like Macbeth, steadily drives him toward the brink of madness. Like the ghost of </a:t>
            </a:r>
            <a:r>
              <a:rPr lang="en-US" sz="3200" dirty="0" err="1">
                <a:solidFill>
                  <a:schemeClr val="dk1"/>
                </a:solidFill>
                <a:latin typeface="Helvetica"/>
                <a:ea typeface="Georgia"/>
                <a:cs typeface="Helvetica"/>
                <a:sym typeface="Georgia"/>
              </a:rPr>
              <a:t>Banquo</a:t>
            </a:r>
            <a:r>
              <a:rPr lang="en-US" sz="3200" dirty="0">
                <a:solidFill>
                  <a:schemeClr val="dk1"/>
                </a:solidFill>
                <a:latin typeface="Helvetica"/>
                <a:ea typeface="Georgia"/>
                <a:cs typeface="Helvetica"/>
                <a:sym typeface="Georgia"/>
              </a:rPr>
              <a:t>, Oliver appears only to Geoffrey, confronting him for “ruining his play” and as a result we get scenes of Geoffrey speaking to ‘empty’ chairs.</a:t>
            </a:r>
          </a:p>
          <a:p>
            <a:pPr lvl="0"/>
            <a:endParaRPr lang="en-US" sz="3200" dirty="0">
              <a:solidFill>
                <a:schemeClr val="dk1"/>
              </a:solidFill>
              <a:latin typeface="Helvetica"/>
              <a:ea typeface="Georgia"/>
              <a:cs typeface="Helvetica"/>
              <a:sym typeface="Georgia"/>
            </a:endParaRPr>
          </a:p>
          <a:p>
            <a:pPr lvl="0">
              <a:buSzPct val="25000"/>
            </a:pPr>
            <a:r>
              <a:rPr lang="en-US" sz="3200" dirty="0" smtClean="0">
                <a:solidFill>
                  <a:schemeClr val="dk1"/>
                </a:solidFill>
                <a:latin typeface="Helvetica"/>
                <a:ea typeface="Georgia"/>
                <a:cs typeface="Helvetica"/>
                <a:sym typeface="Georgia"/>
              </a:rPr>
              <a:t>In </a:t>
            </a:r>
            <a:r>
              <a:rPr lang="en-US" sz="3200" dirty="0">
                <a:solidFill>
                  <a:schemeClr val="dk1"/>
                </a:solidFill>
                <a:latin typeface="Helvetica"/>
                <a:ea typeface="Georgia"/>
                <a:cs typeface="Helvetica"/>
                <a:sym typeface="Georgia"/>
              </a:rPr>
              <a:t>Episode 1 of Season 2, Ellen, who wants desperately to play Lady Macbeth, compels Geoffrey to stay with the New Burbage Festival and take on </a:t>
            </a:r>
            <a:r>
              <a:rPr lang="en-US" sz="3200" i="1" dirty="0">
                <a:solidFill>
                  <a:schemeClr val="dk1"/>
                </a:solidFill>
                <a:latin typeface="Helvetica"/>
                <a:ea typeface="Georgia"/>
                <a:cs typeface="Helvetica"/>
                <a:sym typeface="Georgia"/>
              </a:rPr>
              <a:t>Macbeth</a:t>
            </a:r>
            <a:r>
              <a:rPr lang="en-US" sz="3200" dirty="0">
                <a:solidFill>
                  <a:schemeClr val="dk1"/>
                </a:solidFill>
                <a:latin typeface="Helvetica"/>
                <a:ea typeface="Georgia"/>
                <a:cs typeface="Helvetica"/>
                <a:sym typeface="Georgia"/>
              </a:rPr>
              <a:t> (scene pictured above). Throughout the season she both reproaches Geoffrey for not being able to put on face in public and distresses for his well being as he sinks lower and lower into the depths of his own mind</a:t>
            </a:r>
            <a:r>
              <a:rPr lang="en-US" sz="3200" dirty="0" smtClean="0">
                <a:solidFill>
                  <a:schemeClr val="dk1"/>
                </a:solidFill>
                <a:latin typeface="Helvetica"/>
                <a:ea typeface="Georgia"/>
                <a:cs typeface="Helvetica"/>
                <a:sym typeface="Georgia"/>
              </a:rPr>
              <a:t>.</a:t>
            </a:r>
          </a:p>
          <a:p>
            <a:pPr lvl="0" algn="r">
              <a:buSzPct val="25000"/>
            </a:pPr>
            <a:r>
              <a:rPr lang="en-US" sz="3200" dirty="0" smtClean="0">
                <a:solidFill>
                  <a:schemeClr val="dk1"/>
                </a:solidFill>
                <a:latin typeface="Helvetica"/>
                <a:ea typeface="Georgia"/>
                <a:cs typeface="Helvetica"/>
                <a:sym typeface="Georgia"/>
              </a:rPr>
              <a:t>Kyle </a:t>
            </a:r>
            <a:r>
              <a:rPr lang="en-US" sz="3200" dirty="0" err="1" smtClean="0">
                <a:solidFill>
                  <a:schemeClr val="dk1"/>
                </a:solidFill>
                <a:latin typeface="Helvetica"/>
                <a:ea typeface="Georgia"/>
                <a:cs typeface="Helvetica"/>
                <a:sym typeface="Georgia"/>
              </a:rPr>
              <a:t>Laurita-Bonometti</a:t>
            </a:r>
            <a:endParaRPr lang="en-US" sz="3200" dirty="0">
              <a:solidFill>
                <a:schemeClr val="dk1"/>
              </a:solidFill>
              <a:latin typeface="Helvetica"/>
              <a:ea typeface="Georgia"/>
              <a:cs typeface="Helvetica"/>
              <a:sym typeface="Georgia"/>
            </a:endParaRPr>
          </a:p>
        </p:txBody>
      </p:sp>
      <p:sp>
        <p:nvSpPr>
          <p:cNvPr id="11" name="TextBox 10"/>
          <p:cNvSpPr txBox="1"/>
          <p:nvPr/>
        </p:nvSpPr>
        <p:spPr>
          <a:xfrm>
            <a:off x="16078200" y="7543800"/>
            <a:ext cx="27051000" cy="3908762"/>
          </a:xfrm>
          <a:prstGeom prst="rect">
            <a:avLst/>
          </a:prstGeom>
          <a:noFill/>
          <a:ln w="57150" cmpd="sng">
            <a:solidFill>
              <a:srgbClr val="804000"/>
            </a:solidFill>
          </a:ln>
        </p:spPr>
        <p:txBody>
          <a:bodyPr wrap="square" rtlCol="0">
            <a:spAutoFit/>
          </a:bodyPr>
          <a:lstStyle/>
          <a:p>
            <a:pPr algn="ctr"/>
            <a:r>
              <a:rPr lang="en-US" sz="8800" dirty="0" smtClean="0">
                <a:solidFill>
                  <a:srgbClr val="808000"/>
                </a:solidFill>
                <a:latin typeface="Lucida Blackletter"/>
                <a:cs typeface="Lucida Blackletter"/>
              </a:rPr>
              <a:t>About Our Project</a:t>
            </a:r>
          </a:p>
          <a:p>
            <a:endParaRPr lang="en-US" sz="3200" dirty="0" smtClean="0">
              <a:latin typeface="Helvetica" pitchFamily="34" charset="0"/>
            </a:endParaRPr>
          </a:p>
          <a:p>
            <a:r>
              <a:rPr lang="en-US" sz="3200" dirty="0" smtClean="0">
                <a:latin typeface="Helvetica" pitchFamily="34" charset="0"/>
              </a:rPr>
              <a:t>In exploring how Shakespearean theater is depicted on screens other than film screen, we have research two TV shows concerned with theatre on screen. One is a documentary series that follows the history behind the performance of Shakespeare’s most famous plays and the other a fictional series about the actors and crew a Canadian theater company. Both provide insight into the world of Shakespeare’s theatre, but on screens. How does the screen format work with the theatrical subject?</a:t>
            </a:r>
            <a:endParaRPr lang="en-US" sz="3200" dirty="0">
              <a:latin typeface="Helvetica" pitchFamily="34" charset="0"/>
            </a:endParaRPr>
          </a:p>
        </p:txBody>
      </p:sp>
      <p:sp>
        <p:nvSpPr>
          <p:cNvPr id="18" name="TextBox 17"/>
          <p:cNvSpPr txBox="1"/>
          <p:nvPr/>
        </p:nvSpPr>
        <p:spPr>
          <a:xfrm>
            <a:off x="685800" y="34227968"/>
            <a:ext cx="14630400" cy="3262432"/>
          </a:xfrm>
          <a:prstGeom prst="rect">
            <a:avLst/>
          </a:prstGeom>
          <a:noFill/>
          <a:ln w="57150" cmpd="sng">
            <a:solidFill>
              <a:srgbClr val="804000"/>
            </a:solidFill>
          </a:ln>
        </p:spPr>
        <p:txBody>
          <a:bodyPr wrap="square" rtlCol="0">
            <a:spAutoFit/>
          </a:bodyPr>
          <a:lstStyle/>
          <a:p>
            <a:pPr algn="ctr"/>
            <a:r>
              <a:rPr lang="en-US" sz="6600" dirty="0" smtClean="0">
                <a:solidFill>
                  <a:srgbClr val="808000"/>
                </a:solidFill>
                <a:latin typeface="Lucida Blackletter"/>
                <a:cs typeface="Lucida Blackletter"/>
              </a:rPr>
              <a:t>Bibliography</a:t>
            </a:r>
          </a:p>
          <a:p>
            <a:pPr lvl="0">
              <a:buSzPct val="25000"/>
            </a:pPr>
            <a:r>
              <a:rPr lang="en-US" sz="2000" i="1" dirty="0" smtClean="0">
                <a:solidFill>
                  <a:schemeClr val="dk1"/>
                </a:solidFill>
                <a:latin typeface="Helvetica"/>
                <a:ea typeface="Georgia"/>
                <a:cs typeface="Helvetica"/>
                <a:sym typeface="Georgia"/>
              </a:rPr>
              <a:t>Shakespeare Uncovered, Series One</a:t>
            </a:r>
            <a:r>
              <a:rPr lang="en-US" sz="2000" dirty="0" smtClean="0">
                <a:solidFill>
                  <a:schemeClr val="dk1"/>
                </a:solidFill>
                <a:latin typeface="Helvetica"/>
                <a:ea typeface="Georgia"/>
                <a:cs typeface="Helvetica"/>
                <a:sym typeface="Georgia"/>
              </a:rPr>
              <a:t>. Prod. Bill O’Donnell. </a:t>
            </a:r>
            <a:r>
              <a:rPr lang="en-US" sz="2000" dirty="0" err="1" smtClean="0">
                <a:solidFill>
                  <a:schemeClr val="dk1"/>
                </a:solidFill>
                <a:latin typeface="Helvetica"/>
                <a:ea typeface="Georgia"/>
                <a:cs typeface="Helvetica"/>
                <a:sym typeface="Georgia"/>
              </a:rPr>
              <a:t>Blakeway</a:t>
            </a:r>
            <a:r>
              <a:rPr lang="en-US" sz="2000" dirty="0" smtClean="0">
                <a:solidFill>
                  <a:schemeClr val="dk1"/>
                </a:solidFill>
                <a:latin typeface="Helvetica"/>
                <a:ea typeface="Georgia"/>
                <a:cs typeface="Helvetica"/>
                <a:sym typeface="Georgia"/>
              </a:rPr>
              <a:t> Productions, 2012. DVD.</a:t>
            </a:r>
          </a:p>
          <a:p>
            <a:pPr lvl="0">
              <a:buSzPct val="25000"/>
            </a:pPr>
            <a:r>
              <a:rPr lang="en-US" sz="2000" i="1" dirty="0" smtClean="0">
                <a:solidFill>
                  <a:schemeClr val="dk1"/>
                </a:solidFill>
                <a:latin typeface="Helvetica"/>
                <a:ea typeface="Georgia"/>
                <a:cs typeface="Helvetica"/>
                <a:sym typeface="Georgia"/>
              </a:rPr>
              <a:t>Shakespeare Uncovered, Series Two</a:t>
            </a:r>
            <a:r>
              <a:rPr lang="en-US" sz="2000" dirty="0" smtClean="0">
                <a:solidFill>
                  <a:schemeClr val="dk1"/>
                </a:solidFill>
                <a:latin typeface="Helvetica"/>
                <a:ea typeface="Georgia"/>
                <a:cs typeface="Helvetica"/>
                <a:sym typeface="Georgia"/>
              </a:rPr>
              <a:t>. Accessed on “PBS Shakespeare Uncovered Web Page.” Accessed April 5 2015. Web.</a:t>
            </a:r>
            <a:endParaRPr lang="en-US" sz="2000" i="1" dirty="0" smtClean="0">
              <a:solidFill>
                <a:schemeClr val="dk1"/>
              </a:solidFill>
              <a:latin typeface="Helvetica"/>
              <a:ea typeface="Georgia"/>
              <a:cs typeface="Helvetica"/>
              <a:sym typeface="Georgia"/>
            </a:endParaRPr>
          </a:p>
          <a:p>
            <a:pPr lvl="0">
              <a:buSzPct val="25000"/>
            </a:pPr>
            <a:endParaRPr lang="en-US" sz="2000" dirty="0" smtClean="0">
              <a:solidFill>
                <a:schemeClr val="dk1"/>
              </a:solidFill>
              <a:latin typeface="Helvetica"/>
              <a:ea typeface="Georgia"/>
              <a:cs typeface="Helvetica"/>
              <a:sym typeface="Georgia"/>
            </a:endParaRPr>
          </a:p>
          <a:p>
            <a:pPr lvl="0">
              <a:buSzPct val="25000"/>
            </a:pPr>
            <a:r>
              <a:rPr lang="en-US" sz="2000" dirty="0" smtClean="0">
                <a:solidFill>
                  <a:schemeClr val="dk1"/>
                </a:solidFill>
                <a:latin typeface="Helvetica"/>
                <a:ea typeface="Georgia"/>
                <a:cs typeface="Helvetica"/>
                <a:sym typeface="Georgia"/>
              </a:rPr>
              <a:t>Osborne</a:t>
            </a:r>
            <a:r>
              <a:rPr lang="en-US" sz="2000" dirty="0">
                <a:solidFill>
                  <a:schemeClr val="dk1"/>
                </a:solidFill>
                <a:latin typeface="Helvetica"/>
                <a:ea typeface="Georgia"/>
                <a:cs typeface="Helvetica"/>
                <a:sym typeface="Georgia"/>
              </a:rPr>
              <a:t>, Laurie E. "Serial Shakespeare: </a:t>
            </a:r>
            <a:r>
              <a:rPr lang="en-US" sz="2000" dirty="0" err="1">
                <a:solidFill>
                  <a:schemeClr val="dk1"/>
                </a:solidFill>
                <a:latin typeface="Helvetica"/>
                <a:ea typeface="Georgia"/>
                <a:cs typeface="Helvetica"/>
                <a:sym typeface="Georgia"/>
              </a:rPr>
              <a:t>Intermedial</a:t>
            </a:r>
            <a:r>
              <a:rPr lang="en-US" sz="2000" dirty="0">
                <a:solidFill>
                  <a:schemeClr val="dk1"/>
                </a:solidFill>
                <a:latin typeface="Helvetica"/>
                <a:ea typeface="Georgia"/>
                <a:cs typeface="Helvetica"/>
                <a:sym typeface="Georgia"/>
              </a:rPr>
              <a:t> Performance and the </a:t>
            </a:r>
            <a:r>
              <a:rPr lang="en-US" sz="2000" dirty="0" smtClean="0">
                <a:solidFill>
                  <a:schemeClr val="dk1"/>
                </a:solidFill>
                <a:latin typeface="Helvetica"/>
                <a:ea typeface="Georgia"/>
                <a:cs typeface="Helvetica"/>
                <a:sym typeface="Georgia"/>
              </a:rPr>
              <a:t>Outrageous </a:t>
            </a:r>
            <a:r>
              <a:rPr lang="en-US" sz="2000" dirty="0">
                <a:solidFill>
                  <a:schemeClr val="dk1"/>
                </a:solidFill>
                <a:latin typeface="Helvetica"/>
                <a:ea typeface="Georgia"/>
                <a:cs typeface="Helvetica"/>
                <a:sym typeface="Georgia"/>
              </a:rPr>
              <a:t>Fortunes of Slings &amp; Arrows." </a:t>
            </a:r>
            <a:r>
              <a:rPr lang="en-US" sz="2000" dirty="0" err="1">
                <a:solidFill>
                  <a:schemeClr val="dk1"/>
                </a:solidFill>
                <a:latin typeface="Helvetica"/>
                <a:ea typeface="Georgia"/>
                <a:cs typeface="Helvetica"/>
                <a:sym typeface="Georgia"/>
              </a:rPr>
              <a:t>N.p</a:t>
            </a:r>
            <a:r>
              <a:rPr lang="en-US" sz="2000" dirty="0">
                <a:solidFill>
                  <a:schemeClr val="dk1"/>
                </a:solidFill>
                <a:latin typeface="Helvetica"/>
                <a:ea typeface="Georgia"/>
                <a:cs typeface="Helvetica"/>
                <a:sym typeface="Georgia"/>
              </a:rPr>
              <a:t>., </a:t>
            </a:r>
            <a:r>
              <a:rPr lang="en-US" sz="2000" dirty="0" err="1">
                <a:solidFill>
                  <a:schemeClr val="dk1"/>
                </a:solidFill>
                <a:latin typeface="Helvetica"/>
                <a:ea typeface="Georgia"/>
                <a:cs typeface="Helvetica"/>
                <a:sym typeface="Georgia"/>
              </a:rPr>
              <a:t>n.d.</a:t>
            </a:r>
            <a:r>
              <a:rPr lang="en-US" sz="2000" dirty="0">
                <a:solidFill>
                  <a:schemeClr val="dk1"/>
                </a:solidFill>
                <a:latin typeface="Helvetica"/>
                <a:ea typeface="Georgia"/>
                <a:cs typeface="Helvetica"/>
                <a:sym typeface="Georgia"/>
              </a:rPr>
              <a:t> Web. 20 Apr. </a:t>
            </a:r>
            <a:r>
              <a:rPr lang="en-US" sz="2000" dirty="0" smtClean="0">
                <a:solidFill>
                  <a:schemeClr val="dk1"/>
                </a:solidFill>
                <a:latin typeface="Helvetica"/>
                <a:ea typeface="Georgia"/>
                <a:cs typeface="Helvetica"/>
                <a:sym typeface="Georgia"/>
              </a:rPr>
              <a:t>2015</a:t>
            </a:r>
            <a:endParaRPr lang="en-US" sz="2000" dirty="0">
              <a:solidFill>
                <a:schemeClr val="dk1"/>
              </a:solidFill>
              <a:latin typeface="Helvetica"/>
              <a:ea typeface="Georgia"/>
              <a:cs typeface="Helvetica"/>
              <a:sym typeface="Georgia"/>
            </a:endParaRPr>
          </a:p>
          <a:p>
            <a:pPr lvl="0">
              <a:buSzPct val="25000"/>
            </a:pPr>
            <a:endParaRPr lang="en-US" sz="2000" dirty="0" smtClean="0">
              <a:solidFill>
                <a:schemeClr val="dk1"/>
              </a:solidFill>
              <a:latin typeface="Helvetica"/>
              <a:ea typeface="Georgia"/>
              <a:cs typeface="Helvetica"/>
              <a:sym typeface="Georgia"/>
            </a:endParaRPr>
          </a:p>
          <a:p>
            <a:pPr lvl="0">
              <a:buSzPct val="25000"/>
            </a:pPr>
            <a:r>
              <a:rPr lang="en-US" sz="2000" dirty="0" smtClean="0">
                <a:solidFill>
                  <a:schemeClr val="dk1"/>
                </a:solidFill>
                <a:latin typeface="Helvetica"/>
                <a:ea typeface="Georgia"/>
                <a:cs typeface="Helvetica"/>
                <a:sym typeface="Georgia"/>
              </a:rPr>
              <a:t>"</a:t>
            </a:r>
            <a:r>
              <a:rPr lang="en-US" sz="2000" dirty="0">
                <a:solidFill>
                  <a:schemeClr val="dk1"/>
                </a:solidFill>
                <a:latin typeface="Helvetica"/>
                <a:ea typeface="Georgia"/>
                <a:cs typeface="Helvetica"/>
                <a:sym typeface="Georgia"/>
              </a:rPr>
              <a:t>Spotlight." </a:t>
            </a:r>
            <a:r>
              <a:rPr lang="en-US" sz="2000" i="1" dirty="0">
                <a:solidFill>
                  <a:schemeClr val="dk1"/>
                </a:solidFill>
                <a:latin typeface="Helvetica"/>
                <a:ea typeface="Georgia"/>
                <a:cs typeface="Helvetica"/>
                <a:sym typeface="Georgia"/>
              </a:rPr>
              <a:t>Slings &amp; Arrows</a:t>
            </a:r>
            <a:r>
              <a:rPr lang="en-US" sz="2000" dirty="0">
                <a:solidFill>
                  <a:schemeClr val="dk1"/>
                </a:solidFill>
                <a:latin typeface="Helvetica"/>
                <a:ea typeface="Georgia"/>
                <a:cs typeface="Helvetica"/>
                <a:sym typeface="Georgia"/>
              </a:rPr>
              <a:t>. </a:t>
            </a:r>
            <a:r>
              <a:rPr lang="en-US" sz="2000" dirty="0" err="1">
                <a:solidFill>
                  <a:schemeClr val="dk1"/>
                </a:solidFill>
                <a:latin typeface="Helvetica"/>
                <a:ea typeface="Georgia"/>
                <a:cs typeface="Helvetica"/>
                <a:sym typeface="Georgia"/>
              </a:rPr>
              <a:t>N.p</a:t>
            </a:r>
            <a:r>
              <a:rPr lang="en-US" sz="2000" dirty="0">
                <a:solidFill>
                  <a:schemeClr val="dk1"/>
                </a:solidFill>
                <a:latin typeface="Helvetica"/>
                <a:ea typeface="Georgia"/>
                <a:cs typeface="Helvetica"/>
                <a:sym typeface="Georgia"/>
              </a:rPr>
              <a:t>., </a:t>
            </a:r>
            <a:r>
              <a:rPr lang="en-US" sz="2000" dirty="0" err="1">
                <a:solidFill>
                  <a:schemeClr val="dk1"/>
                </a:solidFill>
                <a:latin typeface="Helvetica"/>
                <a:ea typeface="Georgia"/>
                <a:cs typeface="Helvetica"/>
                <a:sym typeface="Georgia"/>
              </a:rPr>
              <a:t>n.d.</a:t>
            </a:r>
            <a:r>
              <a:rPr lang="en-US" sz="2000" dirty="0">
                <a:solidFill>
                  <a:schemeClr val="dk1"/>
                </a:solidFill>
                <a:latin typeface="Helvetica"/>
                <a:ea typeface="Georgia"/>
                <a:cs typeface="Helvetica"/>
                <a:sym typeface="Georgia"/>
              </a:rPr>
              <a:t> Web. 20 Apr. 2015.</a:t>
            </a:r>
            <a:endParaRPr lang="en-US" sz="2000" dirty="0">
              <a:solidFill>
                <a:schemeClr val="dk1"/>
              </a:solidFill>
              <a:latin typeface="Helvetica"/>
              <a:ea typeface="Georgia"/>
              <a:cs typeface="Helvetica"/>
              <a:sym typeface="Georgia"/>
            </a:endParaRPr>
          </a:p>
        </p:txBody>
      </p:sp>
      <p:pic>
        <p:nvPicPr>
          <p:cNvPr id="19" name="Picture 18" descr="Screen shot 2015-04-21 at 5.38.0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200" y="26448327"/>
            <a:ext cx="7315200" cy="3882950"/>
          </a:xfrm>
          <a:prstGeom prst="rect">
            <a:avLst/>
          </a:prstGeom>
        </p:spPr>
      </p:pic>
      <p:sp>
        <p:nvSpPr>
          <p:cNvPr id="22" name="TextBox 21"/>
          <p:cNvSpPr txBox="1"/>
          <p:nvPr/>
        </p:nvSpPr>
        <p:spPr>
          <a:xfrm>
            <a:off x="9067800" y="26372127"/>
            <a:ext cx="5257800" cy="4031873"/>
          </a:xfrm>
          <a:prstGeom prst="rect">
            <a:avLst/>
          </a:prstGeom>
          <a:noFill/>
        </p:spPr>
        <p:txBody>
          <a:bodyPr wrap="square" rtlCol="0">
            <a:spAutoFit/>
          </a:bodyPr>
          <a:lstStyle/>
          <a:p>
            <a:r>
              <a:rPr lang="en-US" sz="3200" dirty="0" smtClean="0">
                <a:latin typeface="Helvetica" pitchFamily="34" charset="0"/>
              </a:rPr>
              <a:t>then </a:t>
            </a:r>
            <a:r>
              <a:rPr lang="en-US" sz="3200" dirty="0">
                <a:latin typeface="Helvetica" pitchFamily="34" charset="0"/>
              </a:rPr>
              <a:t>shown in the United States on PBS in January 2013. The second season began airing on PBS in January 2015. Each season has six episodes. While the first season is available on DVD, the second can </a:t>
            </a:r>
            <a:r>
              <a:rPr lang="en-US" sz="3200" dirty="0" smtClean="0">
                <a:latin typeface="Helvetica" pitchFamily="34" charset="0"/>
              </a:rPr>
              <a:t>be</a:t>
            </a:r>
            <a:endParaRPr lang="en-US" sz="900" dirty="0"/>
          </a:p>
        </p:txBody>
      </p:sp>
      <p:pic>
        <p:nvPicPr>
          <p:cNvPr id="2" name="Picture 1"/>
          <p:cNvPicPr>
            <a:picLocks noChangeAspect="1"/>
          </p:cNvPicPr>
          <p:nvPr/>
        </p:nvPicPr>
        <p:blipFill>
          <a:blip r:embed="rId5"/>
          <a:stretch>
            <a:fillRect/>
          </a:stretch>
        </p:blipFill>
        <p:spPr>
          <a:xfrm>
            <a:off x="28194000" y="12268200"/>
            <a:ext cx="5407967" cy="8991600"/>
          </a:xfrm>
          <a:prstGeom prst="rect">
            <a:avLst/>
          </a:prstGeom>
        </p:spPr>
      </p:pic>
      <p:pic>
        <p:nvPicPr>
          <p:cNvPr id="15" name="Picture 14" descr="Oliver Screenshot.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534419" y="22936200"/>
            <a:ext cx="6755581" cy="7772400"/>
          </a:xfrm>
          <a:prstGeom prst="rect">
            <a:avLst/>
          </a:prstGeom>
        </p:spPr>
      </p:pic>
      <p:pic>
        <p:nvPicPr>
          <p:cNvPr id="23" name="Shape 104"/>
          <p:cNvPicPr preferRelativeResize="0"/>
          <p:nvPr/>
        </p:nvPicPr>
        <p:blipFill>
          <a:blip r:embed="rId7">
            <a:alphaModFix/>
          </a:blip>
          <a:stretch>
            <a:fillRect/>
          </a:stretch>
        </p:blipFill>
        <p:spPr>
          <a:xfrm>
            <a:off x="34655760" y="12039600"/>
            <a:ext cx="8778240" cy="5486400"/>
          </a:xfrm>
          <a:prstGeom prst="rect">
            <a:avLst/>
          </a:prstGeom>
          <a:noFill/>
          <a:ln>
            <a:noFill/>
          </a:ln>
        </p:spPr>
      </p:pic>
      <p:sp>
        <p:nvSpPr>
          <p:cNvPr id="24" name="TextBox 23"/>
          <p:cNvSpPr txBox="1"/>
          <p:nvPr/>
        </p:nvSpPr>
        <p:spPr>
          <a:xfrm>
            <a:off x="35280600" y="17526000"/>
            <a:ext cx="3810000" cy="954107"/>
          </a:xfrm>
          <a:prstGeom prst="rect">
            <a:avLst/>
          </a:prstGeom>
          <a:noFill/>
        </p:spPr>
        <p:txBody>
          <a:bodyPr wrap="square" rtlCol="0">
            <a:spAutoFit/>
          </a:bodyPr>
          <a:lstStyle/>
          <a:p>
            <a:pPr algn="ctr"/>
            <a:r>
              <a:rPr lang="en-US" sz="2800" dirty="0" smtClean="0">
                <a:latin typeface="Helvetica"/>
                <a:cs typeface="Helvetica"/>
              </a:rPr>
              <a:t>Geoffrey </a:t>
            </a:r>
            <a:r>
              <a:rPr lang="en-US" sz="2800" dirty="0" smtClean="0">
                <a:latin typeface="Helvetica"/>
                <a:cs typeface="Helvetica"/>
              </a:rPr>
              <a:t>Tennant (Hamlet/Macbeth)</a:t>
            </a:r>
            <a:endParaRPr lang="en-US" sz="2800" dirty="0">
              <a:latin typeface="Helvetica"/>
              <a:cs typeface="Helvetica"/>
            </a:endParaRPr>
          </a:p>
        </p:txBody>
      </p:sp>
      <p:sp>
        <p:nvSpPr>
          <p:cNvPr id="25" name="TextBox 24"/>
          <p:cNvSpPr txBox="1"/>
          <p:nvPr/>
        </p:nvSpPr>
        <p:spPr>
          <a:xfrm>
            <a:off x="39553230" y="17526000"/>
            <a:ext cx="3728370" cy="1384995"/>
          </a:xfrm>
          <a:prstGeom prst="rect">
            <a:avLst/>
          </a:prstGeom>
          <a:noFill/>
        </p:spPr>
        <p:txBody>
          <a:bodyPr wrap="square" rtlCol="0">
            <a:spAutoFit/>
          </a:bodyPr>
          <a:lstStyle/>
          <a:p>
            <a:pPr algn="ctr"/>
            <a:r>
              <a:rPr lang="en-US" sz="2800" dirty="0" smtClean="0">
                <a:latin typeface="Helvetica"/>
                <a:cs typeface="Helvetica"/>
              </a:rPr>
              <a:t>Ellen </a:t>
            </a:r>
            <a:r>
              <a:rPr lang="en-US" sz="2800" dirty="0" err="1" smtClean="0">
                <a:latin typeface="Helvetica"/>
                <a:cs typeface="Helvetica"/>
              </a:rPr>
              <a:t>Fanshaw</a:t>
            </a:r>
            <a:r>
              <a:rPr lang="en-US" sz="2800" dirty="0" smtClean="0">
                <a:latin typeface="Helvetica"/>
                <a:cs typeface="Helvetica"/>
              </a:rPr>
              <a:t> </a:t>
            </a:r>
          </a:p>
          <a:p>
            <a:pPr algn="ctr"/>
            <a:r>
              <a:rPr lang="en-US" sz="2800" dirty="0" smtClean="0">
                <a:latin typeface="Helvetica"/>
                <a:cs typeface="Helvetica"/>
              </a:rPr>
              <a:t>(Ophelia/Gertrude/Lady Macbeth)</a:t>
            </a:r>
            <a:endParaRPr lang="en-US" sz="2800" dirty="0">
              <a:latin typeface="Helvetica"/>
              <a:cs typeface="Helvetica"/>
            </a:endParaRPr>
          </a:p>
        </p:txBody>
      </p:sp>
      <p:sp>
        <p:nvSpPr>
          <p:cNvPr id="26" name="TextBox 25"/>
          <p:cNvSpPr txBox="1"/>
          <p:nvPr/>
        </p:nvSpPr>
        <p:spPr>
          <a:xfrm>
            <a:off x="29184600" y="21259800"/>
            <a:ext cx="3810000" cy="954107"/>
          </a:xfrm>
          <a:prstGeom prst="rect">
            <a:avLst/>
          </a:prstGeom>
          <a:noFill/>
        </p:spPr>
        <p:txBody>
          <a:bodyPr wrap="square" rtlCol="0">
            <a:spAutoFit/>
          </a:bodyPr>
          <a:lstStyle/>
          <a:p>
            <a:pPr algn="ctr"/>
            <a:r>
              <a:rPr lang="en-US" sz="2800" dirty="0" smtClean="0">
                <a:latin typeface="Helvetica"/>
                <a:cs typeface="Helvetica"/>
              </a:rPr>
              <a:t>Geoffrey </a:t>
            </a:r>
            <a:r>
              <a:rPr lang="en-US" sz="2800" dirty="0" smtClean="0">
                <a:latin typeface="Helvetica"/>
                <a:cs typeface="Helvetica"/>
              </a:rPr>
              <a:t>Tennant (Hamlet/Macbeth)</a:t>
            </a:r>
            <a:endParaRPr lang="en-US" sz="2800" dirty="0">
              <a:latin typeface="Helvetica"/>
              <a:cs typeface="Helvetica"/>
            </a:endParaRPr>
          </a:p>
        </p:txBody>
      </p:sp>
      <p:sp>
        <p:nvSpPr>
          <p:cNvPr id="27" name="TextBox 26"/>
          <p:cNvSpPr txBox="1"/>
          <p:nvPr/>
        </p:nvSpPr>
        <p:spPr>
          <a:xfrm>
            <a:off x="27432000" y="30784800"/>
            <a:ext cx="6858000" cy="954107"/>
          </a:xfrm>
          <a:prstGeom prst="rect">
            <a:avLst/>
          </a:prstGeom>
          <a:noFill/>
        </p:spPr>
        <p:txBody>
          <a:bodyPr wrap="square" rtlCol="0">
            <a:spAutoFit/>
          </a:bodyPr>
          <a:lstStyle/>
          <a:p>
            <a:pPr algn="ctr"/>
            <a:r>
              <a:rPr lang="en-US" sz="2800" dirty="0" smtClean="0">
                <a:latin typeface="Helvetica"/>
                <a:cs typeface="Helvetica"/>
              </a:rPr>
              <a:t>Oliver Wells</a:t>
            </a:r>
          </a:p>
          <a:p>
            <a:pPr algn="ctr"/>
            <a:r>
              <a:rPr lang="en-US" sz="2800" dirty="0" smtClean="0">
                <a:latin typeface="Helvetica"/>
                <a:cs typeface="Helvetica"/>
              </a:rPr>
              <a:t>(Ghost of King Hamlet/Ghost of </a:t>
            </a:r>
            <a:r>
              <a:rPr lang="en-US" sz="2800" dirty="0" err="1" smtClean="0">
                <a:latin typeface="Helvetica"/>
                <a:cs typeface="Helvetica"/>
              </a:rPr>
              <a:t>Banquo</a:t>
            </a:r>
            <a:r>
              <a:rPr lang="en-US" sz="2800" dirty="0" smtClean="0">
                <a:latin typeface="Helvetica"/>
                <a:cs typeface="Helvetica"/>
              </a:rPr>
              <a:t>)</a:t>
            </a:r>
            <a:endParaRPr lang="en-US" sz="2800" dirty="0">
              <a:latin typeface="Helvetica"/>
              <a:cs typeface="Helvetica"/>
            </a:endParaRPr>
          </a:p>
        </p:txBody>
      </p:sp>
      <p:pic>
        <p:nvPicPr>
          <p:cNvPr id="28" name="Shape 102"/>
          <p:cNvPicPr preferRelativeResize="0"/>
          <p:nvPr/>
        </p:nvPicPr>
        <p:blipFill>
          <a:blip r:embed="rId8">
            <a:alphaModFix/>
          </a:blip>
          <a:stretch>
            <a:fillRect/>
          </a:stretch>
        </p:blipFill>
        <p:spPr>
          <a:xfrm>
            <a:off x="27495306" y="32385000"/>
            <a:ext cx="6870894" cy="4114800"/>
          </a:xfrm>
          <a:prstGeom prst="rect">
            <a:avLst/>
          </a:prstGeom>
          <a:noFill/>
          <a:ln>
            <a:noFill/>
          </a:ln>
        </p:spPr>
      </p:pic>
      <p:sp>
        <p:nvSpPr>
          <p:cNvPr id="29" name="TextBox 28"/>
          <p:cNvSpPr txBox="1"/>
          <p:nvPr/>
        </p:nvSpPr>
        <p:spPr>
          <a:xfrm>
            <a:off x="27432000" y="36536293"/>
            <a:ext cx="6858000" cy="954107"/>
          </a:xfrm>
          <a:prstGeom prst="rect">
            <a:avLst/>
          </a:prstGeom>
          <a:noFill/>
        </p:spPr>
        <p:txBody>
          <a:bodyPr wrap="square" rtlCol="0">
            <a:spAutoFit/>
          </a:bodyPr>
          <a:lstStyle/>
          <a:p>
            <a:pPr algn="ctr"/>
            <a:r>
              <a:rPr lang="en-US" sz="2800" dirty="0" smtClean="0">
                <a:latin typeface="Helvetica"/>
                <a:cs typeface="Helvetica"/>
              </a:rPr>
              <a:t>Moira</a:t>
            </a:r>
          </a:p>
          <a:p>
            <a:pPr algn="ctr"/>
            <a:r>
              <a:rPr lang="en-US" sz="2800" dirty="0" smtClean="0">
                <a:latin typeface="Helvetica"/>
                <a:cs typeface="Helvetica"/>
              </a:rPr>
              <a:t> (Witches of Darkness)</a:t>
            </a:r>
            <a:endParaRPr lang="en-US" sz="2800" dirty="0">
              <a:latin typeface="Helvetica"/>
              <a:cs typeface="Helvetica"/>
            </a:endParaRP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1568</TotalTime>
  <Words>1163</Words>
  <Application>Microsoft Macintosh PowerPoint</Application>
  <PresentationFormat>Custom</PresentationFormat>
  <Paragraphs>74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Alice Black</cp:lastModifiedBy>
  <cp:revision>38</cp:revision>
  <cp:lastPrinted>2015-04-24T02:14:42Z</cp:lastPrinted>
  <dcterms:created xsi:type="dcterms:W3CDTF">2014-04-08T13:46:32Z</dcterms:created>
  <dcterms:modified xsi:type="dcterms:W3CDTF">2015-04-24T02:18:57Z</dcterms:modified>
</cp:coreProperties>
</file>