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6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018" autoAdjust="0"/>
    <p:restoredTop sz="96433" autoAdjust="0"/>
  </p:normalViewPr>
  <p:slideViewPr>
    <p:cSldViewPr>
      <p:cViewPr>
        <p:scale>
          <a:sx n="22" d="100"/>
          <a:sy n="22" d="100"/>
        </p:scale>
        <p:origin x="42" y="-282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0807681" y="6551614"/>
            <a:ext cx="23111208" cy="27965291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0323" y="2987043"/>
            <a:ext cx="29542622" cy="17495526"/>
          </a:xfrm>
        </p:spPr>
        <p:txBody>
          <a:bodyPr anchor="b">
            <a:normAutofit/>
          </a:bodyPr>
          <a:lstStyle>
            <a:lvl1pPr algn="l">
              <a:defRPr sz="2112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0320" y="21525661"/>
            <a:ext cx="23780400" cy="10715410"/>
          </a:xfrm>
        </p:spPr>
        <p:txBody>
          <a:bodyPr anchor="t">
            <a:normAutofit/>
          </a:bodyPr>
          <a:lstStyle>
            <a:lvl1pPr marL="0" indent="0" algn="l">
              <a:buNone/>
              <a:defRPr sz="9600">
                <a:solidFill>
                  <a:schemeClr val="bg2">
                    <a:lumMod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73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2" y="25176480"/>
            <a:ext cx="31463362" cy="853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2560320" y="2987040"/>
            <a:ext cx="38770560" cy="1749552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7680"/>
            </a:lvl1pPr>
            <a:lvl2pPr marL="2194560" indent="0">
              <a:buNone/>
              <a:defRPr sz="7680"/>
            </a:lvl2pPr>
            <a:lvl3pPr marL="4389120" indent="0">
              <a:buNone/>
              <a:defRPr sz="7680"/>
            </a:lvl3pPr>
            <a:lvl4pPr marL="6583680" indent="0">
              <a:buNone/>
              <a:defRPr sz="7680"/>
            </a:lvl4pPr>
            <a:lvl5pPr marL="8778240" indent="0">
              <a:buNone/>
              <a:defRPr sz="7680"/>
            </a:lvl5pPr>
            <a:lvl6pPr marL="10972800" indent="0">
              <a:buNone/>
              <a:defRPr sz="7680"/>
            </a:lvl6pPr>
            <a:lvl7pPr marL="13167360" indent="0">
              <a:buNone/>
              <a:defRPr sz="7680"/>
            </a:lvl7pPr>
            <a:lvl8pPr marL="15361920" indent="0">
              <a:buNone/>
              <a:defRPr sz="7680"/>
            </a:lvl8pPr>
            <a:lvl9pPr marL="17556480" indent="0">
              <a:buNone/>
              <a:defRPr sz="768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657609" y="21525655"/>
            <a:ext cx="34950394" cy="256032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7680"/>
            </a:lvl1pPr>
            <a:lvl2pPr marL="2194560" indent="0">
              <a:buFontTx/>
              <a:buNone/>
              <a:defRPr/>
            </a:lvl2pPr>
            <a:lvl3pPr marL="4389120" indent="0">
              <a:buFontTx/>
              <a:buNone/>
              <a:defRPr/>
            </a:lvl3pPr>
            <a:lvl4pPr marL="6583680" indent="0">
              <a:buFontTx/>
              <a:buNone/>
              <a:defRPr/>
            </a:lvl4pPr>
            <a:lvl5pPr marL="877824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46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0" y="2987040"/>
            <a:ext cx="38770560" cy="16215360"/>
          </a:xfrm>
        </p:spPr>
        <p:txBody>
          <a:bodyPr anchor="ctr">
            <a:normAutofit/>
          </a:bodyPr>
          <a:lstStyle>
            <a:lvl1pPr algn="l">
              <a:defRPr sz="1344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0" y="23042880"/>
            <a:ext cx="30641050" cy="10668000"/>
          </a:xfrm>
        </p:spPr>
        <p:txBody>
          <a:bodyPr anchor="ctr">
            <a:normAutofit/>
          </a:bodyPr>
          <a:lstStyle>
            <a:lvl1pPr marL="0" indent="0" algn="l">
              <a:buNone/>
              <a:defRPr sz="8640">
                <a:solidFill>
                  <a:schemeClr val="bg2">
                    <a:lumMod val="75000"/>
                  </a:schemeClr>
                </a:solidFill>
              </a:defRPr>
            </a:lvl1pPr>
            <a:lvl2pPr marL="219456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44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0161" y="2987040"/>
            <a:ext cx="32926978" cy="16215360"/>
          </a:xfrm>
        </p:spPr>
        <p:txBody>
          <a:bodyPr anchor="ctr">
            <a:normAutofit/>
          </a:bodyPr>
          <a:lstStyle>
            <a:lvl1pPr algn="l">
              <a:defRPr sz="1344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20642" y="19202400"/>
            <a:ext cx="30731842" cy="270256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2194560" indent="0">
              <a:buFontTx/>
              <a:buNone/>
              <a:defRPr/>
            </a:lvl2pPr>
            <a:lvl3pPr marL="4389120" indent="0">
              <a:buFontTx/>
              <a:buNone/>
              <a:defRPr/>
            </a:lvl3pPr>
            <a:lvl4pPr marL="6583680" indent="0">
              <a:buFontTx/>
              <a:buNone/>
              <a:defRPr/>
            </a:lvl4pPr>
            <a:lvl5pPr marL="877824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2" y="24085992"/>
            <a:ext cx="30635333" cy="9624888"/>
          </a:xfrm>
        </p:spPr>
        <p:txBody>
          <a:bodyPr anchor="ctr">
            <a:normAutofit/>
          </a:bodyPr>
          <a:lstStyle>
            <a:lvl1pPr marL="0" indent="0" algn="l">
              <a:buNone/>
              <a:defRPr sz="9600">
                <a:solidFill>
                  <a:schemeClr val="bg2">
                    <a:lumMod val="75000"/>
                  </a:schemeClr>
                </a:solidFill>
              </a:defRPr>
            </a:lvl1pPr>
            <a:lvl2pPr marL="219456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97283" y="3979494"/>
            <a:ext cx="2195131" cy="3274746"/>
          </a:xfrm>
          <a:prstGeom prst="rect">
            <a:avLst/>
          </a:prstGeom>
        </p:spPr>
        <p:txBody>
          <a:bodyPr vert="horz" lIns="438912" tIns="219456" rIns="438912" bIns="219456" rtlCol="0" anchor="ctr">
            <a:noAutofit/>
          </a:bodyPr>
          <a:lstStyle/>
          <a:p>
            <a:pPr lvl="0"/>
            <a:r>
              <a:rPr lang="en-US" sz="384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941763" y="15504165"/>
            <a:ext cx="2195131" cy="3274746"/>
          </a:xfrm>
          <a:prstGeom prst="rect">
            <a:avLst/>
          </a:prstGeom>
        </p:spPr>
        <p:txBody>
          <a:bodyPr vert="horz" lIns="438912" tIns="219456" rIns="438912" bIns="219456" rtlCol="0" anchor="ctr">
            <a:noAutofit/>
          </a:bodyPr>
          <a:lstStyle/>
          <a:p>
            <a:pPr lvl="0" algn="r"/>
            <a:r>
              <a:rPr lang="en-US" sz="384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6742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2" y="19202400"/>
            <a:ext cx="30635333" cy="9505440"/>
          </a:xfrm>
        </p:spPr>
        <p:txBody>
          <a:bodyPr anchor="b">
            <a:normAutofit/>
          </a:bodyPr>
          <a:lstStyle>
            <a:lvl1pPr algn="l">
              <a:defRPr sz="1344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0" y="28744691"/>
            <a:ext cx="30641050" cy="4966186"/>
          </a:xfrm>
        </p:spPr>
        <p:txBody>
          <a:bodyPr anchor="t">
            <a:normAutofit/>
          </a:bodyPr>
          <a:lstStyle>
            <a:lvl1pPr marL="0" indent="0" algn="l">
              <a:buNone/>
              <a:defRPr sz="8640">
                <a:solidFill>
                  <a:schemeClr val="bg2">
                    <a:lumMod val="75000"/>
                  </a:schemeClr>
                </a:solidFill>
              </a:defRPr>
            </a:lvl1pPr>
            <a:lvl2pPr marL="219456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27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0163" y="2987040"/>
            <a:ext cx="32926973" cy="16215360"/>
          </a:xfrm>
        </p:spPr>
        <p:txBody>
          <a:bodyPr anchor="ctr">
            <a:normAutofit/>
          </a:bodyPr>
          <a:lstStyle>
            <a:lvl1pPr algn="l">
              <a:defRPr sz="1344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60322" y="21762720"/>
            <a:ext cx="30635333" cy="58792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96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0" y="27736800"/>
            <a:ext cx="30635328" cy="5974080"/>
          </a:xfrm>
        </p:spPr>
        <p:txBody>
          <a:bodyPr anchor="t">
            <a:normAutofit/>
          </a:bodyPr>
          <a:lstStyle>
            <a:lvl1pPr marL="0" indent="0" algn="l">
              <a:buNone/>
              <a:defRPr sz="8640">
                <a:solidFill>
                  <a:schemeClr val="bg2">
                    <a:lumMod val="75000"/>
                  </a:schemeClr>
                </a:solidFill>
              </a:defRPr>
            </a:lvl1pPr>
            <a:lvl2pPr marL="219456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97283" y="3979494"/>
            <a:ext cx="2195131" cy="3274746"/>
          </a:xfrm>
          <a:prstGeom prst="rect">
            <a:avLst/>
          </a:prstGeom>
        </p:spPr>
        <p:txBody>
          <a:bodyPr vert="horz" lIns="438912" tIns="219456" rIns="438912" bIns="219456" rtlCol="0" anchor="ctr">
            <a:noAutofit/>
          </a:bodyPr>
          <a:lstStyle/>
          <a:p>
            <a:pPr lvl="0"/>
            <a:r>
              <a:rPr lang="en-US" sz="384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941763" y="15504165"/>
            <a:ext cx="2195131" cy="3274746"/>
          </a:xfrm>
          <a:prstGeom prst="rect">
            <a:avLst/>
          </a:prstGeom>
        </p:spPr>
        <p:txBody>
          <a:bodyPr vert="horz" lIns="438912" tIns="219456" rIns="438912" bIns="219456" rtlCol="0" anchor="ctr">
            <a:noAutofit/>
          </a:bodyPr>
          <a:lstStyle/>
          <a:p>
            <a:pPr lvl="0" algn="r"/>
            <a:r>
              <a:rPr lang="en-US" sz="384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5395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0" y="2987040"/>
            <a:ext cx="36123158" cy="1621536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1344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60322" y="21999790"/>
            <a:ext cx="30635333" cy="469392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96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0" y="26693719"/>
            <a:ext cx="30635328" cy="7017164"/>
          </a:xfrm>
        </p:spPr>
        <p:txBody>
          <a:bodyPr anchor="t">
            <a:normAutofit/>
          </a:bodyPr>
          <a:lstStyle>
            <a:lvl1pPr marL="0" indent="0" algn="l">
              <a:buNone/>
              <a:defRPr sz="8640">
                <a:solidFill>
                  <a:schemeClr val="bg2">
                    <a:lumMod val="75000"/>
                  </a:schemeClr>
                </a:solidFill>
              </a:defRPr>
            </a:lvl1pPr>
            <a:lvl2pPr marL="219456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03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2" y="25176480"/>
            <a:ext cx="31463362" cy="8534400"/>
          </a:xfrm>
        </p:spPr>
        <p:txBody>
          <a:bodyPr>
            <a:normAutofit/>
          </a:bodyPr>
          <a:lstStyle>
            <a:lvl1pPr algn="l">
              <a:defRPr sz="134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0322" y="2987046"/>
            <a:ext cx="31463362" cy="2109895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4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518749" y="2987040"/>
            <a:ext cx="9812131" cy="24749760"/>
          </a:xfrm>
        </p:spPr>
        <p:txBody>
          <a:bodyPr vert="eaVert">
            <a:normAutofit/>
          </a:bodyPr>
          <a:lstStyle>
            <a:lvl1pPr>
              <a:defRPr sz="134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0320" y="2987040"/>
            <a:ext cx="28080058" cy="307238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7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2" y="25176480"/>
            <a:ext cx="31463362" cy="853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0322" y="2987040"/>
            <a:ext cx="31463362" cy="21098952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40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0" y="11094717"/>
            <a:ext cx="30731846" cy="12991255"/>
          </a:xfrm>
        </p:spPr>
        <p:txBody>
          <a:bodyPr anchor="b">
            <a:normAutofit/>
          </a:bodyPr>
          <a:lstStyle>
            <a:lvl1pPr algn="l">
              <a:defRPr sz="1536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2" y="25129068"/>
            <a:ext cx="30731842" cy="8581815"/>
          </a:xfrm>
        </p:spPr>
        <p:txBody>
          <a:bodyPr anchor="t">
            <a:normAutofit/>
          </a:bodyPr>
          <a:lstStyle>
            <a:lvl1pPr marL="0" indent="0" algn="l">
              <a:buNone/>
              <a:defRPr sz="8640">
                <a:solidFill>
                  <a:schemeClr val="bg2">
                    <a:lumMod val="75000"/>
                  </a:schemeClr>
                </a:solidFill>
              </a:defRPr>
            </a:lvl1pPr>
            <a:lvl2pPr marL="219456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6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2" y="25176480"/>
            <a:ext cx="31463362" cy="8534400"/>
          </a:xfrm>
        </p:spPr>
        <p:txBody>
          <a:bodyPr>
            <a:normAutofit/>
          </a:bodyPr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2560322" y="2987043"/>
            <a:ext cx="18959842" cy="210989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22379338" y="2987040"/>
            <a:ext cx="18951542" cy="2105152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388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2" y="25176480"/>
            <a:ext cx="31463362" cy="8534400"/>
          </a:xfrm>
        </p:spPr>
        <p:txBody>
          <a:bodyPr>
            <a:normAutofit/>
          </a:bodyPr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5" y="2987040"/>
            <a:ext cx="17840957" cy="3413760"/>
          </a:xfrm>
        </p:spPr>
        <p:txBody>
          <a:bodyPr anchor="b">
            <a:noAutofit/>
          </a:bodyPr>
          <a:lstStyle>
            <a:lvl1pPr marL="0" indent="0">
              <a:buNone/>
              <a:defRPr sz="11520" b="0" cap="all">
                <a:solidFill>
                  <a:schemeClr val="tx1"/>
                </a:solidFill>
              </a:defRPr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317" y="6400803"/>
            <a:ext cx="18938242" cy="1768517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304079" y="3173733"/>
            <a:ext cx="18067445" cy="3227067"/>
          </a:xfrm>
        </p:spPr>
        <p:txBody>
          <a:bodyPr anchor="b">
            <a:noAutofit/>
          </a:bodyPr>
          <a:lstStyle>
            <a:lvl1pPr marL="0" indent="0">
              <a:buNone/>
              <a:defRPr sz="11520" b="0" cap="all">
                <a:solidFill>
                  <a:schemeClr val="tx1"/>
                </a:solidFill>
              </a:defRPr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379340" y="6400800"/>
            <a:ext cx="18992184" cy="1763776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371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2" y="25176480"/>
            <a:ext cx="31463362" cy="8534400"/>
          </a:xfrm>
        </p:spPr>
        <p:txBody>
          <a:bodyPr>
            <a:normAutofit/>
          </a:bodyPr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913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066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9602" y="2987040"/>
            <a:ext cx="15361920" cy="8534400"/>
          </a:xfrm>
        </p:spPr>
        <p:txBody>
          <a:bodyPr anchor="b">
            <a:normAutofit/>
          </a:bodyPr>
          <a:lstStyle>
            <a:lvl1pPr algn="l">
              <a:defRPr sz="9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0318" y="2987040"/>
            <a:ext cx="21306024" cy="3072384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09602" y="12374894"/>
            <a:ext cx="15361920" cy="11711095"/>
          </a:xfrm>
        </p:spPr>
        <p:txBody>
          <a:bodyPr anchor="t">
            <a:normAutofit/>
          </a:bodyPr>
          <a:lstStyle>
            <a:lvl1pPr marL="0" indent="0">
              <a:buNone/>
              <a:defRPr sz="7680"/>
            </a:lvl1pPr>
            <a:lvl2pPr marL="2194560" indent="0">
              <a:buNone/>
              <a:defRPr sz="5760"/>
            </a:lvl2pPr>
            <a:lvl3pPr marL="4389120" indent="0">
              <a:buNone/>
              <a:defRPr sz="4800"/>
            </a:lvl3pPr>
            <a:lvl4pPr marL="6583680" indent="0">
              <a:buNone/>
              <a:defRPr sz="4320"/>
            </a:lvl4pPr>
            <a:lvl5pPr marL="8778240" indent="0">
              <a:buNone/>
              <a:defRPr sz="4320"/>
            </a:lvl5pPr>
            <a:lvl6pPr marL="10972800" indent="0">
              <a:buNone/>
              <a:defRPr sz="4320"/>
            </a:lvl6pPr>
            <a:lvl7pPr marL="13167360" indent="0">
              <a:buNone/>
              <a:defRPr sz="4320"/>
            </a:lvl7pPr>
            <a:lvl8pPr marL="15361920" indent="0">
              <a:buNone/>
              <a:defRPr sz="4320"/>
            </a:lvl8pPr>
            <a:lvl9pPr marL="17556480" indent="0">
              <a:buNone/>
              <a:defRPr sz="43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66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79840" y="8107680"/>
            <a:ext cx="17103638" cy="6400800"/>
          </a:xfrm>
        </p:spPr>
        <p:txBody>
          <a:bodyPr anchor="b">
            <a:normAutofit/>
          </a:bodyPr>
          <a:lstStyle>
            <a:lvl1pPr algn="l">
              <a:defRPr sz="1152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3657600" y="5120640"/>
            <a:ext cx="15748675" cy="2688336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7680"/>
            </a:lvl1pPr>
            <a:lvl2pPr marL="2194560" indent="0">
              <a:buNone/>
              <a:defRPr sz="7680"/>
            </a:lvl2pPr>
            <a:lvl3pPr marL="4389120" indent="0">
              <a:buNone/>
              <a:defRPr sz="7680"/>
            </a:lvl3pPr>
            <a:lvl4pPr marL="6583680" indent="0">
              <a:buNone/>
              <a:defRPr sz="7680"/>
            </a:lvl4pPr>
            <a:lvl5pPr marL="8778240" indent="0">
              <a:buNone/>
              <a:defRPr sz="7680"/>
            </a:lvl5pPr>
            <a:lvl6pPr marL="10972800" indent="0">
              <a:buNone/>
              <a:defRPr sz="7680"/>
            </a:lvl6pPr>
            <a:lvl7pPr marL="13167360" indent="0">
              <a:buNone/>
              <a:defRPr sz="7680"/>
            </a:lvl7pPr>
            <a:lvl8pPr marL="15361920" indent="0">
              <a:buNone/>
              <a:defRPr sz="7680"/>
            </a:lvl8pPr>
            <a:lvl9pPr marL="17556480" indent="0">
              <a:buNone/>
              <a:defRPr sz="768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80932" y="15361920"/>
            <a:ext cx="17108270" cy="11663680"/>
          </a:xfrm>
        </p:spPr>
        <p:txBody>
          <a:bodyPr anchor="t">
            <a:normAutofit/>
          </a:bodyPr>
          <a:lstStyle>
            <a:lvl1pPr marL="0" indent="0">
              <a:buNone/>
              <a:defRPr sz="8640"/>
            </a:lvl1pPr>
            <a:lvl2pPr marL="2194560" indent="0">
              <a:buNone/>
              <a:defRPr sz="5760"/>
            </a:lvl2pPr>
            <a:lvl3pPr marL="4389120" indent="0">
              <a:buNone/>
              <a:defRPr sz="4800"/>
            </a:lvl3pPr>
            <a:lvl4pPr marL="6583680" indent="0">
              <a:buNone/>
              <a:defRPr sz="4320"/>
            </a:lvl4pPr>
            <a:lvl5pPr marL="8778240" indent="0">
              <a:buNone/>
              <a:defRPr sz="4320"/>
            </a:lvl5pPr>
            <a:lvl6pPr marL="10972800" indent="0">
              <a:buNone/>
              <a:defRPr sz="4320"/>
            </a:lvl6pPr>
            <a:lvl7pPr marL="13167360" indent="0">
              <a:buNone/>
              <a:defRPr sz="4320"/>
            </a:lvl7pPr>
            <a:lvl8pPr marL="15361920" indent="0">
              <a:buNone/>
              <a:defRPr sz="4320"/>
            </a:lvl8pPr>
            <a:lvl9pPr marL="17556480" indent="0">
              <a:buNone/>
              <a:defRPr sz="43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60320" y="34564323"/>
            <a:ext cx="27896275" cy="20447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9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2019240" y="21810138"/>
            <a:ext cx="11858189" cy="14887785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60322" y="25176480"/>
            <a:ext cx="31463362" cy="85344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2" y="2987046"/>
            <a:ext cx="31463362" cy="21098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665179" y="34564340"/>
            <a:ext cx="5762222" cy="20447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4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60320" y="34564323"/>
            <a:ext cx="27896275" cy="20447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4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317247" y="31239480"/>
            <a:ext cx="4113154" cy="37515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344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967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2194560" rtl="0" eaLnBrk="1" latinLnBrk="0" hangingPunct="1">
        <a:spcBef>
          <a:spcPct val="0"/>
        </a:spcBef>
        <a:buNone/>
        <a:defRPr sz="1536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371600" indent="-1371600" algn="l" defTabSz="2194560" rtl="0" eaLnBrk="1" latinLnBrk="0" hangingPunct="1">
        <a:spcBef>
          <a:spcPct val="20000"/>
        </a:spcBef>
        <a:spcAft>
          <a:spcPts val="288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9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spcAft>
          <a:spcPts val="288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864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5760720" indent="-1371600" algn="l" defTabSz="2194560" rtl="0" eaLnBrk="1" latinLnBrk="0" hangingPunct="1">
        <a:spcBef>
          <a:spcPct val="20000"/>
        </a:spcBef>
        <a:spcAft>
          <a:spcPts val="288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768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7406640" indent="-822960" algn="l" defTabSz="2194560" rtl="0" eaLnBrk="1" latinLnBrk="0" hangingPunct="1">
        <a:spcBef>
          <a:spcPct val="20000"/>
        </a:spcBef>
        <a:spcAft>
          <a:spcPts val="288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672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9601200" indent="-822960" algn="l" defTabSz="2194560" rtl="0" eaLnBrk="1" latinLnBrk="0" hangingPunct="1">
        <a:spcBef>
          <a:spcPct val="20000"/>
        </a:spcBef>
        <a:spcAft>
          <a:spcPts val="288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672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spcAft>
          <a:spcPts val="288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672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spcAft>
          <a:spcPts val="288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672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spcAft>
          <a:spcPts val="288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672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spcAft>
          <a:spcPts val="288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672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183" y="1673046"/>
            <a:ext cx="5161237" cy="26184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33034" y="5257800"/>
            <a:ext cx="13258800" cy="326858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r>
              <a:rPr lang="en-US" sz="5400" dirty="0" smtClean="0">
                <a:solidFill>
                  <a:srgbClr val="1F497D"/>
                </a:solidFill>
                <a:latin typeface="Helvetica" pitchFamily="34" charset="0"/>
              </a:rPr>
              <a:t> </a:t>
            </a:r>
          </a:p>
          <a:p>
            <a:r>
              <a:rPr lang="en-US" sz="5400" dirty="0" smtClean="0">
                <a:solidFill>
                  <a:srgbClr val="1F497D"/>
                </a:solidFill>
                <a:latin typeface="Helvetica" pitchFamily="34" charset="0"/>
              </a:rPr>
              <a:t> </a:t>
            </a:r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US" sz="5400" dirty="0">
              <a:solidFill>
                <a:srgbClr val="1F497D"/>
              </a:solidFill>
              <a:latin typeface="Helvetic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73400" y="5181600"/>
            <a:ext cx="13258800" cy="327166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endParaRPr lang="en-US" sz="5400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2000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175200" y="5257800"/>
            <a:ext cx="12877800" cy="325935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 smtClean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  <a:p>
            <a:pPr algn="ctr"/>
            <a:endParaRPr lang="en-US" sz="6600" b="1" u="sng" dirty="0">
              <a:solidFill>
                <a:srgbClr val="1F497D"/>
              </a:solidFill>
              <a:latin typeface="Helvetic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9616" y="6964939"/>
            <a:ext cx="5116995" cy="37457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04650" y="6964939"/>
            <a:ext cx="5116995" cy="37457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19890" y="11058234"/>
            <a:ext cx="5116995" cy="37873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95801" y="11058234"/>
            <a:ext cx="5116995" cy="3745786"/>
          </a:xfrm>
          <a:prstGeom prst="rect">
            <a:avLst/>
          </a:prstGeom>
        </p:spPr>
      </p:pic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4577564" y="23953351"/>
            <a:ext cx="629419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rgbClr val="1F497D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59703"/>
              </p:ext>
            </p:extLst>
          </p:nvPr>
        </p:nvGraphicFramePr>
        <p:xfrm>
          <a:off x="36956998" y="7162793"/>
          <a:ext cx="5029668" cy="234878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6556"/>
                <a:gridCol w="1676556"/>
                <a:gridCol w="1676556"/>
              </a:tblGrid>
              <a:tr h="491339"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(FE)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(RE)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GDP (Millions)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GDP (Millions)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11525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Air Transportation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-0.00704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0.00340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(0.0152)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(0.0139)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11525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Rail Transportation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0.0338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0.0223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(0.0396)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(0.0359)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11525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Water Transportation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0.00774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0.0207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(0.0314)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(0.0291)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14831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Transit and Ground passenger trans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0.0234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0.0497</a:t>
                      </a:r>
                      <a:r>
                        <a:rPr lang="en-US" sz="1800" baseline="30000" dirty="0">
                          <a:effectLst/>
                        </a:rPr>
                        <a:t>*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(0.0268)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(0.0237)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8219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Farms (Millions)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0.0133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0.00809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(0.00950)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(0.00865)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18138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Forestry, fishing, and related activities (Millions)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0.0958</a:t>
                      </a:r>
                      <a:r>
                        <a:rPr lang="en-US" sz="1800" baseline="30000">
                          <a:effectLst/>
                        </a:rPr>
                        <a:t>**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0.00195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(0.0363)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(0.0274)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Real Estate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-0.000569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-0.00123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(0.00118)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(0.00108)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11525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Rental and Leasing services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0.0163</a:t>
                      </a:r>
                      <a:r>
                        <a:rPr lang="en-US" sz="1800" baseline="30000">
                          <a:effectLst/>
                        </a:rPr>
                        <a:t>*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0.0104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(0.00779)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(0.00749)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8219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Accommodation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-0.0155</a:t>
                      </a:r>
                      <a:r>
                        <a:rPr lang="en-US" sz="1800" baseline="30000">
                          <a:effectLst/>
                        </a:rPr>
                        <a:t>*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-0.00733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(0.00738)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(0.00613)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11525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Food and services and drinking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0.000813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-0.000211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(0.0101)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(0.00948)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8219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Personal Income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-0.000000938</a:t>
                      </a:r>
                      <a:r>
                        <a:rPr lang="en-US" sz="1800" baseline="30000">
                          <a:effectLst/>
                        </a:rPr>
                        <a:t>***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-0.000000298</a:t>
                      </a:r>
                      <a:r>
                        <a:rPr lang="en-US" sz="1800" baseline="30000" dirty="0">
                          <a:effectLst/>
                        </a:rPr>
                        <a:t>*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(0.000000229)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(0.000000135)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Population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0.0000624</a:t>
                      </a:r>
                      <a:r>
                        <a:rPr lang="en-US" sz="1800" baseline="30000">
                          <a:effectLst/>
                        </a:rPr>
                        <a:t>*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0.00000459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(0.0000277)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(0.00000606)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8219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Acres Conserved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0.0840</a:t>
                      </a:r>
                      <a:r>
                        <a:rPr lang="en-US" sz="1800" baseline="30000">
                          <a:effectLst/>
                        </a:rPr>
                        <a:t>*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0.0810</a:t>
                      </a:r>
                      <a:r>
                        <a:rPr lang="en-US" sz="1800" baseline="30000" dirty="0">
                          <a:effectLst/>
                        </a:rPr>
                        <a:t>*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(0.0337)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(0.0341)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8219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Public Dollars Spent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-0.0696</a:t>
                      </a:r>
                      <a:r>
                        <a:rPr lang="en-US" sz="1800" baseline="30000" dirty="0">
                          <a:effectLst/>
                        </a:rPr>
                        <a:t>*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-0.0805</a:t>
                      </a:r>
                      <a:r>
                        <a:rPr lang="en-US" sz="1800" baseline="30000" dirty="0">
                          <a:effectLst/>
                        </a:rPr>
                        <a:t>*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(0.0347)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(0.0350)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Constant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-29.73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268.8</a:t>
                      </a:r>
                      <a:r>
                        <a:rPr lang="en-US" sz="1800" baseline="30000" dirty="0">
                          <a:effectLst/>
                        </a:rPr>
                        <a:t>***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(142.7)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(28.93)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491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Observations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461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461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1127700" y="31994364"/>
            <a:ext cx="109728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>
                <a:solidFill>
                  <a:srgbClr val="8A0000"/>
                </a:solidFill>
              </a:rPr>
              <a:t>9. Next </a:t>
            </a:r>
            <a:r>
              <a:rPr lang="en-US" sz="5400" b="1" u="sng" dirty="0">
                <a:solidFill>
                  <a:srgbClr val="8A0000"/>
                </a:solidFill>
              </a:rPr>
              <a:t>Steps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cs typeface="Helvetica" panose="020B0604020202020204" pitchFamily="34" charset="0"/>
              </a:rPr>
              <a:t>Predict the industry GDP of each state to see, which industries are affected the most by land conservation.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cs typeface="Helvetica" panose="020B0604020202020204" pitchFamily="34" charset="0"/>
              </a:rPr>
              <a:t>To account </a:t>
            </a:r>
            <a:r>
              <a:rPr lang="en-US" sz="3600" dirty="0">
                <a:solidFill>
                  <a:srgbClr val="1F497D"/>
                </a:solidFill>
                <a:cs typeface="Helvetica" panose="020B0604020202020204" pitchFamily="34" charset="0"/>
              </a:rPr>
              <a:t>for state size </a:t>
            </a:r>
            <a:r>
              <a:rPr lang="en-US" sz="3600" dirty="0" smtClean="0">
                <a:solidFill>
                  <a:srgbClr val="1F497D"/>
                </a:solidFill>
                <a:cs typeface="Helvetica" panose="020B0604020202020204" pitchFamily="34" charset="0"/>
              </a:rPr>
              <a:t>it </a:t>
            </a:r>
            <a:r>
              <a:rPr lang="en-US" sz="3600" dirty="0">
                <a:solidFill>
                  <a:srgbClr val="1F497D"/>
                </a:solidFill>
                <a:cs typeface="Helvetica" panose="020B0604020202020204" pitchFamily="34" charset="0"/>
              </a:rPr>
              <a:t>might be helpful to take into account conservation per acre or state GDP per acre</a:t>
            </a:r>
            <a:r>
              <a:rPr lang="en-US" sz="3600" dirty="0" smtClean="0">
                <a:solidFill>
                  <a:srgbClr val="1F497D"/>
                </a:solidFill>
                <a:cs typeface="Helvetica" panose="020B0604020202020204" pitchFamily="34" charset="0"/>
              </a:rPr>
              <a:t>.</a:t>
            </a:r>
            <a:endParaRPr lang="en-US" sz="3600" dirty="0">
              <a:solidFill>
                <a:srgbClr val="1F497D"/>
              </a:solidFill>
              <a:cs typeface="Helvetica" panose="020B060402020202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cs typeface="Helvetica" panose="020B0604020202020204" pitchFamily="34" charset="0"/>
              </a:rPr>
              <a:t>Analyze the </a:t>
            </a:r>
            <a:r>
              <a:rPr lang="en-US" sz="3600" dirty="0">
                <a:solidFill>
                  <a:srgbClr val="1F497D"/>
                </a:solidFill>
                <a:cs typeface="Helvetica" panose="020B0604020202020204" pitchFamily="34" charset="0"/>
              </a:rPr>
              <a:t>percentage change of </a:t>
            </a:r>
            <a:r>
              <a:rPr lang="en-US" sz="3600" dirty="0" smtClean="0">
                <a:solidFill>
                  <a:srgbClr val="1F497D"/>
                </a:solidFill>
                <a:cs typeface="Helvetica" panose="020B0604020202020204" pitchFamily="34" charset="0"/>
              </a:rPr>
              <a:t>GDP by using the log(GDP).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972351" y="20457348"/>
            <a:ext cx="5080811" cy="12003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>
                <a:solidFill>
                  <a:srgbClr val="8A0000"/>
                </a:solidFill>
              </a:rPr>
              <a:t>8. Conclusion</a:t>
            </a:r>
            <a:endParaRPr lang="en-US" sz="5400" b="1" u="sng" dirty="0">
              <a:solidFill>
                <a:srgbClr val="8A0000"/>
              </a:solidFill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</a:rPr>
              <a:t>Acres conserved is a significant predictor of GDP.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</a:rPr>
              <a:t>Acres of conserved land is positively correlated with state GDP</a:t>
            </a:r>
            <a:r>
              <a:rPr lang="en-US" sz="3600" dirty="0" smtClean="0">
                <a:solidFill>
                  <a:srgbClr val="1F497D"/>
                </a:solidFill>
              </a:rPr>
              <a:t>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</a:rPr>
              <a:t>The results contradict our hypothesis that conservation and output have an inverse relationship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</a:rPr>
              <a:t>Our model is oversimplified and contains omitted variable bias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3600" dirty="0" smtClean="0">
              <a:solidFill>
                <a:srgbClr val="1F497D"/>
              </a:solidFill>
            </a:endParaRPr>
          </a:p>
          <a:p>
            <a:endParaRPr lang="en-US" sz="3600" dirty="0">
              <a:solidFill>
                <a:srgbClr val="1F497D"/>
              </a:solidFill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054485"/>
              </p:ext>
            </p:extLst>
          </p:nvPr>
        </p:nvGraphicFramePr>
        <p:xfrm>
          <a:off x="30784800" y="7162800"/>
          <a:ext cx="5334000" cy="79673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2936"/>
                <a:gridCol w="1890532"/>
                <a:gridCol w="1890532"/>
              </a:tblGrid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(FE)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(RE)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60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newgdp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newgdp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newacres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0.0764</a:t>
                      </a:r>
                      <a:r>
                        <a:rPr lang="en-US" sz="2000" baseline="30000" dirty="0">
                          <a:effectLst/>
                        </a:rPr>
                        <a:t>*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0.0731</a:t>
                      </a:r>
                      <a:r>
                        <a:rPr lang="en-US" sz="2000" baseline="30000" dirty="0">
                          <a:effectLst/>
                        </a:rPr>
                        <a:t>*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(2.31)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(2.21)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64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797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newpublicspent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-0.0739</a:t>
                      </a:r>
                      <a:r>
                        <a:rPr lang="en-US" sz="2000" baseline="30000">
                          <a:effectLst/>
                        </a:rPr>
                        <a:t>*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-0.0803</a:t>
                      </a:r>
                      <a:r>
                        <a:rPr lang="en-US" sz="2000" baseline="30000" dirty="0">
                          <a:effectLst/>
                        </a:rPr>
                        <a:t>*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(-2.15)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(-2.35)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797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personalincome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-0.000000506</a:t>
                      </a:r>
                      <a:r>
                        <a:rPr lang="en-US" sz="2000" baseline="30000" dirty="0">
                          <a:effectLst/>
                        </a:rPr>
                        <a:t>**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-0.000000336</a:t>
                      </a:r>
                      <a:r>
                        <a:rPr lang="en-US" sz="2000" baseline="30000" dirty="0">
                          <a:effectLst/>
                        </a:rPr>
                        <a:t>**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(-2.65)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(-2.88)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population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0.0000416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0.0000112</a:t>
                      </a:r>
                      <a:r>
                        <a:rPr lang="en-US" sz="2000" baseline="30000" dirty="0">
                          <a:effectLst/>
                        </a:rPr>
                        <a:t>*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(1.50)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(2.10)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_cons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128.3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276.4</a:t>
                      </a:r>
                      <a:r>
                        <a:rPr lang="en-US" sz="2000" baseline="30000" dirty="0">
                          <a:effectLst/>
                        </a:rPr>
                        <a:t>***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(0.97)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(10.42)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99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507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507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0758078" y="5562600"/>
            <a:ext cx="1097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>
                <a:solidFill>
                  <a:srgbClr val="8A0000"/>
                </a:solidFill>
                <a:cs typeface="Helvetica" panose="020B0604020202020204" pitchFamily="34" charset="0"/>
              </a:rPr>
              <a:t>7. Results</a:t>
            </a:r>
            <a:endParaRPr lang="en-US" sz="5400" b="1" u="sng" dirty="0">
              <a:solidFill>
                <a:srgbClr val="8A0000"/>
              </a:solidFill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15834834" y="16376305"/>
                <a:ext cx="13067641" cy="194700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u="sng" dirty="0" smtClean="0">
                    <a:solidFill>
                      <a:srgbClr val="8A0000"/>
                    </a:solidFill>
                  </a:rPr>
                  <a:t>6. Model </a:t>
                </a:r>
                <a:r>
                  <a:rPr lang="en-US" sz="5400" b="1" u="sng" dirty="0" smtClean="0">
                    <a:solidFill>
                      <a:srgbClr val="8A0000"/>
                    </a:solidFill>
                  </a:rPr>
                  <a:t>Methods and Approach</a:t>
                </a:r>
              </a:p>
              <a:p>
                <a:r>
                  <a:rPr lang="en-US" sz="3600" dirty="0" smtClean="0">
                    <a:solidFill>
                      <a:srgbClr val="1F497D"/>
                    </a:solidFill>
                  </a:rPr>
                  <a:t>Fixed-Effects Regression Model </a:t>
                </a:r>
              </a:p>
              <a:p>
                <a:r>
                  <a:rPr lang="en-US" sz="3600" dirty="0" smtClean="0">
                    <a:solidFill>
                      <a:srgbClr val="1F497D"/>
                    </a:solidFill>
                  </a:rPr>
                  <a:t>Random-Effects </a:t>
                </a:r>
                <a:r>
                  <a:rPr lang="en-US" sz="3600" dirty="0">
                    <a:solidFill>
                      <a:srgbClr val="1F497D"/>
                    </a:solidFill>
                  </a:rPr>
                  <a:t>Regression </a:t>
                </a:r>
                <a:r>
                  <a:rPr lang="en-US" sz="3600" dirty="0" smtClean="0">
                    <a:solidFill>
                      <a:srgbClr val="1F497D"/>
                    </a:solidFill>
                  </a:rPr>
                  <a:t>Model</a:t>
                </a:r>
              </a:p>
              <a:p>
                <a:endParaRPr lang="en-US" sz="3600" dirty="0">
                  <a:solidFill>
                    <a:srgbClr val="1F497D"/>
                  </a:solidFill>
                </a:endParaRPr>
              </a:p>
              <a:p>
                <a:r>
                  <a:rPr lang="en-US" sz="36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Equation One</a:t>
                </a:r>
                <a:r>
                  <a:rPr lang="en-US" sz="36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:</a:t>
                </a:r>
                <a:endParaRPr lang="en-US" sz="36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𝑌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6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0</m:t>
                          </m:r>
                        </m:sub>
                      </m:sSub>
                      <m:r>
                        <a:rPr lang="en-US" sz="36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𝐿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6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𝑃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6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𝐼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6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𝑁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6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+ℇ</m:t>
                      </m:r>
                    </m:oMath>
                  </m:oMathPara>
                </a14:m>
                <a:endParaRPr lang="en-US" sz="36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endParaRPr lang="en-US" sz="3600" b="1" dirty="0" smtClean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r>
                  <a:rPr lang="en-US" sz="36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Equation Two</a:t>
                </a:r>
                <a:r>
                  <a:rPr lang="en-US" sz="36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:</a:t>
                </a:r>
                <a:endParaRPr lang="en-US" sz="36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𝑌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𝐿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𝑃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𝐼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𝑁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5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𝑇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 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6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𝐴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7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𝐹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 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8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𝐸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9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𝑅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𝑖𝑗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+ℇ </m:t>
                      </m:r>
                    </m:oMath>
                  </m:oMathPara>
                </a14:m>
                <a:endParaRPr lang="en-US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r>
                  <a:rPr lang="en-US" sz="32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 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m:t>𝑖</m:t>
                    </m:r>
                    <m:r>
                      <a:rPr lang="en-US" sz="3200" i="1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m:t>=</m:t>
                    </m:r>
                    <m:r>
                      <a:rPr lang="en-US" sz="3200" i="1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m:t>𝑌𝑒𝑎𝑟</m:t>
                    </m:r>
                  </m:oMath>
                </a14:m>
                <a:endParaRPr lang="en-US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𝑗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𝑆𝑡𝑎𝑡𝑒</m:t>
                      </m:r>
                    </m:oMath>
                  </m:oMathPara>
                </a14:m>
                <a:endParaRPr lang="en-US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𝐿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𝐿𝑎𝑛𝑑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𝐶𝑜𝑛𝑠𝑒𝑟𝑣𝑒𝑑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𝑖𝑛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𝐴𝑐𝑟𝑒𝑠</m:t>
                      </m:r>
                    </m:oMath>
                  </m:oMathPara>
                </a14:m>
                <a:endParaRPr lang="en-US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𝑃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𝑃𝑢𝑏𝑙𝑖𝑐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𝐷𝑜𝑙𝑙𝑎𝑟𝑠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𝑆𝑝𝑒𝑛𝑡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𝑜𝑛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𝐶𝑜𝑛𝑠𝑒𝑟𝑣𝑎𝑡𝑖𝑜𝑛</m:t>
                      </m:r>
                    </m:oMath>
                  </m:oMathPara>
                </a14:m>
                <a:endParaRPr lang="en-US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𝐼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𝑃𝑒𝑟𝑠𝑜𝑛𝑎𝑙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𝐼𝑛𝑐𝑜𝑚𝑒</m:t>
                      </m:r>
                    </m:oMath>
                  </m:oMathPara>
                </a14:m>
                <a:endParaRPr lang="en-US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𝑁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𝑃𝑜𝑝𝑢𝑙𝑎𝑡𝑖𝑜𝑛</m:t>
                      </m:r>
                    </m:oMath>
                  </m:oMathPara>
                </a14:m>
                <a:endParaRPr lang="en-US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𝑇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𝐺𝐷𝑃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𝑓𝑟𝑜𝑚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𝑇𝑟𝑎𝑛𝑠𝑝𝑜𝑟𝑡𝑎𝑡𝑖𝑜𝑛</m:t>
                      </m:r>
                    </m:oMath>
                  </m:oMathPara>
                </a14:m>
                <a:endParaRPr lang="en-US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𝐴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𝐺𝐷𝑃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𝑓𝑟𝑜𝑚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𝐴𝑔𝑟𝑖𝑐𝑢𝑙𝑡𝑢𝑟𝑒</m:t>
                      </m:r>
                    </m:oMath>
                  </m:oMathPara>
                </a14:m>
                <a:endParaRPr lang="en-US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𝐹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𝐹𝑎𝑟𝑚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𝐴𝑐𝑟𝑒𝑎𝑔𝑒</m:t>
                      </m:r>
                    </m:oMath>
                  </m:oMathPara>
                </a14:m>
                <a:endParaRPr lang="en-US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𝐸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𝐺𝐷𝑃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𝑓𝑟𝑜𝑚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𝑅𝑒𝑎𝑙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𝐸𝑠𝑡𝑎𝑡𝑒</m:t>
                      </m:r>
                    </m:oMath>
                  </m:oMathPara>
                </a14:m>
                <a:endParaRPr lang="en-US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𝑅</m:t>
                      </m:r>
                      <m:r>
                        <a:rPr lang="en-US" sz="320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=</m:t>
                      </m:r>
                      <m:r>
                        <a:rPr lang="en-US" sz="320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𝐺𝐷𝑃</m:t>
                      </m:r>
                      <m:r>
                        <a:rPr lang="en-US" sz="320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𝑓𝑟𝑜𝑚</m:t>
                      </m:r>
                      <m:r>
                        <a:rPr lang="en-US" sz="320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a:rPr lang="en-US" sz="320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m:t>𝑅𝑒𝑐𝑟𝑒𝑎𝑡𝑖𝑜𝑛</m:t>
                      </m:r>
                    </m:oMath>
                  </m:oMathPara>
                </a14:m>
                <a:endParaRPr lang="en-US" sz="3200" dirty="0" smtClean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:endParaRPr lang="en-US" sz="3200" dirty="0" smtClean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/>
                <a:r>
                  <a:rPr lang="en-US" sz="36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We </a:t>
                </a:r>
                <a:r>
                  <a:rPr lang="en-US" sz="3600" dirty="0">
                    <a:solidFill>
                      <a:schemeClr val="accent2">
                        <a:lumMod val="50000"/>
                      </a:schemeClr>
                    </a:solidFill>
                  </a:rPr>
                  <a:t>then used equation 1 to model</a:t>
                </a:r>
                <a:r>
                  <a:rPr lang="en-US" sz="3600" dirty="0">
                    <a:solidFill>
                      <a:srgbClr val="1F497D"/>
                    </a:solidFill>
                  </a:rPr>
                  <a:t> certain industry </a:t>
                </a:r>
                <a:r>
                  <a:rPr lang="en-US" sz="3600" dirty="0" smtClean="0">
                    <a:solidFill>
                      <a:srgbClr val="1F497D"/>
                    </a:solidFill>
                  </a:rPr>
                  <a:t>GDPs. This was to determine whether conservation effected the </a:t>
                </a:r>
                <a:r>
                  <a:rPr lang="en-US" sz="3600" dirty="0">
                    <a:solidFill>
                      <a:srgbClr val="1F497D"/>
                    </a:solidFill>
                  </a:rPr>
                  <a:t>following industries:</a:t>
                </a:r>
              </a:p>
              <a:p>
                <a:endParaRPr lang="en-US" sz="3600" dirty="0">
                  <a:solidFill>
                    <a:srgbClr val="1F497D"/>
                  </a:solidFill>
                </a:endParaRPr>
              </a:p>
              <a:p>
                <a:pPr marL="457200" indent="-457200">
                  <a:buFont typeface="Arial"/>
                  <a:buChar char="•"/>
                </a:pPr>
                <a:r>
                  <a:rPr lang="en-US" sz="3600" dirty="0">
                    <a:solidFill>
                      <a:srgbClr val="1F497D"/>
                    </a:solidFill>
                  </a:rPr>
                  <a:t>Rail, air, and ground transportation</a:t>
                </a:r>
              </a:p>
              <a:p>
                <a:pPr marL="457200" indent="-457200">
                  <a:buFont typeface="Arial"/>
                  <a:buChar char="•"/>
                </a:pPr>
                <a:r>
                  <a:rPr lang="en-US" sz="3600" dirty="0">
                    <a:solidFill>
                      <a:srgbClr val="1F497D"/>
                    </a:solidFill>
                  </a:rPr>
                  <a:t>Forestry, fishing, and other activities</a:t>
                </a:r>
              </a:p>
              <a:p>
                <a:pPr marL="457200" indent="-457200">
                  <a:buFont typeface="Arial"/>
                  <a:buChar char="•"/>
                </a:pPr>
                <a:r>
                  <a:rPr lang="en-US" sz="3600" dirty="0">
                    <a:solidFill>
                      <a:srgbClr val="1F497D"/>
                    </a:solidFill>
                  </a:rPr>
                  <a:t>Food and drinking services</a:t>
                </a:r>
              </a:p>
              <a:p>
                <a:pPr marL="457200" indent="-457200">
                  <a:buFont typeface="Arial"/>
                  <a:buChar char="•"/>
                </a:pPr>
                <a:r>
                  <a:rPr lang="en-US" sz="3600" dirty="0">
                    <a:solidFill>
                      <a:srgbClr val="1F497D"/>
                    </a:solidFill>
                  </a:rPr>
                  <a:t>Real estate and rental/leasing</a:t>
                </a:r>
              </a:p>
              <a:p>
                <a:pPr marL="457200" indent="-457200">
                  <a:buFont typeface="Arial"/>
                  <a:buChar char="•"/>
                </a:pPr>
                <a:r>
                  <a:rPr lang="en-US" sz="3600" dirty="0">
                    <a:solidFill>
                      <a:srgbClr val="1F497D"/>
                    </a:solidFill>
                  </a:rPr>
                  <a:t>Agriculture</a:t>
                </a:r>
              </a:p>
              <a:p>
                <a:endParaRPr lang="en-US" sz="3600" dirty="0">
                  <a:solidFill>
                    <a:srgbClr val="1F497D"/>
                  </a:solidFill>
                </a:endParaRPr>
              </a:p>
              <a:p>
                <a:r>
                  <a:rPr lang="en-US" sz="3600" dirty="0">
                    <a:solidFill>
                      <a:srgbClr val="1F497D"/>
                    </a:solidFill>
                  </a:rPr>
                  <a:t>The amount of acres conserved per state was not a significant predictor </a:t>
                </a:r>
                <a:r>
                  <a:rPr lang="en-US" sz="3600" dirty="0" smtClean="0">
                    <a:solidFill>
                      <a:srgbClr val="1F497D"/>
                    </a:solidFill>
                  </a:rPr>
                  <a:t>of any </a:t>
                </a:r>
                <a:r>
                  <a:rPr lang="en-US" sz="3600" dirty="0">
                    <a:solidFill>
                      <a:srgbClr val="1F497D"/>
                    </a:solidFill>
                  </a:rPr>
                  <a:t>industry GDPs</a:t>
                </a:r>
              </a:p>
              <a:p>
                <a:endParaRPr lang="en-US" sz="2800" dirty="0">
                  <a:solidFill>
                    <a:srgbClr val="1F497D"/>
                  </a:solidFill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4834" y="16376305"/>
                <a:ext cx="13067641" cy="19470074"/>
              </a:xfrm>
              <a:prstGeom prst="rect">
                <a:avLst/>
              </a:prstGeom>
              <a:blipFill rotWithShape="0">
                <a:blip r:embed="rId7"/>
                <a:stretch>
                  <a:fillRect l="-1447" t="-877" r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1593123" y="27796172"/>
            <a:ext cx="12663187" cy="12003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>
                <a:solidFill>
                  <a:srgbClr val="8A0000"/>
                </a:solidFill>
                <a:cs typeface="Helvetica" panose="020B0604020202020204" pitchFamily="34" charset="0"/>
              </a:rPr>
              <a:t>4. Data</a:t>
            </a:r>
            <a:endParaRPr lang="en-US" sz="5400" b="1" u="sng" dirty="0" smtClean="0">
              <a:solidFill>
                <a:srgbClr val="8A0000"/>
              </a:solidFill>
              <a:cs typeface="Helvetica" panose="020B0604020202020204" pitchFamily="34" charset="0"/>
            </a:endParaRPr>
          </a:p>
          <a:p>
            <a:r>
              <a:rPr lang="en-US" sz="4800" b="1" dirty="0">
                <a:solidFill>
                  <a:srgbClr val="1F497D"/>
                </a:solidFill>
                <a:cs typeface="Helvetica" panose="020B0604020202020204" pitchFamily="34" charset="0"/>
              </a:rPr>
              <a:t> </a:t>
            </a:r>
            <a:r>
              <a:rPr lang="en-US" sz="4800" b="1" dirty="0" smtClean="0">
                <a:solidFill>
                  <a:srgbClr val="1F497D"/>
                </a:solidFill>
                <a:cs typeface="Helvetica" panose="020B0604020202020204" pitchFamily="34" charset="0"/>
              </a:rPr>
              <a:t>                  </a:t>
            </a:r>
            <a:r>
              <a:rPr lang="en-US" sz="3600" b="1" dirty="0" smtClean="0">
                <a:solidFill>
                  <a:srgbClr val="1F497D"/>
                </a:solidFill>
                <a:cs typeface="Helvetica" panose="020B0604020202020204" pitchFamily="34" charset="0"/>
              </a:rPr>
              <a:t> 1998                        </a:t>
            </a:r>
            <a:r>
              <a:rPr lang="en-US" sz="3600" b="1" dirty="0" smtClean="0">
                <a:solidFill>
                  <a:srgbClr val="1F497D"/>
                </a:solidFill>
                <a:cs typeface="Helvetica" panose="020B0604020202020204" pitchFamily="34" charset="0"/>
              </a:rPr>
              <a:t>	2005</a:t>
            </a:r>
            <a:endParaRPr lang="en-US" sz="4800" b="1" dirty="0">
              <a:solidFill>
                <a:srgbClr val="1F497D"/>
              </a:solidFill>
              <a:cs typeface="Helvetica" panose="020B0604020202020204" pitchFamily="34" charset="0"/>
            </a:endParaRPr>
          </a:p>
          <a:p>
            <a:r>
              <a:rPr lang="en-US" sz="3600" b="1" dirty="0" smtClean="0">
                <a:solidFill>
                  <a:srgbClr val="1F497D"/>
                </a:solidFill>
                <a:cs typeface="Helvetica" panose="020B0604020202020204" pitchFamily="34" charset="0"/>
              </a:rPr>
              <a:t>GDP</a:t>
            </a:r>
          </a:p>
          <a:p>
            <a:endParaRPr lang="en-US" sz="4800" b="1" dirty="0">
              <a:solidFill>
                <a:srgbClr val="1F497D"/>
              </a:solidFill>
              <a:cs typeface="Helvetica" panose="020B0604020202020204" pitchFamily="34" charset="0"/>
            </a:endParaRPr>
          </a:p>
          <a:p>
            <a:endParaRPr lang="en-US" sz="4800" b="1" dirty="0" smtClean="0">
              <a:solidFill>
                <a:srgbClr val="1F497D"/>
              </a:solidFill>
              <a:cs typeface="Helvetica" panose="020B0604020202020204" pitchFamily="34" charset="0"/>
            </a:endParaRPr>
          </a:p>
          <a:p>
            <a:endParaRPr lang="en-US" sz="3600" b="1" dirty="0">
              <a:solidFill>
                <a:srgbClr val="1F497D"/>
              </a:solidFill>
              <a:cs typeface="Helvetica" panose="020B0604020202020204" pitchFamily="34" charset="0"/>
            </a:endParaRPr>
          </a:p>
          <a:p>
            <a:r>
              <a:rPr lang="en-US" sz="3600" b="1" dirty="0" smtClean="0">
                <a:solidFill>
                  <a:srgbClr val="1F497D"/>
                </a:solidFill>
                <a:cs typeface="Helvetica" panose="020B0604020202020204" pitchFamily="34" charset="0"/>
              </a:rPr>
              <a:t>Acres</a:t>
            </a:r>
          </a:p>
          <a:p>
            <a:r>
              <a:rPr lang="en-US" sz="3600" b="1" dirty="0" smtClean="0">
                <a:solidFill>
                  <a:srgbClr val="1F497D"/>
                </a:solidFill>
                <a:cs typeface="Helvetica" panose="020B0604020202020204" pitchFamily="34" charset="0"/>
              </a:rPr>
              <a:t>Cons.</a:t>
            </a:r>
          </a:p>
          <a:p>
            <a:endParaRPr lang="en-US" sz="3600" b="1" dirty="0">
              <a:solidFill>
                <a:srgbClr val="1F497D"/>
              </a:solidFill>
              <a:cs typeface="Helvetica" panose="020B0604020202020204" pitchFamily="34" charset="0"/>
            </a:endParaRPr>
          </a:p>
          <a:p>
            <a:endParaRPr lang="en-US" sz="3600" b="1" dirty="0" smtClean="0">
              <a:solidFill>
                <a:srgbClr val="1F497D"/>
              </a:solidFill>
              <a:cs typeface="Helvetica" panose="020B0604020202020204" pitchFamily="34" charset="0"/>
            </a:endParaRPr>
          </a:p>
          <a:p>
            <a:endParaRPr lang="en-US" sz="3600" b="1" dirty="0">
              <a:solidFill>
                <a:srgbClr val="1F497D"/>
              </a:solidFill>
              <a:cs typeface="Helvetica" panose="020B0604020202020204" pitchFamily="34" charset="0"/>
            </a:endParaRPr>
          </a:p>
          <a:p>
            <a:endParaRPr lang="en-US" sz="3600" b="1" dirty="0" smtClean="0">
              <a:solidFill>
                <a:srgbClr val="1F497D"/>
              </a:solidFill>
              <a:cs typeface="Helvetica" panose="020B0604020202020204" pitchFamily="34" charset="0"/>
            </a:endParaRPr>
          </a:p>
          <a:p>
            <a:r>
              <a:rPr lang="en-US" sz="3600" b="1" dirty="0" smtClean="0">
                <a:solidFill>
                  <a:srgbClr val="1F497D"/>
                </a:solidFill>
                <a:cs typeface="Helvetica" panose="020B0604020202020204" pitchFamily="34" charset="0"/>
              </a:rPr>
              <a:t>GDP</a:t>
            </a:r>
          </a:p>
          <a:p>
            <a:r>
              <a:rPr lang="en-US" sz="3600" b="1" dirty="0" smtClean="0">
                <a:solidFill>
                  <a:srgbClr val="1F497D"/>
                </a:solidFill>
                <a:cs typeface="Helvetica" panose="020B0604020202020204" pitchFamily="34" charset="0"/>
              </a:rPr>
              <a:t>From</a:t>
            </a:r>
          </a:p>
          <a:p>
            <a:r>
              <a:rPr lang="en-US" sz="3600" b="1" dirty="0" smtClean="0">
                <a:solidFill>
                  <a:srgbClr val="1F497D"/>
                </a:solidFill>
                <a:cs typeface="Helvetica" panose="020B0604020202020204" pitchFamily="34" charset="0"/>
              </a:rPr>
              <a:t>Rail</a:t>
            </a:r>
          </a:p>
          <a:p>
            <a:r>
              <a:rPr lang="en-US" sz="3600" b="1" dirty="0" smtClean="0">
                <a:solidFill>
                  <a:srgbClr val="1F497D"/>
                </a:solidFill>
                <a:cs typeface="Helvetica" panose="020B0604020202020204" pitchFamily="34" charset="0"/>
              </a:rPr>
              <a:t>Trans.</a:t>
            </a:r>
          </a:p>
          <a:p>
            <a:pPr algn="ctr"/>
            <a:endParaRPr lang="en-US" sz="4800" b="1" u="sng" dirty="0" smtClean="0">
              <a:solidFill>
                <a:srgbClr val="1F497D"/>
              </a:solidFill>
            </a:endParaRPr>
          </a:p>
          <a:p>
            <a:pPr algn="ctr"/>
            <a:endParaRPr lang="en-US" sz="4800" u="sng" dirty="0">
              <a:solidFill>
                <a:srgbClr val="1F497D"/>
              </a:solidFill>
            </a:endParaRPr>
          </a:p>
          <a:p>
            <a:pPr algn="ctr"/>
            <a:endParaRPr lang="en-US" sz="4800" b="1" u="sng" dirty="0">
              <a:solidFill>
                <a:srgbClr val="1F497D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46750" y="5302946"/>
            <a:ext cx="109728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>
                <a:solidFill>
                  <a:srgbClr val="8A0000"/>
                </a:solidFill>
              </a:rPr>
              <a:t>5. Trends</a:t>
            </a:r>
            <a:endParaRPr lang="en-US" sz="5400" b="1" u="sng" dirty="0">
              <a:solidFill>
                <a:srgbClr val="8A0000"/>
              </a:solidFill>
            </a:endParaRPr>
          </a:p>
          <a:p>
            <a:r>
              <a:rPr lang="en-US" sz="4800" dirty="0">
                <a:solidFill>
                  <a:srgbClr val="1F497D"/>
                </a:solidFill>
              </a:rPr>
              <a:t>     </a:t>
            </a:r>
            <a:r>
              <a:rPr lang="en-US" sz="4800" dirty="0" smtClean="0">
                <a:solidFill>
                  <a:srgbClr val="1F497D"/>
                </a:solidFill>
              </a:rPr>
              <a:t>    </a:t>
            </a:r>
            <a:r>
              <a:rPr lang="en-US" sz="3600" b="1" dirty="0">
                <a:solidFill>
                  <a:srgbClr val="1F497D"/>
                </a:solidFill>
              </a:rPr>
              <a:t>1998          </a:t>
            </a:r>
            <a:r>
              <a:rPr lang="en-US" sz="3600" b="1" dirty="0" smtClean="0">
                <a:solidFill>
                  <a:srgbClr val="1F497D"/>
                </a:solidFill>
              </a:rPr>
              <a:t>	                           2005</a:t>
            </a:r>
            <a:endParaRPr lang="en-US" sz="3600" dirty="0">
              <a:solidFill>
                <a:srgbClr val="1F497D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62633" y="24541682"/>
            <a:ext cx="127630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>
                <a:solidFill>
                  <a:srgbClr val="8A0000"/>
                </a:solidFill>
              </a:rPr>
              <a:t>4</a:t>
            </a:r>
            <a:r>
              <a:rPr lang="en-US" sz="5400" b="1" u="sng" dirty="0" smtClean="0">
                <a:solidFill>
                  <a:srgbClr val="8A0000"/>
                </a:solidFill>
              </a:rPr>
              <a:t>. Research </a:t>
            </a:r>
            <a:r>
              <a:rPr lang="en-US" sz="5400" b="1" u="sng" dirty="0">
                <a:solidFill>
                  <a:srgbClr val="8A0000"/>
                </a:solidFill>
              </a:rPr>
              <a:t>Questions</a:t>
            </a:r>
            <a:endParaRPr lang="en-US" sz="5400" dirty="0">
              <a:solidFill>
                <a:srgbClr val="8A0000"/>
              </a:solidFill>
            </a:endParaRPr>
          </a:p>
          <a:p>
            <a:pPr marL="1143000" indent="-1143000">
              <a:buFont typeface="+mj-lt"/>
              <a:buAutoNum type="arabicPeriod"/>
            </a:pPr>
            <a:r>
              <a:rPr lang="en-US" sz="3600" dirty="0">
                <a:solidFill>
                  <a:srgbClr val="1F497D"/>
                </a:solidFill>
              </a:rPr>
              <a:t>Can we use land conservation to predict state GDP?</a:t>
            </a:r>
          </a:p>
          <a:p>
            <a:pPr marL="1143000" indent="-1143000">
              <a:buFont typeface="+mj-lt"/>
              <a:buAutoNum type="arabicPeriod"/>
            </a:pPr>
            <a:r>
              <a:rPr lang="en-US" sz="3600" dirty="0">
                <a:solidFill>
                  <a:srgbClr val="1F497D"/>
                </a:solidFill>
              </a:rPr>
              <a:t>How does land conservation affect different industries? 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6950" y="29438962"/>
            <a:ext cx="5223851" cy="258928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43630" y="32386826"/>
            <a:ext cx="5282204" cy="2385696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26950" y="32360234"/>
            <a:ext cx="5223851" cy="238569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43630" y="29478597"/>
            <a:ext cx="5426540" cy="253478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02580" y="35380403"/>
            <a:ext cx="5252387" cy="244929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27048" y="35409895"/>
            <a:ext cx="5330246" cy="244929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30858245" y="15925800"/>
            <a:ext cx="550976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1F497D"/>
                </a:solidFill>
              </a:rPr>
              <a:t>Significant </a:t>
            </a:r>
            <a:r>
              <a:rPr lang="en-US" sz="3200" dirty="0" smtClean="0">
                <a:solidFill>
                  <a:srgbClr val="1F497D"/>
                </a:solidFill>
              </a:rPr>
              <a:t>variables: </a:t>
            </a:r>
            <a:r>
              <a:rPr lang="en-US" sz="3200" dirty="0">
                <a:solidFill>
                  <a:srgbClr val="1F497D"/>
                </a:solidFill>
              </a:rPr>
              <a:t>Acres Conserved, Rental and Leasing services, Forestry, fishing and Related activities, Accommodation, Public Dollars Spent, Population, and personal income</a:t>
            </a:r>
          </a:p>
        </p:txBody>
      </p:sp>
      <p:pic>
        <p:nvPicPr>
          <p:cNvPr id="1026" name="Picture 2" descr="http://g.foolcdn.com/editorial/images/26223/kuznets-curve-blank_032213_1_large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184" y="14270364"/>
            <a:ext cx="5524500" cy="395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794670" y="5267970"/>
            <a:ext cx="12830979" cy="10218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>
                <a:solidFill>
                  <a:srgbClr val="8A0000"/>
                </a:solidFill>
              </a:rPr>
              <a:t>1. Background</a:t>
            </a:r>
            <a:endParaRPr lang="en-US" sz="5400" b="1" u="sng" dirty="0" smtClean="0">
              <a:solidFill>
                <a:srgbClr val="8A0000"/>
              </a:solidFill>
            </a:endParaRPr>
          </a:p>
          <a:p>
            <a:r>
              <a:rPr lang="en-US" sz="3600" dirty="0" smtClean="0">
                <a:solidFill>
                  <a:srgbClr val="1F497D"/>
                </a:solidFill>
              </a:rPr>
              <a:t>An increasing awareness of the impact that economic growth has on our environment has motivated researchers and policy makers to explore the limiting nature that conservation may have on economic </a:t>
            </a:r>
            <a:r>
              <a:rPr lang="en-US" sz="3600" dirty="0" smtClean="0">
                <a:solidFill>
                  <a:srgbClr val="1F497D"/>
                </a:solidFill>
              </a:rPr>
              <a:t>growth</a:t>
            </a:r>
            <a:r>
              <a:rPr lang="en-US" sz="3600" dirty="0">
                <a:solidFill>
                  <a:srgbClr val="1F497D"/>
                </a:solidFill>
              </a:rPr>
              <a:t> </a:t>
            </a:r>
            <a:r>
              <a:rPr lang="en-US" sz="3600" dirty="0" smtClean="0">
                <a:solidFill>
                  <a:srgbClr val="1F497D"/>
                </a:solidFill>
              </a:rPr>
              <a:t>and vice versa. </a:t>
            </a:r>
            <a:endParaRPr lang="en-US" sz="3600" dirty="0" smtClean="0">
              <a:solidFill>
                <a:srgbClr val="1F497D"/>
              </a:solidFill>
            </a:endParaRPr>
          </a:p>
          <a:p>
            <a:endParaRPr lang="en-US" sz="3600" dirty="0">
              <a:solidFill>
                <a:srgbClr val="1F497D"/>
              </a:solidFill>
            </a:endParaRPr>
          </a:p>
          <a:p>
            <a:r>
              <a:rPr lang="en-US" sz="3600" dirty="0" smtClean="0">
                <a:solidFill>
                  <a:srgbClr val="1F497D"/>
                </a:solidFill>
              </a:rPr>
              <a:t>As a nation, we have always valued economic growth which is measured by increases in Gross Domestic Product(GDP). </a:t>
            </a:r>
          </a:p>
          <a:p>
            <a:endParaRPr lang="en-US" sz="3600" dirty="0">
              <a:solidFill>
                <a:srgbClr val="1F497D"/>
              </a:solidFill>
            </a:endParaRPr>
          </a:p>
          <a:p>
            <a:r>
              <a:rPr lang="en-US" sz="3600" dirty="0">
                <a:solidFill>
                  <a:srgbClr val="1F497D"/>
                </a:solidFill>
              </a:rPr>
              <a:t>Two main theories:</a:t>
            </a:r>
            <a:r>
              <a:rPr lang="en-US" sz="3600" b="1" u="sng" dirty="0">
                <a:solidFill>
                  <a:srgbClr val="1F497D"/>
                </a:solidFill>
              </a:rPr>
              <a:t> 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3600" dirty="0">
                <a:solidFill>
                  <a:srgbClr val="1F497D"/>
                </a:solidFill>
              </a:rPr>
              <a:t>Land Conservation hinders productivity because it prohibits land from being </a:t>
            </a:r>
            <a:r>
              <a:rPr lang="en-US" sz="3600" dirty="0" smtClean="0">
                <a:solidFill>
                  <a:srgbClr val="1F497D"/>
                </a:solidFill>
              </a:rPr>
              <a:t>cultivated. </a:t>
            </a:r>
            <a:endParaRPr lang="en-US" sz="3600" dirty="0">
              <a:solidFill>
                <a:srgbClr val="1F497D"/>
              </a:solidFill>
            </a:endParaRPr>
          </a:p>
          <a:p>
            <a:pPr marL="914400" indent="-914400">
              <a:buFont typeface="+mj-lt"/>
              <a:buAutoNum type="arabicPeriod"/>
            </a:pPr>
            <a:r>
              <a:rPr lang="en-US" sz="3600" dirty="0">
                <a:solidFill>
                  <a:srgbClr val="1F497D"/>
                </a:solidFill>
              </a:rPr>
              <a:t>Conservation positively impacts productivity by generating revenue through </a:t>
            </a:r>
            <a:r>
              <a:rPr lang="en-US" sz="3600" dirty="0" smtClean="0">
                <a:solidFill>
                  <a:srgbClr val="1F497D"/>
                </a:solidFill>
              </a:rPr>
              <a:t>recreational activities.</a:t>
            </a:r>
            <a:endParaRPr lang="en-US" sz="3600" dirty="0" smtClean="0">
              <a:solidFill>
                <a:srgbClr val="1F497D"/>
              </a:solidFill>
            </a:endParaRPr>
          </a:p>
          <a:p>
            <a:endParaRPr lang="en-US" sz="3200" dirty="0">
              <a:solidFill>
                <a:srgbClr val="1F497D"/>
              </a:solidFill>
            </a:endParaRPr>
          </a:p>
          <a:p>
            <a:r>
              <a:rPr lang="en-US" sz="3200" dirty="0" smtClean="0">
                <a:solidFill>
                  <a:srgbClr val="1F497D"/>
                </a:solidFill>
              </a:rPr>
              <a:t>	</a:t>
            </a:r>
            <a:endParaRPr lang="en-US" sz="3200" dirty="0">
              <a:solidFill>
                <a:srgbClr val="1F497D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76836" y="17965845"/>
            <a:ext cx="131064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>
                <a:solidFill>
                  <a:srgbClr val="8A0000"/>
                </a:solidFill>
              </a:rPr>
              <a:t>3</a:t>
            </a:r>
            <a:r>
              <a:rPr lang="en-US" sz="5400" b="1" u="sng" dirty="0" smtClean="0">
                <a:solidFill>
                  <a:srgbClr val="8A0000"/>
                </a:solidFill>
              </a:rPr>
              <a:t>. Introduction</a:t>
            </a:r>
            <a:endParaRPr lang="en-US" sz="5400" b="1" u="sng" dirty="0">
              <a:solidFill>
                <a:srgbClr val="8A0000"/>
              </a:solidFill>
            </a:endParaRPr>
          </a:p>
          <a:p>
            <a:r>
              <a:rPr lang="en-US" sz="3600" dirty="0" smtClean="0">
                <a:solidFill>
                  <a:srgbClr val="1F497D"/>
                </a:solidFill>
              </a:rPr>
              <a:t>We set out to find the relationship between conservation efforts and GDP. </a:t>
            </a:r>
            <a:r>
              <a:rPr lang="en-US" sz="3600" dirty="0" smtClean="0">
                <a:solidFill>
                  <a:srgbClr val="1F497D"/>
                </a:solidFill>
              </a:rPr>
              <a:t>Our hypotheses were the following: </a:t>
            </a:r>
            <a:endParaRPr lang="en-US" sz="3600" dirty="0" smtClean="0">
              <a:solidFill>
                <a:srgbClr val="1F497D"/>
              </a:solidFill>
            </a:endParaRPr>
          </a:p>
          <a:p>
            <a:endParaRPr lang="en-US" sz="3600" dirty="0">
              <a:solidFill>
                <a:srgbClr val="1F497D"/>
              </a:solidFill>
            </a:endParaRPr>
          </a:p>
          <a:p>
            <a:r>
              <a:rPr lang="en-US" sz="3600" dirty="0" smtClean="0">
                <a:solidFill>
                  <a:srgbClr val="1F497D"/>
                </a:solidFill>
              </a:rPr>
              <a:t>Hypothesis 1: We believe that conservation directly reduces production ability and will therefore reduce state GDP. </a:t>
            </a:r>
          </a:p>
          <a:p>
            <a:endParaRPr lang="en-US" sz="3600" dirty="0">
              <a:solidFill>
                <a:srgbClr val="1F497D"/>
              </a:solidFill>
            </a:endParaRPr>
          </a:p>
          <a:p>
            <a:r>
              <a:rPr lang="en-US" sz="3600" dirty="0" smtClean="0">
                <a:solidFill>
                  <a:srgbClr val="1F497D"/>
                </a:solidFill>
              </a:rPr>
              <a:t>Hypothesis 2: We expect to see conservation have a positive relationship with certain industry GDPs, such as food services, lodging, outdoor recreational activities, etc. </a:t>
            </a:r>
            <a:endParaRPr lang="en-US" sz="3600" dirty="0">
              <a:solidFill>
                <a:srgbClr val="1F497D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603525" y="442794"/>
            <a:ext cx="3147060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Effect of Land Conservation on State GDP</a:t>
            </a:r>
          </a:p>
          <a:p>
            <a:pPr algn="ctr"/>
            <a:r>
              <a:rPr lang="en-US" sz="6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Carolyn </a:t>
            </a:r>
            <a:r>
              <a:rPr lang="en-US" sz="6600" dirty="0" err="1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Fuwa</a:t>
            </a:r>
            <a:r>
              <a:rPr lang="en-US" sz="6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‘15 &amp; Robert McCormick ‘15</a:t>
            </a:r>
          </a:p>
          <a:p>
            <a:pPr algn="ctr"/>
            <a:r>
              <a:rPr lang="en-US" sz="6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EC476- Senior Seminar: The Economics of Ecosystem Services and Biodiversity</a:t>
            </a:r>
          </a:p>
          <a:p>
            <a:pPr algn="ctr"/>
            <a:r>
              <a:rPr lang="en-US" sz="6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Economics, Colby College, Waterville, ME</a:t>
            </a:r>
          </a:p>
          <a:p>
            <a:pPr algn="ctr"/>
            <a:r>
              <a:rPr lang="en-US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endParaRPr lang="en-US" sz="7200" b="0" cap="none" spc="0" dirty="0">
              <a:ln w="0"/>
              <a:solidFill>
                <a:schemeClr val="accent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5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829</TotalTime>
  <Words>650</Words>
  <Application>Microsoft Office PowerPoint</Application>
  <PresentationFormat>Custom</PresentationFormat>
  <Paragraphs>313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MS Mincho</vt:lpstr>
      <vt:lpstr>Arial</vt:lpstr>
      <vt:lpstr>Calibri</vt:lpstr>
      <vt:lpstr>Cambria</vt:lpstr>
      <vt:lpstr>Century Gothic</vt:lpstr>
      <vt:lpstr>Helvetica</vt:lpstr>
      <vt:lpstr>Times New Roman</vt:lpstr>
      <vt:lpstr>Wingdings 3</vt:lpstr>
      <vt:lpstr>Slice</vt:lpstr>
      <vt:lpstr>PowerPoint Presentation</vt:lpstr>
    </vt:vector>
  </TitlesOfParts>
  <Company>Colby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Robert J. McCormick</cp:lastModifiedBy>
  <cp:revision>51</cp:revision>
  <dcterms:created xsi:type="dcterms:W3CDTF">2014-04-08T13:46:32Z</dcterms:created>
  <dcterms:modified xsi:type="dcterms:W3CDTF">2015-04-27T00:48:08Z</dcterms:modified>
</cp:coreProperties>
</file>