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2" r:id="rId2"/>
  </p:sldIdLst>
  <p:sldSz cx="43891200" cy="38404800"/>
  <p:notesSz cx="6985000" cy="9283700"/>
  <p:defaultTextStyle>
    <a:defPPr>
      <a:defRPr lang="en-US"/>
    </a:defPPr>
    <a:lvl1pPr marL="0" algn="l" defTabSz="1055035" rtl="0" eaLnBrk="1" latinLnBrk="0" hangingPunct="1">
      <a:defRPr sz="2100" kern="1200">
        <a:solidFill>
          <a:schemeClr val="tx1"/>
        </a:solidFill>
        <a:latin typeface="+mn-lt"/>
        <a:ea typeface="+mn-ea"/>
        <a:cs typeface="+mn-cs"/>
      </a:defRPr>
    </a:lvl1pPr>
    <a:lvl2pPr marL="527517" algn="l" defTabSz="1055035" rtl="0" eaLnBrk="1" latinLnBrk="0" hangingPunct="1">
      <a:defRPr sz="2100" kern="1200">
        <a:solidFill>
          <a:schemeClr val="tx1"/>
        </a:solidFill>
        <a:latin typeface="+mn-lt"/>
        <a:ea typeface="+mn-ea"/>
        <a:cs typeface="+mn-cs"/>
      </a:defRPr>
    </a:lvl2pPr>
    <a:lvl3pPr marL="1055035" algn="l" defTabSz="1055035" rtl="0" eaLnBrk="1" latinLnBrk="0" hangingPunct="1">
      <a:defRPr sz="2100" kern="1200">
        <a:solidFill>
          <a:schemeClr val="tx1"/>
        </a:solidFill>
        <a:latin typeface="+mn-lt"/>
        <a:ea typeface="+mn-ea"/>
        <a:cs typeface="+mn-cs"/>
      </a:defRPr>
    </a:lvl3pPr>
    <a:lvl4pPr marL="1582552" algn="l" defTabSz="1055035" rtl="0" eaLnBrk="1" latinLnBrk="0" hangingPunct="1">
      <a:defRPr sz="2100" kern="1200">
        <a:solidFill>
          <a:schemeClr val="tx1"/>
        </a:solidFill>
        <a:latin typeface="+mn-lt"/>
        <a:ea typeface="+mn-ea"/>
        <a:cs typeface="+mn-cs"/>
      </a:defRPr>
    </a:lvl4pPr>
    <a:lvl5pPr marL="2110069" algn="l" defTabSz="1055035" rtl="0" eaLnBrk="1" latinLnBrk="0" hangingPunct="1">
      <a:defRPr sz="2100" kern="1200">
        <a:solidFill>
          <a:schemeClr val="tx1"/>
        </a:solidFill>
        <a:latin typeface="+mn-lt"/>
        <a:ea typeface="+mn-ea"/>
        <a:cs typeface="+mn-cs"/>
      </a:defRPr>
    </a:lvl5pPr>
    <a:lvl6pPr marL="2637587" algn="l" defTabSz="1055035" rtl="0" eaLnBrk="1" latinLnBrk="0" hangingPunct="1">
      <a:defRPr sz="2100" kern="1200">
        <a:solidFill>
          <a:schemeClr val="tx1"/>
        </a:solidFill>
        <a:latin typeface="+mn-lt"/>
        <a:ea typeface="+mn-ea"/>
        <a:cs typeface="+mn-cs"/>
      </a:defRPr>
    </a:lvl6pPr>
    <a:lvl7pPr marL="3165104" algn="l" defTabSz="1055035" rtl="0" eaLnBrk="1" latinLnBrk="0" hangingPunct="1">
      <a:defRPr sz="2100" kern="1200">
        <a:solidFill>
          <a:schemeClr val="tx1"/>
        </a:solidFill>
        <a:latin typeface="+mn-lt"/>
        <a:ea typeface="+mn-ea"/>
        <a:cs typeface="+mn-cs"/>
      </a:defRPr>
    </a:lvl7pPr>
    <a:lvl8pPr marL="3692622" algn="l" defTabSz="1055035" rtl="0" eaLnBrk="1" latinLnBrk="0" hangingPunct="1">
      <a:defRPr sz="2100" kern="1200">
        <a:solidFill>
          <a:schemeClr val="tx1"/>
        </a:solidFill>
        <a:latin typeface="+mn-lt"/>
        <a:ea typeface="+mn-ea"/>
        <a:cs typeface="+mn-cs"/>
      </a:defRPr>
    </a:lvl8pPr>
    <a:lvl9pPr marL="4220139" algn="l" defTabSz="1055035"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57" autoAdjust="0"/>
  </p:normalViewPr>
  <p:slideViewPr>
    <p:cSldViewPr>
      <p:cViewPr>
        <p:scale>
          <a:sx n="30" d="100"/>
          <a:sy n="30" d="100"/>
        </p:scale>
        <p:origin x="-80" y="352"/>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a:defRPr sz="1200"/>
            </a:lvl1pPr>
          </a:lstStyle>
          <a:p>
            <a:fld id="{421E2CE2-BEF8-4C49-A511-F4EFA6494C3A}" type="datetimeFigureOut">
              <a:rPr lang="en-US" smtClean="0"/>
              <a:t>4/29/14</a:t>
            </a:fld>
            <a:endParaRPr lang="en-US"/>
          </a:p>
        </p:txBody>
      </p:sp>
      <p:sp>
        <p:nvSpPr>
          <p:cNvPr id="4" name="Slide Image Placeholder 3"/>
          <p:cNvSpPr>
            <a:spLocks noGrp="1" noRot="1" noChangeAspect="1"/>
          </p:cNvSpPr>
          <p:nvPr>
            <p:ph type="sldImg" idx="2"/>
          </p:nvPr>
        </p:nvSpPr>
        <p:spPr>
          <a:xfrm>
            <a:off x="1503363" y="696913"/>
            <a:ext cx="3978275"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1440" tIns="45720" rIns="91440" bIns="45720" rtlCol="0" anchor="b"/>
          <a:lstStyle>
            <a:lvl1pPr algn="r">
              <a:defRPr sz="1200"/>
            </a:lvl1pPr>
          </a:lstStyle>
          <a:p>
            <a:fld id="{AA26BC99-4527-6D40-B2C8-B3E006E680CF}" type="slidenum">
              <a:rPr lang="en-US" smtClean="0"/>
              <a:t>‹#›</a:t>
            </a:fld>
            <a:endParaRPr lang="en-US"/>
          </a:p>
        </p:txBody>
      </p:sp>
    </p:spTree>
    <p:extLst>
      <p:ext uri="{BB962C8B-B14F-4D97-AF65-F5344CB8AC3E}">
        <p14:creationId xmlns:p14="http://schemas.microsoft.com/office/powerpoint/2010/main" val="1845140826"/>
      </p:ext>
    </p:extLst>
  </p:cSld>
  <p:clrMap bg1="lt1" tx1="dk1" bg2="lt2" tx2="dk2" accent1="accent1" accent2="accent2" accent3="accent3" accent4="accent4" accent5="accent5" accent6="accent6" hlink="hlink" folHlink="folHlink"/>
  <p:notesStyle>
    <a:lvl1pPr marL="0" algn="l" defTabSz="527517" rtl="0" eaLnBrk="1" latinLnBrk="0" hangingPunct="1">
      <a:defRPr sz="1400" kern="1200">
        <a:solidFill>
          <a:schemeClr val="tx1"/>
        </a:solidFill>
        <a:latin typeface="+mn-lt"/>
        <a:ea typeface="+mn-ea"/>
        <a:cs typeface="+mn-cs"/>
      </a:defRPr>
    </a:lvl1pPr>
    <a:lvl2pPr marL="527517" algn="l" defTabSz="527517" rtl="0" eaLnBrk="1" latinLnBrk="0" hangingPunct="1">
      <a:defRPr sz="1400" kern="1200">
        <a:solidFill>
          <a:schemeClr val="tx1"/>
        </a:solidFill>
        <a:latin typeface="+mn-lt"/>
        <a:ea typeface="+mn-ea"/>
        <a:cs typeface="+mn-cs"/>
      </a:defRPr>
    </a:lvl2pPr>
    <a:lvl3pPr marL="1055035" algn="l" defTabSz="527517" rtl="0" eaLnBrk="1" latinLnBrk="0" hangingPunct="1">
      <a:defRPr sz="1400" kern="1200">
        <a:solidFill>
          <a:schemeClr val="tx1"/>
        </a:solidFill>
        <a:latin typeface="+mn-lt"/>
        <a:ea typeface="+mn-ea"/>
        <a:cs typeface="+mn-cs"/>
      </a:defRPr>
    </a:lvl3pPr>
    <a:lvl4pPr marL="1582552" algn="l" defTabSz="527517" rtl="0" eaLnBrk="1" latinLnBrk="0" hangingPunct="1">
      <a:defRPr sz="1400" kern="1200">
        <a:solidFill>
          <a:schemeClr val="tx1"/>
        </a:solidFill>
        <a:latin typeface="+mn-lt"/>
        <a:ea typeface="+mn-ea"/>
        <a:cs typeface="+mn-cs"/>
      </a:defRPr>
    </a:lvl4pPr>
    <a:lvl5pPr marL="2110069" algn="l" defTabSz="527517" rtl="0" eaLnBrk="1" latinLnBrk="0" hangingPunct="1">
      <a:defRPr sz="1400" kern="1200">
        <a:solidFill>
          <a:schemeClr val="tx1"/>
        </a:solidFill>
        <a:latin typeface="+mn-lt"/>
        <a:ea typeface="+mn-ea"/>
        <a:cs typeface="+mn-cs"/>
      </a:defRPr>
    </a:lvl5pPr>
    <a:lvl6pPr marL="2637587" algn="l" defTabSz="527517" rtl="0" eaLnBrk="1" latinLnBrk="0" hangingPunct="1">
      <a:defRPr sz="1400" kern="1200">
        <a:solidFill>
          <a:schemeClr val="tx1"/>
        </a:solidFill>
        <a:latin typeface="+mn-lt"/>
        <a:ea typeface="+mn-ea"/>
        <a:cs typeface="+mn-cs"/>
      </a:defRPr>
    </a:lvl6pPr>
    <a:lvl7pPr marL="3165104" algn="l" defTabSz="527517" rtl="0" eaLnBrk="1" latinLnBrk="0" hangingPunct="1">
      <a:defRPr sz="1400" kern="1200">
        <a:solidFill>
          <a:schemeClr val="tx1"/>
        </a:solidFill>
        <a:latin typeface="+mn-lt"/>
        <a:ea typeface="+mn-ea"/>
        <a:cs typeface="+mn-cs"/>
      </a:defRPr>
    </a:lvl7pPr>
    <a:lvl8pPr marL="3692622" algn="l" defTabSz="527517" rtl="0" eaLnBrk="1" latinLnBrk="0" hangingPunct="1">
      <a:defRPr sz="1400" kern="1200">
        <a:solidFill>
          <a:schemeClr val="tx1"/>
        </a:solidFill>
        <a:latin typeface="+mn-lt"/>
        <a:ea typeface="+mn-ea"/>
        <a:cs typeface="+mn-cs"/>
      </a:defRPr>
    </a:lvl8pPr>
    <a:lvl9pPr marL="4220139" algn="l" defTabSz="527517"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2"/>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527517" indent="0" algn="ctr">
              <a:buNone/>
              <a:defRPr>
                <a:solidFill>
                  <a:schemeClr val="tx1">
                    <a:tint val="75000"/>
                  </a:schemeClr>
                </a:solidFill>
              </a:defRPr>
            </a:lvl2pPr>
            <a:lvl3pPr marL="1055035" indent="0" algn="ctr">
              <a:buNone/>
              <a:defRPr>
                <a:solidFill>
                  <a:schemeClr val="tx1">
                    <a:tint val="75000"/>
                  </a:schemeClr>
                </a:solidFill>
              </a:defRPr>
            </a:lvl3pPr>
            <a:lvl4pPr marL="1582552" indent="0" algn="ctr">
              <a:buNone/>
              <a:defRPr>
                <a:solidFill>
                  <a:schemeClr val="tx1">
                    <a:tint val="75000"/>
                  </a:schemeClr>
                </a:solidFill>
              </a:defRPr>
            </a:lvl4pPr>
            <a:lvl5pPr marL="2110069" indent="0" algn="ctr">
              <a:buNone/>
              <a:defRPr>
                <a:solidFill>
                  <a:schemeClr val="tx1">
                    <a:tint val="75000"/>
                  </a:schemeClr>
                </a:solidFill>
              </a:defRPr>
            </a:lvl5pPr>
            <a:lvl6pPr marL="2637587" indent="0" algn="ctr">
              <a:buNone/>
              <a:defRPr>
                <a:solidFill>
                  <a:schemeClr val="tx1">
                    <a:tint val="75000"/>
                  </a:schemeClr>
                </a:solidFill>
              </a:defRPr>
            </a:lvl6pPr>
            <a:lvl7pPr marL="3165104" indent="0" algn="ctr">
              <a:buNone/>
              <a:defRPr>
                <a:solidFill>
                  <a:schemeClr val="tx1">
                    <a:tint val="75000"/>
                  </a:schemeClr>
                </a:solidFill>
              </a:defRPr>
            </a:lvl7pPr>
            <a:lvl8pPr marL="3692622" indent="0" algn="ctr">
              <a:buNone/>
              <a:defRPr>
                <a:solidFill>
                  <a:schemeClr val="tx1">
                    <a:tint val="75000"/>
                  </a:schemeClr>
                </a:solidFill>
              </a:defRPr>
            </a:lvl8pPr>
            <a:lvl9pPr marL="422013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148560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90510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7378700"/>
            <a:ext cx="9875520" cy="15729077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7378700"/>
            <a:ext cx="28895040" cy="1572907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70273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7A65E4-20A9-4D8A-8EB7-F994B3005E55}"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3897746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8642"/>
            <a:ext cx="37307520" cy="7627620"/>
          </a:xfrm>
        </p:spPr>
        <p:txBody>
          <a:bodyPr anchor="t"/>
          <a:lstStyle>
            <a:lvl1pPr algn="l">
              <a:defRPr sz="4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7596"/>
            <a:ext cx="37307520" cy="8401048"/>
          </a:xfrm>
        </p:spPr>
        <p:txBody>
          <a:bodyPr anchor="b"/>
          <a:lstStyle>
            <a:lvl1pPr marL="0" indent="0">
              <a:buNone/>
              <a:defRPr sz="2300">
                <a:solidFill>
                  <a:schemeClr val="tx1">
                    <a:tint val="75000"/>
                  </a:schemeClr>
                </a:solidFill>
              </a:defRPr>
            </a:lvl1pPr>
            <a:lvl2pPr marL="527517" indent="0">
              <a:buNone/>
              <a:defRPr sz="2100">
                <a:solidFill>
                  <a:schemeClr val="tx1">
                    <a:tint val="75000"/>
                  </a:schemeClr>
                </a:solidFill>
              </a:defRPr>
            </a:lvl2pPr>
            <a:lvl3pPr marL="1055035" indent="0">
              <a:buNone/>
              <a:defRPr sz="1800">
                <a:solidFill>
                  <a:schemeClr val="tx1">
                    <a:tint val="75000"/>
                  </a:schemeClr>
                </a:solidFill>
              </a:defRPr>
            </a:lvl3pPr>
            <a:lvl4pPr marL="1582552" indent="0">
              <a:buNone/>
              <a:defRPr sz="1600">
                <a:solidFill>
                  <a:schemeClr val="tx1">
                    <a:tint val="75000"/>
                  </a:schemeClr>
                </a:solidFill>
              </a:defRPr>
            </a:lvl4pPr>
            <a:lvl5pPr marL="2110069" indent="0">
              <a:buNone/>
              <a:defRPr sz="1600">
                <a:solidFill>
                  <a:schemeClr val="tx1">
                    <a:tint val="75000"/>
                  </a:schemeClr>
                </a:solidFill>
              </a:defRPr>
            </a:lvl5pPr>
            <a:lvl6pPr marL="2637587" indent="0">
              <a:buNone/>
              <a:defRPr sz="1600">
                <a:solidFill>
                  <a:schemeClr val="tx1">
                    <a:tint val="75000"/>
                  </a:schemeClr>
                </a:solidFill>
              </a:defRPr>
            </a:lvl6pPr>
            <a:lvl7pPr marL="3165104" indent="0">
              <a:buNone/>
              <a:defRPr sz="1600">
                <a:solidFill>
                  <a:schemeClr val="tx1">
                    <a:tint val="75000"/>
                  </a:schemeClr>
                </a:solidFill>
              </a:defRPr>
            </a:lvl7pPr>
            <a:lvl8pPr marL="3692622" indent="0">
              <a:buNone/>
              <a:defRPr sz="1600">
                <a:solidFill>
                  <a:schemeClr val="tx1">
                    <a:tint val="75000"/>
                  </a:schemeClr>
                </a:solidFill>
              </a:defRPr>
            </a:lvl8pPr>
            <a:lvl9pPr marL="4220139"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7A65E4-20A9-4D8A-8EB7-F994B3005E55}"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155669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43009820"/>
            <a:ext cx="19385280" cy="121659652"/>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43009820"/>
            <a:ext cx="19385280" cy="121659652"/>
          </a:xfrm>
        </p:spPr>
        <p:txBody>
          <a:bodyPr/>
          <a:lstStyle>
            <a:lvl1pPr>
              <a:defRPr sz="32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7A65E4-20A9-4D8A-8EB7-F994B3005E55}"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53485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2"/>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2"/>
            <a:ext cx="19392903" cy="3582668"/>
          </a:xfrm>
        </p:spPr>
        <p:txBody>
          <a:bodyPr anchor="b"/>
          <a:lstStyle>
            <a:lvl1pPr marL="0" indent="0">
              <a:buNone/>
              <a:defRPr sz="2800" b="1"/>
            </a:lvl1pPr>
            <a:lvl2pPr marL="527517" indent="0">
              <a:buNone/>
              <a:defRPr sz="2300" b="1"/>
            </a:lvl2pPr>
            <a:lvl3pPr marL="1055035" indent="0">
              <a:buNone/>
              <a:defRPr sz="2100" b="1"/>
            </a:lvl3pPr>
            <a:lvl4pPr marL="1582552" indent="0">
              <a:buNone/>
              <a:defRPr sz="1800" b="1"/>
            </a:lvl4pPr>
            <a:lvl5pPr marL="2110069" indent="0">
              <a:buNone/>
              <a:defRPr sz="1800" b="1"/>
            </a:lvl5pPr>
            <a:lvl6pPr marL="2637587" indent="0">
              <a:buNone/>
              <a:defRPr sz="1800" b="1"/>
            </a:lvl6pPr>
            <a:lvl7pPr marL="3165104" indent="0">
              <a:buNone/>
              <a:defRPr sz="1800" b="1"/>
            </a:lvl7pPr>
            <a:lvl8pPr marL="3692622" indent="0">
              <a:buNone/>
              <a:defRPr sz="1800" b="1"/>
            </a:lvl8pPr>
            <a:lvl9pPr marL="4220139"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3" cy="22127212"/>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7" y="8596632"/>
            <a:ext cx="19400520" cy="3582668"/>
          </a:xfrm>
        </p:spPr>
        <p:txBody>
          <a:bodyPr anchor="b"/>
          <a:lstStyle>
            <a:lvl1pPr marL="0" indent="0">
              <a:buNone/>
              <a:defRPr sz="2800" b="1"/>
            </a:lvl1pPr>
            <a:lvl2pPr marL="527517" indent="0">
              <a:buNone/>
              <a:defRPr sz="2300" b="1"/>
            </a:lvl2pPr>
            <a:lvl3pPr marL="1055035" indent="0">
              <a:buNone/>
              <a:defRPr sz="2100" b="1"/>
            </a:lvl3pPr>
            <a:lvl4pPr marL="1582552" indent="0">
              <a:buNone/>
              <a:defRPr sz="1800" b="1"/>
            </a:lvl4pPr>
            <a:lvl5pPr marL="2110069" indent="0">
              <a:buNone/>
              <a:defRPr sz="1800" b="1"/>
            </a:lvl5pPr>
            <a:lvl6pPr marL="2637587" indent="0">
              <a:buNone/>
              <a:defRPr sz="1800" b="1"/>
            </a:lvl6pPr>
            <a:lvl7pPr marL="3165104" indent="0">
              <a:buNone/>
              <a:defRPr sz="1800" b="1"/>
            </a:lvl7pPr>
            <a:lvl8pPr marL="3692622" indent="0">
              <a:buNone/>
              <a:defRPr sz="1800" b="1"/>
            </a:lvl8pPr>
            <a:lvl9pPr marL="4220139"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22296127" y="12179300"/>
            <a:ext cx="19400520" cy="22127212"/>
          </a:xfrm>
        </p:spPr>
        <p:txBody>
          <a:bodyPr/>
          <a:lstStyle>
            <a:lvl1pPr>
              <a:defRPr sz="28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7A65E4-20A9-4D8A-8EB7-F994B3005E55}" type="datetimeFigureOut">
              <a:rPr lang="en-US" smtClean="0"/>
              <a:t>4/29/14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1799033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7A65E4-20A9-4D8A-8EB7-F994B3005E55}" type="datetimeFigureOut">
              <a:rPr lang="en-US" smtClean="0"/>
              <a:t>4/29/14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20625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7A65E4-20A9-4D8A-8EB7-F994B3005E55}" type="datetimeFigureOut">
              <a:rPr lang="en-US" smtClean="0"/>
              <a:t>4/29/14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3647884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7" y="1529080"/>
            <a:ext cx="14439903" cy="6507480"/>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17160240" y="1529084"/>
            <a:ext cx="24536400" cy="32777432"/>
          </a:xfrm>
        </p:spPr>
        <p:txBody>
          <a:bodyPr/>
          <a:lstStyle>
            <a:lvl1pPr>
              <a:defRPr sz="3700"/>
            </a:lvl1pPr>
            <a:lvl2pPr>
              <a:defRPr sz="32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7" y="8036564"/>
            <a:ext cx="14439903" cy="26269952"/>
          </a:xfrm>
        </p:spPr>
        <p:txBody>
          <a:bodyPr/>
          <a:lstStyle>
            <a:lvl1pPr marL="0" indent="0">
              <a:buNone/>
              <a:defRPr sz="1600"/>
            </a:lvl1pPr>
            <a:lvl2pPr marL="527517" indent="0">
              <a:buNone/>
              <a:defRPr sz="1400"/>
            </a:lvl2pPr>
            <a:lvl3pPr marL="1055035" indent="0">
              <a:buNone/>
              <a:defRPr sz="1200"/>
            </a:lvl3pPr>
            <a:lvl4pPr marL="1582552" indent="0">
              <a:buNone/>
              <a:defRPr sz="1000"/>
            </a:lvl4pPr>
            <a:lvl5pPr marL="2110069" indent="0">
              <a:buNone/>
              <a:defRPr sz="1000"/>
            </a:lvl5pPr>
            <a:lvl6pPr marL="2637587" indent="0">
              <a:buNone/>
              <a:defRPr sz="1000"/>
            </a:lvl6pPr>
            <a:lvl7pPr marL="3165104" indent="0">
              <a:buNone/>
              <a:defRPr sz="1000"/>
            </a:lvl7pPr>
            <a:lvl8pPr marL="3692622" indent="0">
              <a:buNone/>
              <a:defRPr sz="1000"/>
            </a:lvl8pPr>
            <a:lvl9pPr marL="422013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7A65E4-20A9-4D8A-8EB7-F994B3005E55}"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4158114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6883360"/>
            <a:ext cx="26334720" cy="3173732"/>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8602983" y="3431540"/>
            <a:ext cx="26334720" cy="23042880"/>
          </a:xfrm>
        </p:spPr>
        <p:txBody>
          <a:bodyPr/>
          <a:lstStyle>
            <a:lvl1pPr marL="0" indent="0">
              <a:buNone/>
              <a:defRPr sz="3700"/>
            </a:lvl1pPr>
            <a:lvl2pPr marL="527517" indent="0">
              <a:buNone/>
              <a:defRPr sz="3200"/>
            </a:lvl2pPr>
            <a:lvl3pPr marL="1055035" indent="0">
              <a:buNone/>
              <a:defRPr sz="2800"/>
            </a:lvl3pPr>
            <a:lvl4pPr marL="1582552" indent="0">
              <a:buNone/>
              <a:defRPr sz="2300"/>
            </a:lvl4pPr>
            <a:lvl5pPr marL="2110069" indent="0">
              <a:buNone/>
              <a:defRPr sz="2300"/>
            </a:lvl5pPr>
            <a:lvl6pPr marL="2637587" indent="0">
              <a:buNone/>
              <a:defRPr sz="2300"/>
            </a:lvl6pPr>
            <a:lvl7pPr marL="3165104" indent="0">
              <a:buNone/>
              <a:defRPr sz="2300"/>
            </a:lvl7pPr>
            <a:lvl8pPr marL="3692622" indent="0">
              <a:buNone/>
              <a:defRPr sz="2300"/>
            </a:lvl8pPr>
            <a:lvl9pPr marL="4220139" indent="0">
              <a:buNone/>
              <a:defRPr sz="2300"/>
            </a:lvl9pPr>
          </a:lstStyle>
          <a:p>
            <a:endParaRPr lang="en-US"/>
          </a:p>
        </p:txBody>
      </p:sp>
      <p:sp>
        <p:nvSpPr>
          <p:cNvPr id="4" name="Text Placeholder 3"/>
          <p:cNvSpPr>
            <a:spLocks noGrp="1"/>
          </p:cNvSpPr>
          <p:nvPr>
            <p:ph type="body" sz="half" idx="2"/>
          </p:nvPr>
        </p:nvSpPr>
        <p:spPr>
          <a:xfrm>
            <a:off x="8602983" y="30057092"/>
            <a:ext cx="26334720" cy="4507228"/>
          </a:xfrm>
        </p:spPr>
        <p:txBody>
          <a:bodyPr/>
          <a:lstStyle>
            <a:lvl1pPr marL="0" indent="0">
              <a:buNone/>
              <a:defRPr sz="1600"/>
            </a:lvl1pPr>
            <a:lvl2pPr marL="527517" indent="0">
              <a:buNone/>
              <a:defRPr sz="1400"/>
            </a:lvl2pPr>
            <a:lvl3pPr marL="1055035" indent="0">
              <a:buNone/>
              <a:defRPr sz="1200"/>
            </a:lvl3pPr>
            <a:lvl4pPr marL="1582552" indent="0">
              <a:buNone/>
              <a:defRPr sz="1000"/>
            </a:lvl4pPr>
            <a:lvl5pPr marL="2110069" indent="0">
              <a:buNone/>
              <a:defRPr sz="1000"/>
            </a:lvl5pPr>
            <a:lvl6pPr marL="2637587" indent="0">
              <a:buNone/>
              <a:defRPr sz="1000"/>
            </a:lvl6pPr>
            <a:lvl7pPr marL="3165104" indent="0">
              <a:buNone/>
              <a:defRPr sz="1000"/>
            </a:lvl7pPr>
            <a:lvl8pPr marL="3692622" indent="0">
              <a:buNone/>
              <a:defRPr sz="1000"/>
            </a:lvl8pPr>
            <a:lvl9pPr marL="422013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7A65E4-20A9-4D8A-8EB7-F994B3005E55}"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440C5-8837-4A30-8180-434DA24F06F2}" type="slidenum">
              <a:rPr lang="en-US" smtClean="0"/>
              <a:t>‹#›</a:t>
            </a:fld>
            <a:endParaRPr lang="en-US"/>
          </a:p>
        </p:txBody>
      </p:sp>
    </p:spTree>
    <p:extLst>
      <p:ext uri="{BB962C8B-B14F-4D97-AF65-F5344CB8AC3E}">
        <p14:creationId xmlns:p14="http://schemas.microsoft.com/office/powerpoint/2010/main" val="2578359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2"/>
            <a:ext cx="39502080" cy="6400800"/>
          </a:xfrm>
          <a:prstGeom prst="rect">
            <a:avLst/>
          </a:prstGeom>
        </p:spPr>
        <p:txBody>
          <a:bodyPr vert="horz" lIns="105503" tIns="52752" rIns="105503" bIns="5275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4"/>
            <a:ext cx="39502080" cy="25345392"/>
          </a:xfrm>
          <a:prstGeom prst="rect">
            <a:avLst/>
          </a:prstGeom>
        </p:spPr>
        <p:txBody>
          <a:bodyPr vert="horz" lIns="105503" tIns="52752" rIns="105503" bIns="527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2"/>
            <a:ext cx="10241280" cy="2044700"/>
          </a:xfrm>
          <a:prstGeom prst="rect">
            <a:avLst/>
          </a:prstGeom>
        </p:spPr>
        <p:txBody>
          <a:bodyPr vert="horz" lIns="105503" tIns="52752" rIns="105503" bIns="52752" rtlCol="0" anchor="ctr"/>
          <a:lstStyle>
            <a:lvl1pPr algn="l">
              <a:defRPr sz="1400">
                <a:solidFill>
                  <a:schemeClr val="tx1">
                    <a:tint val="75000"/>
                  </a:schemeClr>
                </a:solidFill>
              </a:defRPr>
            </a:lvl1pPr>
          </a:lstStyle>
          <a:p>
            <a:fld id="{307A65E4-20A9-4D8A-8EB7-F994B3005E55}" type="datetimeFigureOut">
              <a:rPr lang="en-US" smtClean="0"/>
              <a:t>4/29/14</a:t>
            </a:fld>
            <a:endParaRPr lang="en-US"/>
          </a:p>
        </p:txBody>
      </p:sp>
      <p:sp>
        <p:nvSpPr>
          <p:cNvPr id="5" name="Footer Placeholder 4"/>
          <p:cNvSpPr>
            <a:spLocks noGrp="1"/>
          </p:cNvSpPr>
          <p:nvPr>
            <p:ph type="ftr" sz="quarter" idx="3"/>
          </p:nvPr>
        </p:nvSpPr>
        <p:spPr>
          <a:xfrm>
            <a:off x="14996160" y="35595562"/>
            <a:ext cx="13898880" cy="2044700"/>
          </a:xfrm>
          <a:prstGeom prst="rect">
            <a:avLst/>
          </a:prstGeom>
        </p:spPr>
        <p:txBody>
          <a:bodyPr vert="horz" lIns="105503" tIns="52752" rIns="105503" bIns="52752"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2"/>
            <a:ext cx="10241280" cy="2044700"/>
          </a:xfrm>
          <a:prstGeom prst="rect">
            <a:avLst/>
          </a:prstGeom>
        </p:spPr>
        <p:txBody>
          <a:bodyPr vert="horz" lIns="105503" tIns="52752" rIns="105503" bIns="52752" rtlCol="0" anchor="ctr"/>
          <a:lstStyle>
            <a:lvl1pPr algn="r">
              <a:defRPr sz="1400">
                <a:solidFill>
                  <a:schemeClr val="tx1">
                    <a:tint val="75000"/>
                  </a:schemeClr>
                </a:solidFill>
              </a:defRPr>
            </a:lvl1pPr>
          </a:lstStyle>
          <a:p>
            <a:fld id="{DEB440C5-8837-4A30-8180-434DA24F06F2}" type="slidenum">
              <a:rPr lang="en-US" smtClean="0"/>
              <a:t>‹#›</a:t>
            </a:fld>
            <a:endParaRPr lang="en-US"/>
          </a:p>
        </p:txBody>
      </p:sp>
    </p:spTree>
    <p:extLst>
      <p:ext uri="{BB962C8B-B14F-4D97-AF65-F5344CB8AC3E}">
        <p14:creationId xmlns:p14="http://schemas.microsoft.com/office/powerpoint/2010/main" val="2683292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55035" rtl="0" eaLnBrk="1" latinLnBrk="0" hangingPunct="1">
        <a:spcBef>
          <a:spcPct val="0"/>
        </a:spcBef>
        <a:buNone/>
        <a:defRPr sz="5100" kern="1200">
          <a:solidFill>
            <a:schemeClr val="tx1"/>
          </a:solidFill>
          <a:latin typeface="+mj-lt"/>
          <a:ea typeface="+mj-ea"/>
          <a:cs typeface="+mj-cs"/>
        </a:defRPr>
      </a:lvl1pPr>
    </p:titleStyle>
    <p:bodyStyle>
      <a:lvl1pPr marL="395638" indent="-395638" algn="l" defTabSz="1055035"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57216" indent="-329698" algn="l" defTabSz="1055035"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18793" indent="-263759" algn="l" defTabSz="1055035"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46311"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73828"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01345"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28863"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56380"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83898" indent="-263759" algn="l" defTabSz="1055035"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55035" rtl="0" eaLnBrk="1" latinLnBrk="0" hangingPunct="1">
        <a:defRPr sz="2100" kern="1200">
          <a:solidFill>
            <a:schemeClr val="tx1"/>
          </a:solidFill>
          <a:latin typeface="+mn-lt"/>
          <a:ea typeface="+mn-ea"/>
          <a:cs typeface="+mn-cs"/>
        </a:defRPr>
      </a:lvl1pPr>
      <a:lvl2pPr marL="527517" algn="l" defTabSz="1055035" rtl="0" eaLnBrk="1" latinLnBrk="0" hangingPunct="1">
        <a:defRPr sz="2100" kern="1200">
          <a:solidFill>
            <a:schemeClr val="tx1"/>
          </a:solidFill>
          <a:latin typeface="+mn-lt"/>
          <a:ea typeface="+mn-ea"/>
          <a:cs typeface="+mn-cs"/>
        </a:defRPr>
      </a:lvl2pPr>
      <a:lvl3pPr marL="1055035" algn="l" defTabSz="1055035" rtl="0" eaLnBrk="1" latinLnBrk="0" hangingPunct="1">
        <a:defRPr sz="2100" kern="1200">
          <a:solidFill>
            <a:schemeClr val="tx1"/>
          </a:solidFill>
          <a:latin typeface="+mn-lt"/>
          <a:ea typeface="+mn-ea"/>
          <a:cs typeface="+mn-cs"/>
        </a:defRPr>
      </a:lvl3pPr>
      <a:lvl4pPr marL="1582552" algn="l" defTabSz="1055035" rtl="0" eaLnBrk="1" latinLnBrk="0" hangingPunct="1">
        <a:defRPr sz="2100" kern="1200">
          <a:solidFill>
            <a:schemeClr val="tx1"/>
          </a:solidFill>
          <a:latin typeface="+mn-lt"/>
          <a:ea typeface="+mn-ea"/>
          <a:cs typeface="+mn-cs"/>
        </a:defRPr>
      </a:lvl4pPr>
      <a:lvl5pPr marL="2110069" algn="l" defTabSz="1055035" rtl="0" eaLnBrk="1" latinLnBrk="0" hangingPunct="1">
        <a:defRPr sz="2100" kern="1200">
          <a:solidFill>
            <a:schemeClr val="tx1"/>
          </a:solidFill>
          <a:latin typeface="+mn-lt"/>
          <a:ea typeface="+mn-ea"/>
          <a:cs typeface="+mn-cs"/>
        </a:defRPr>
      </a:lvl5pPr>
      <a:lvl6pPr marL="2637587" algn="l" defTabSz="1055035" rtl="0" eaLnBrk="1" latinLnBrk="0" hangingPunct="1">
        <a:defRPr sz="2100" kern="1200">
          <a:solidFill>
            <a:schemeClr val="tx1"/>
          </a:solidFill>
          <a:latin typeface="+mn-lt"/>
          <a:ea typeface="+mn-ea"/>
          <a:cs typeface="+mn-cs"/>
        </a:defRPr>
      </a:lvl6pPr>
      <a:lvl7pPr marL="3165104" algn="l" defTabSz="1055035" rtl="0" eaLnBrk="1" latinLnBrk="0" hangingPunct="1">
        <a:defRPr sz="2100" kern="1200">
          <a:solidFill>
            <a:schemeClr val="tx1"/>
          </a:solidFill>
          <a:latin typeface="+mn-lt"/>
          <a:ea typeface="+mn-ea"/>
          <a:cs typeface="+mn-cs"/>
        </a:defRPr>
      </a:lvl7pPr>
      <a:lvl8pPr marL="3692622" algn="l" defTabSz="1055035" rtl="0" eaLnBrk="1" latinLnBrk="0" hangingPunct="1">
        <a:defRPr sz="2100" kern="1200">
          <a:solidFill>
            <a:schemeClr val="tx1"/>
          </a:solidFill>
          <a:latin typeface="+mn-lt"/>
          <a:ea typeface="+mn-ea"/>
          <a:cs typeface="+mn-cs"/>
        </a:defRPr>
      </a:lvl8pPr>
      <a:lvl9pPr marL="4220139" algn="l" defTabSz="1055035"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4978743" y="5422900"/>
            <a:ext cx="13933714" cy="10502900"/>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27517" tIns="527517" rIns="527517" bIns="527517" rtlCol="0" anchor="t"/>
          <a:lstStyle/>
          <a:p>
            <a:r>
              <a:rPr lang="en-US" sz="5500" b="1" dirty="0">
                <a:solidFill>
                  <a:prstClr val="black"/>
                </a:solidFill>
                <a:latin typeface="Helvetica" pitchFamily="34" charset="0"/>
                <a:ea typeface="Tahoma" pitchFamily="34" charset="0"/>
                <a:cs typeface="Helvetica" pitchFamily="34" charset="0"/>
              </a:rPr>
              <a:t>Optical Properties</a:t>
            </a:r>
          </a:p>
          <a:p>
            <a:pPr lvl="0"/>
            <a:endParaRPr lang="en-US" sz="4200" dirty="0">
              <a:solidFill>
                <a:prstClr val="black"/>
              </a:solidFill>
              <a:latin typeface="Helvetica" pitchFamily="34" charset="0"/>
              <a:ea typeface="Tahoma" pitchFamily="34" charset="0"/>
              <a:cs typeface="Helvetica" pitchFamily="34" charset="0"/>
            </a:endParaRPr>
          </a:p>
          <a:p>
            <a:pPr algn="ctr"/>
            <a:endParaRPr lang="en-US" dirty="0">
              <a:latin typeface="Helvetica" pitchFamily="34" charset="0"/>
              <a:ea typeface="Tahoma" pitchFamily="34" charset="0"/>
              <a:cs typeface="Helvetica" pitchFamily="34" charset="0"/>
            </a:endParaRPr>
          </a:p>
        </p:txBody>
      </p:sp>
      <p:sp>
        <p:nvSpPr>
          <p:cNvPr id="5" name="TextBox 4"/>
          <p:cNvSpPr txBox="1"/>
          <p:nvPr/>
        </p:nvSpPr>
        <p:spPr>
          <a:xfrm>
            <a:off x="15392400" y="6746706"/>
            <a:ext cx="12714515" cy="682239"/>
          </a:xfrm>
          <a:prstGeom prst="rect">
            <a:avLst/>
          </a:prstGeom>
          <a:solidFill>
            <a:schemeClr val="bg1"/>
          </a:solidFill>
        </p:spPr>
        <p:txBody>
          <a:bodyPr wrap="square" lIns="105503" tIns="52752" rIns="105503" bIns="52752" rtlCol="0">
            <a:spAutoFit/>
          </a:bodyPr>
          <a:lstStyle/>
          <a:p>
            <a:r>
              <a:rPr lang="en-US" sz="3700" b="1" dirty="0">
                <a:latin typeface="Helvetica" pitchFamily="34" charset="0"/>
                <a:ea typeface="Tahoma" pitchFamily="34" charset="0"/>
                <a:cs typeface="Helvetica" pitchFamily="34" charset="0"/>
              </a:rPr>
              <a:t>Figure 1: Thin Section of </a:t>
            </a:r>
            <a:r>
              <a:rPr lang="en-US" sz="3700" b="1" dirty="0" err="1">
                <a:latin typeface="Helvetica" pitchFamily="34" charset="0"/>
                <a:ea typeface="Tahoma" pitchFamily="34" charset="0"/>
                <a:cs typeface="Helvetica" pitchFamily="34" charset="0"/>
              </a:rPr>
              <a:t>Augite</a:t>
            </a:r>
            <a:r>
              <a:rPr lang="en-US" sz="3700" b="1" dirty="0">
                <a:latin typeface="Helvetica" pitchFamily="34" charset="0"/>
                <a:ea typeface="Tahoma" pitchFamily="34" charset="0"/>
                <a:cs typeface="Helvetica" pitchFamily="34" charset="0"/>
              </a:rPr>
              <a:t> in PPL and XPL</a:t>
            </a:r>
          </a:p>
        </p:txBody>
      </p:sp>
      <p:graphicFrame>
        <p:nvGraphicFramePr>
          <p:cNvPr id="17" name="Table 16"/>
          <p:cNvGraphicFramePr>
            <a:graphicFrameLocks noGrp="1"/>
          </p:cNvGraphicFramePr>
          <p:nvPr>
            <p:extLst>
              <p:ext uri="{D42A27DB-BD31-4B8C-83A1-F6EECF244321}">
                <p14:modId xmlns:p14="http://schemas.microsoft.com/office/powerpoint/2010/main" val="1511836089"/>
              </p:ext>
            </p:extLst>
          </p:nvPr>
        </p:nvGraphicFramePr>
        <p:xfrm>
          <a:off x="15468600" y="7696200"/>
          <a:ext cx="12540342" cy="7467599"/>
        </p:xfrm>
        <a:graphic>
          <a:graphicData uri="http://schemas.openxmlformats.org/drawingml/2006/table">
            <a:tbl>
              <a:tblPr firstRow="1" bandRow="1">
                <a:tableStyleId>{5C22544A-7EE6-4342-B048-85BDC9FD1C3A}</a:tableStyleId>
              </a:tblPr>
              <a:tblGrid>
                <a:gridCol w="6270171"/>
                <a:gridCol w="6270171"/>
              </a:tblGrid>
              <a:tr h="1059759">
                <a:tc>
                  <a:txBody>
                    <a:bodyPr/>
                    <a:lstStyle/>
                    <a:p>
                      <a:pPr algn="ctr"/>
                      <a:r>
                        <a:rPr lang="en-US" sz="3700" dirty="0" smtClean="0"/>
                        <a:t>Plane Polarized</a:t>
                      </a:r>
                      <a:r>
                        <a:rPr lang="en-US" sz="3700" baseline="0" dirty="0" smtClean="0"/>
                        <a:t> Light</a:t>
                      </a:r>
                      <a:endParaRPr lang="en-US" sz="3700" dirty="0"/>
                    </a:p>
                  </a:txBody>
                  <a:tcPr marL="104503" marR="104503" marT="53340" marB="53340"/>
                </a:tc>
                <a:tc>
                  <a:txBody>
                    <a:bodyPr/>
                    <a:lstStyle/>
                    <a:p>
                      <a:pPr algn="ctr"/>
                      <a:r>
                        <a:rPr lang="en-US" sz="3700" dirty="0" smtClean="0"/>
                        <a:t>Cross Polarized</a:t>
                      </a:r>
                      <a:r>
                        <a:rPr lang="en-US" sz="3700" baseline="0" dirty="0" smtClean="0"/>
                        <a:t> Light</a:t>
                      </a:r>
                      <a:endParaRPr lang="en-US" sz="3700" dirty="0"/>
                    </a:p>
                  </a:txBody>
                  <a:tcPr marL="104503" marR="104503" marT="53340" marB="53340"/>
                </a:tc>
              </a:tr>
              <a:tr h="3203920">
                <a:tc>
                  <a:txBody>
                    <a:bodyPr/>
                    <a:lstStyle/>
                    <a:p>
                      <a:pPr algn="r"/>
                      <a:endParaRPr lang="en-US" sz="2400" b="0" dirty="0">
                        <a:latin typeface="Helvetica"/>
                        <a:cs typeface="Helvetica"/>
                      </a:endParaRPr>
                    </a:p>
                  </a:txBody>
                  <a:tcPr marL="104503" marR="104503" marT="53340" marB="53340" anchor="b"/>
                </a:tc>
                <a:tc>
                  <a:txBody>
                    <a:bodyPr/>
                    <a:lstStyle/>
                    <a:p>
                      <a:pPr algn="r"/>
                      <a:endParaRPr lang="en-US" sz="3300" dirty="0">
                        <a:latin typeface="Helvetica"/>
                        <a:cs typeface="Helvetica"/>
                      </a:endParaRPr>
                    </a:p>
                  </a:txBody>
                  <a:tcPr marL="104503" marR="104503" marT="53340" marB="53340" anchor="b"/>
                </a:tc>
              </a:tr>
              <a:tr h="3203920">
                <a:tc>
                  <a:txBody>
                    <a:bodyPr/>
                    <a:lstStyle/>
                    <a:p>
                      <a:pPr algn="r"/>
                      <a:endParaRPr lang="en-US" sz="1900" b="0" dirty="0"/>
                    </a:p>
                  </a:txBody>
                  <a:tcPr marL="104503" marR="104503" marT="53340" marB="53340"/>
                </a:tc>
                <a:tc>
                  <a:txBody>
                    <a:bodyPr/>
                    <a:lstStyle/>
                    <a:p>
                      <a:pPr algn="ctr"/>
                      <a:endParaRPr lang="en-US" sz="3300" dirty="0"/>
                    </a:p>
                  </a:txBody>
                  <a:tcPr marL="104503" marR="104503" marT="53340" marB="53340"/>
                </a:tc>
              </a:tr>
            </a:tbl>
          </a:graphicData>
        </a:graphic>
      </p:graphicFrame>
      <p:pic>
        <p:nvPicPr>
          <p:cNvPr id="9" name="Picture 8" descr="AugitePPL.bmp"/>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0" y="8915400"/>
            <a:ext cx="3776191" cy="2891146"/>
          </a:xfrm>
          <a:prstGeom prst="rect">
            <a:avLst/>
          </a:prstGeom>
        </p:spPr>
      </p:pic>
      <p:pic>
        <p:nvPicPr>
          <p:cNvPr id="11" name="Picture 10" descr="AugiteXPL.bmp"/>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64800" y="8915400"/>
            <a:ext cx="3776191" cy="2891146"/>
          </a:xfrm>
          <a:prstGeom prst="rect">
            <a:avLst/>
          </a:prstGeom>
        </p:spPr>
      </p:pic>
      <p:pic>
        <p:nvPicPr>
          <p:cNvPr id="13" name="Picture 12" descr="Augite xpl onli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64800" y="12115800"/>
            <a:ext cx="3820536" cy="2936568"/>
          </a:xfrm>
          <a:prstGeom prst="rect">
            <a:avLst/>
          </a:prstGeom>
        </p:spPr>
      </p:pic>
      <p:pic>
        <p:nvPicPr>
          <p:cNvPr id="20" name="Picture 19" descr="Screen Shot 2014-04-17 at 12.52.31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64000" y="12115800"/>
            <a:ext cx="3831771" cy="2936568"/>
          </a:xfrm>
          <a:prstGeom prst="rect">
            <a:avLst/>
          </a:prstGeom>
        </p:spPr>
      </p:pic>
      <p:sp>
        <p:nvSpPr>
          <p:cNvPr id="4" name="TextBox 3"/>
          <p:cNvSpPr txBox="1"/>
          <p:nvPr/>
        </p:nvSpPr>
        <p:spPr>
          <a:xfrm>
            <a:off x="522514" y="432416"/>
            <a:ext cx="42759086" cy="4276907"/>
          </a:xfrm>
          <a:prstGeom prst="rect">
            <a:avLst/>
          </a:prstGeom>
          <a:solidFill>
            <a:schemeClr val="bg1"/>
          </a:solidFill>
          <a:ln w="76200">
            <a:solidFill>
              <a:schemeClr val="tx1"/>
            </a:solidFill>
          </a:ln>
        </p:spPr>
        <p:txBody>
          <a:bodyPr wrap="square" lIns="105503" tIns="52752" rIns="105503" bIns="52752" rtlCol="0">
            <a:spAutoFit/>
          </a:bodyPr>
          <a:lstStyle/>
          <a:p>
            <a:pPr lvl="8"/>
            <a:r>
              <a:rPr lang="en-US" sz="8700" b="1" dirty="0"/>
              <a:t>									  </a:t>
            </a:r>
            <a:r>
              <a:rPr lang="en-US" sz="11500" b="1" dirty="0"/>
              <a:t>My Pet Mineral: </a:t>
            </a:r>
            <a:r>
              <a:rPr lang="en-US" sz="11500" b="1" dirty="0" err="1"/>
              <a:t>Augite</a:t>
            </a:r>
            <a:r>
              <a:rPr lang="en-US" sz="11500" b="1" dirty="0"/>
              <a:t>  </a:t>
            </a:r>
            <a:r>
              <a:rPr lang="en-US" sz="11500" b="1" dirty="0" smtClean="0"/>
              <a:t>  </a:t>
            </a:r>
            <a:endParaRPr lang="en-US" sz="11500" dirty="0"/>
          </a:p>
          <a:p>
            <a:pPr algn="ctr"/>
            <a:endParaRPr lang="en-US" sz="600" b="1" dirty="0">
              <a:latin typeface="Helvetica" pitchFamily="34" charset="0"/>
              <a:ea typeface="Tahoma" pitchFamily="34" charset="0"/>
              <a:cs typeface="Helvetica" pitchFamily="34" charset="0"/>
            </a:endParaRPr>
          </a:p>
          <a:p>
            <a:pPr algn="ctr"/>
            <a:r>
              <a:rPr lang="en-US" sz="5100" b="1" dirty="0" smtClean="0">
                <a:latin typeface="Helvetica" pitchFamily="34" charset="0"/>
                <a:ea typeface="Tahoma" pitchFamily="34" charset="0"/>
                <a:cs typeface="Helvetica" pitchFamily="34" charset="0"/>
              </a:rPr>
              <a:t>Jacob </a:t>
            </a:r>
            <a:r>
              <a:rPr lang="en-US" sz="5100" b="1" dirty="0">
                <a:latin typeface="Helvetica" pitchFamily="34" charset="0"/>
                <a:ea typeface="Tahoma" pitchFamily="34" charset="0"/>
                <a:cs typeface="Helvetica" pitchFamily="34" charset="0"/>
              </a:rPr>
              <a:t>Wall </a:t>
            </a:r>
            <a:r>
              <a:rPr lang="en-US" sz="5100" b="1" dirty="0" smtClean="0">
                <a:latin typeface="Helvetica" pitchFamily="34" charset="0"/>
                <a:ea typeface="Tahoma" pitchFamily="34" charset="0"/>
                <a:cs typeface="Helvetica" pitchFamily="34" charset="0"/>
              </a:rPr>
              <a:t>‘16</a:t>
            </a:r>
          </a:p>
          <a:p>
            <a:pPr algn="ctr"/>
            <a:endParaRPr lang="en-US" sz="600" b="1" dirty="0">
              <a:latin typeface="Helvetica" pitchFamily="34" charset="0"/>
              <a:ea typeface="Tahoma" pitchFamily="34" charset="0"/>
              <a:cs typeface="Helvetica" pitchFamily="34" charset="0"/>
            </a:endParaRPr>
          </a:p>
          <a:p>
            <a:pPr algn="ctr"/>
            <a:r>
              <a:rPr lang="en-US" sz="5100" b="1" dirty="0">
                <a:latin typeface="Helvetica" pitchFamily="34" charset="0"/>
                <a:ea typeface="Tahoma" pitchFamily="34" charset="0"/>
                <a:cs typeface="Helvetica" pitchFamily="34" charset="0"/>
              </a:rPr>
              <a:t>Ge225: Mineralogy, Geology Program Colby College, Waterville, </a:t>
            </a:r>
            <a:r>
              <a:rPr lang="en-US" sz="5100" b="1" dirty="0" smtClean="0">
                <a:latin typeface="Helvetica" pitchFamily="34" charset="0"/>
                <a:ea typeface="Tahoma" pitchFamily="34" charset="0"/>
                <a:cs typeface="Helvetica" pitchFamily="34" charset="0"/>
              </a:rPr>
              <a:t>ME</a:t>
            </a:r>
          </a:p>
          <a:p>
            <a:pPr algn="ctr"/>
            <a:endParaRPr lang="en-US" sz="3600" b="1" dirty="0">
              <a:latin typeface="Helvetica" pitchFamily="34" charset="0"/>
              <a:ea typeface="Tahoma" pitchFamily="34" charset="0"/>
              <a:cs typeface="Helvetica" pitchFamily="34" charset="0"/>
            </a:endParaRPr>
          </a:p>
          <a:p>
            <a:pPr algn="ctr"/>
            <a:endParaRPr lang="en-US" sz="600" b="1" dirty="0">
              <a:latin typeface="Helvetica" pitchFamily="34" charset="0"/>
              <a:ea typeface="Tahoma" pitchFamily="34" charset="0"/>
              <a:cs typeface="Helvetica" pitchFamily="34" charset="0"/>
            </a:endParaRPr>
          </a:p>
        </p:txBody>
      </p:sp>
      <p:sp>
        <p:nvSpPr>
          <p:cNvPr id="6" name="Rectangle 5"/>
          <p:cNvSpPr/>
          <p:nvPr/>
        </p:nvSpPr>
        <p:spPr>
          <a:xfrm>
            <a:off x="522514" y="5422900"/>
            <a:ext cx="14003383" cy="31545162"/>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27517" tIns="527517" rIns="527517" bIns="527517" rtlCol="0" anchor="t"/>
          <a:lstStyle/>
          <a:p>
            <a:r>
              <a:rPr lang="en-US" sz="5500" b="1" dirty="0" smtClean="0">
                <a:solidFill>
                  <a:schemeClr val="tx1"/>
                </a:solidFill>
                <a:latin typeface="Helvetica" pitchFamily="34" charset="0"/>
                <a:ea typeface="Tahoma" pitchFamily="34" charset="0"/>
                <a:cs typeface="Helvetica" pitchFamily="34" charset="0"/>
              </a:rPr>
              <a:t>Introduction</a:t>
            </a:r>
            <a:endParaRPr lang="en-US" sz="5500" b="1" dirty="0">
              <a:solidFill>
                <a:schemeClr val="tx1"/>
              </a:solidFill>
              <a:latin typeface="Helvetica" pitchFamily="34" charset="0"/>
              <a:ea typeface="Tahoma" pitchFamily="34" charset="0"/>
              <a:cs typeface="Helvetica" pitchFamily="34" charset="0"/>
            </a:endParaRPr>
          </a:p>
          <a:p>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was identified through </a:t>
            </a:r>
            <a:r>
              <a:rPr lang="en-US" sz="4000" dirty="0">
                <a:solidFill>
                  <a:schemeClr val="tx1"/>
                </a:solidFill>
                <a:latin typeface="Helvetica" pitchFamily="34" charset="0"/>
                <a:ea typeface="Tahoma" pitchFamily="34" charset="0"/>
                <a:cs typeface="Helvetica" pitchFamily="34" charset="0"/>
              </a:rPr>
              <a:t>physical property observations and physical tests, using the classification tables in the back of text </a:t>
            </a:r>
            <a:r>
              <a:rPr lang="en-US" sz="4000" dirty="0" smtClean="0">
                <a:solidFill>
                  <a:schemeClr val="tx1"/>
                </a:solidFill>
                <a:latin typeface="Helvetica" pitchFamily="34" charset="0"/>
                <a:ea typeface="Tahoma" pitchFamily="34" charset="0"/>
                <a:cs typeface="Helvetica" pitchFamily="34" charset="0"/>
              </a:rPr>
              <a:t>book</a:t>
            </a:r>
            <a:r>
              <a:rPr lang="en-US" sz="4000" baseline="30000" dirty="0" smtClean="0">
                <a:solidFill>
                  <a:schemeClr val="tx1"/>
                </a:solidFill>
                <a:latin typeface="Helvetica" pitchFamily="34" charset="0"/>
                <a:ea typeface="Tahoma" pitchFamily="34" charset="0"/>
                <a:cs typeface="Helvetica" pitchFamily="34" charset="0"/>
              </a:rPr>
              <a:t>1</a:t>
            </a:r>
            <a:r>
              <a:rPr lang="en-US" sz="4000" dirty="0" smtClean="0">
                <a:solidFill>
                  <a:schemeClr val="tx1"/>
                </a:solidFill>
                <a:latin typeface="Helvetica" pitchFamily="34" charset="0"/>
                <a:ea typeface="Tahoma" pitchFamily="34" charset="0"/>
                <a:cs typeface="Helvetica" pitchFamily="34" charset="0"/>
              </a:rPr>
              <a:t>. </a:t>
            </a:r>
            <a:r>
              <a:rPr lang="en-US" sz="4000" dirty="0">
                <a:solidFill>
                  <a:schemeClr val="tx1"/>
                </a:solidFill>
                <a:latin typeface="Helvetica" pitchFamily="34" charset="0"/>
                <a:ea typeface="Tahoma" pitchFamily="34" charset="0"/>
                <a:cs typeface="Helvetica" pitchFamily="34" charset="0"/>
              </a:rPr>
              <a:t>O</a:t>
            </a:r>
            <a:r>
              <a:rPr lang="en-US" sz="4000" dirty="0" smtClean="0">
                <a:solidFill>
                  <a:schemeClr val="tx1"/>
                </a:solidFill>
                <a:latin typeface="Helvetica" pitchFamily="34" charset="0"/>
                <a:ea typeface="Tahoma" pitchFamily="34" charset="0"/>
                <a:cs typeface="Helvetica" pitchFamily="34" charset="0"/>
              </a:rPr>
              <a:t>ptical mineralogy properties were identified using </a:t>
            </a:r>
            <a:r>
              <a:rPr lang="en-US" sz="4000" dirty="0">
                <a:solidFill>
                  <a:schemeClr val="tx1"/>
                </a:solidFill>
                <a:latin typeface="Helvetica" pitchFamily="34" charset="0"/>
                <a:ea typeface="Tahoma" pitchFamily="34" charset="0"/>
                <a:cs typeface="Helvetica" pitchFamily="34" charset="0"/>
              </a:rPr>
              <a:t>a petrographic </a:t>
            </a:r>
            <a:r>
              <a:rPr lang="en-US" sz="4000" dirty="0" smtClean="0">
                <a:solidFill>
                  <a:schemeClr val="tx1"/>
                </a:solidFill>
                <a:latin typeface="Helvetica" pitchFamily="34" charset="0"/>
                <a:ea typeface="Tahoma" pitchFamily="34" charset="0"/>
                <a:cs typeface="Helvetica" pitchFamily="34" charset="0"/>
              </a:rPr>
              <a:t>microscope. A review of literature on </a:t>
            </a:r>
            <a:r>
              <a:rPr lang="en-US" sz="4000" dirty="0" err="1" smtClean="0">
                <a:solidFill>
                  <a:schemeClr val="tx1"/>
                </a:solidFill>
                <a:latin typeface="Helvetica" pitchFamily="34" charset="0"/>
                <a:ea typeface="Tahoma" pitchFamily="34" charset="0"/>
                <a:cs typeface="Helvetica" pitchFamily="34" charset="0"/>
              </a:rPr>
              <a:t>Augite’s</a:t>
            </a:r>
            <a:r>
              <a:rPr lang="en-US" sz="4000" dirty="0" smtClean="0">
                <a:solidFill>
                  <a:schemeClr val="tx1"/>
                </a:solidFill>
                <a:latin typeface="Helvetica" pitchFamily="34" charset="0"/>
                <a:ea typeface="Tahoma" pitchFamily="34" charset="0"/>
                <a:cs typeface="Helvetica" pitchFamily="34" charset="0"/>
              </a:rPr>
              <a:t> history, occurrence in the environment, uses and chemical and structural data was also conducted. Both physical and optical properties are useful in mineral identification and history determination.</a:t>
            </a:r>
          </a:p>
          <a:p>
            <a:endParaRPr lang="en-US" sz="2400" dirty="0">
              <a:solidFill>
                <a:schemeClr val="tx1"/>
              </a:solidFill>
              <a:latin typeface="Helvetica" pitchFamily="34" charset="0"/>
              <a:ea typeface="Tahoma" pitchFamily="34" charset="0"/>
              <a:cs typeface="Helvetica" pitchFamily="34" charset="0"/>
            </a:endParaRPr>
          </a:p>
          <a:p>
            <a:r>
              <a:rPr lang="en-US" sz="5500" b="1" dirty="0">
                <a:solidFill>
                  <a:schemeClr val="tx1"/>
                </a:solidFill>
                <a:latin typeface="Helvetica" pitchFamily="34" charset="0"/>
                <a:ea typeface="Tahoma" pitchFamily="34" charset="0"/>
                <a:cs typeface="Helvetica" pitchFamily="34" charset="0"/>
              </a:rPr>
              <a:t>Physical </a:t>
            </a:r>
            <a:r>
              <a:rPr lang="en-US" sz="5500" b="1" dirty="0" smtClean="0">
                <a:solidFill>
                  <a:schemeClr val="tx1"/>
                </a:solidFill>
                <a:latin typeface="Helvetica" pitchFamily="34" charset="0"/>
                <a:ea typeface="Tahoma" pitchFamily="34" charset="0"/>
                <a:cs typeface="Helvetica" pitchFamily="34" charset="0"/>
              </a:rPr>
              <a:t>Properties</a:t>
            </a:r>
          </a:p>
          <a:p>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mostly appears to be dark green to black color but can also exist as a brown green color. The streak color is determined by rubbing the sample on the a porcelain streak plate.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streaks greenish white. Luster is the overall sheen of a mineral’s surface.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has a similar sheen to that of glass and hence a vitreous luster. Hardness of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was based on </a:t>
            </a:r>
            <a:r>
              <a:rPr lang="en-US" sz="4000" dirty="0" err="1" smtClean="0">
                <a:solidFill>
                  <a:schemeClr val="tx1"/>
                </a:solidFill>
                <a:latin typeface="Helvetica" pitchFamily="34" charset="0"/>
                <a:ea typeface="Tahoma" pitchFamily="34" charset="0"/>
                <a:cs typeface="Helvetica" pitchFamily="34" charset="0"/>
              </a:rPr>
              <a:t>Moh’s</a:t>
            </a:r>
            <a:r>
              <a:rPr lang="en-US" sz="4000" dirty="0" smtClean="0">
                <a:solidFill>
                  <a:schemeClr val="tx1"/>
                </a:solidFill>
                <a:latin typeface="Helvetica" pitchFamily="34" charset="0"/>
                <a:ea typeface="Tahoma" pitchFamily="34" charset="0"/>
                <a:cs typeface="Helvetica" pitchFamily="34" charset="0"/>
              </a:rPr>
              <a:t> hardness scale, which is the relative scratch resistance of the mineral.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could just scratch glass with a hardness of 5.5, and therefore has a similar hardness. Specific gravity is a measurement that determines density of a mineral relative to that of water. Specific gravity was determined using minerals with known specific gravities and measured on a relative scale. Cleavage is the tendency of a mineral to break along smooth planes parallel to zones of weak bonding.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has 2 planes of cleavage, which intersect at 90</a:t>
            </a:r>
            <a:r>
              <a:rPr lang="en-US" sz="4000" dirty="0" smtClean="0">
                <a:solidFill>
                  <a:srgbClr val="000000"/>
                </a:solidFill>
                <a:latin typeface="Helvetica"/>
                <a:ea typeface="ＭＳ 明朝"/>
                <a:cs typeface="Helvetica"/>
              </a:rPr>
              <a:t>°. </a:t>
            </a:r>
            <a:r>
              <a:rPr lang="en-US" sz="4000" dirty="0" err="1" smtClean="0">
                <a:solidFill>
                  <a:srgbClr val="000000"/>
                </a:solidFill>
                <a:latin typeface="Helvetica"/>
                <a:ea typeface="ＭＳ 明朝"/>
                <a:cs typeface="Helvetica"/>
              </a:rPr>
              <a:t>Augite</a:t>
            </a:r>
            <a:r>
              <a:rPr lang="en-US" sz="4000" dirty="0" smtClean="0">
                <a:solidFill>
                  <a:srgbClr val="000000"/>
                </a:solidFill>
                <a:latin typeface="Helvetica"/>
                <a:ea typeface="ＭＳ 明朝"/>
                <a:cs typeface="Helvetica"/>
              </a:rPr>
              <a:t> has a relatively rough cleavage plane compared to that of micas and feldspars. Habit is the general shape that a mineral is likely to form. The sample of </a:t>
            </a:r>
            <a:r>
              <a:rPr lang="en-US" sz="4000" dirty="0" err="1" smtClean="0">
                <a:solidFill>
                  <a:srgbClr val="000000"/>
                </a:solidFill>
                <a:latin typeface="Helvetica"/>
                <a:ea typeface="ＭＳ 明朝"/>
                <a:cs typeface="Helvetica"/>
              </a:rPr>
              <a:t>augite</a:t>
            </a:r>
            <a:r>
              <a:rPr lang="en-US" sz="4000" dirty="0" smtClean="0">
                <a:solidFill>
                  <a:srgbClr val="000000"/>
                </a:solidFill>
                <a:latin typeface="Helvetica"/>
                <a:ea typeface="ＭＳ 明朝"/>
                <a:cs typeface="Helvetica"/>
              </a:rPr>
              <a:t> had no apparent shape and therefore is considered to be massive. </a:t>
            </a:r>
            <a:r>
              <a:rPr lang="en-US" sz="4000" dirty="0" err="1" smtClean="0">
                <a:solidFill>
                  <a:srgbClr val="000000"/>
                </a:solidFill>
                <a:latin typeface="Helvetica"/>
                <a:ea typeface="ＭＳ 明朝"/>
                <a:cs typeface="Helvetica"/>
              </a:rPr>
              <a:t>Augite</a:t>
            </a:r>
            <a:r>
              <a:rPr lang="en-US" sz="4000" dirty="0" smtClean="0">
                <a:solidFill>
                  <a:srgbClr val="000000"/>
                </a:solidFill>
                <a:latin typeface="Helvetica"/>
                <a:ea typeface="ＭＳ 明朝"/>
                <a:cs typeface="Helvetica"/>
              </a:rPr>
              <a:t> can have fibrous, granular and columnar habit as well. </a:t>
            </a:r>
            <a:endParaRPr lang="en-US" sz="4000" dirty="0" smtClean="0">
              <a:solidFill>
                <a:schemeClr val="tx1"/>
              </a:solidFill>
              <a:latin typeface="Helvetica"/>
              <a:ea typeface="Tahoma" pitchFamily="34" charset="0"/>
              <a:cs typeface="Helvetica"/>
            </a:endParaRPr>
          </a:p>
          <a:p>
            <a:endParaRPr lang="en-US" sz="4200" dirty="0">
              <a:solidFill>
                <a:schemeClr val="tx1"/>
              </a:solidFill>
              <a:latin typeface="Helvetica" pitchFamily="34" charset="0"/>
              <a:ea typeface="Tahoma" pitchFamily="34" charset="0"/>
              <a:cs typeface="Helvetica" pitchFamily="34" charset="0"/>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0600" y="533400"/>
            <a:ext cx="4009082" cy="3991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481000" y="533400"/>
            <a:ext cx="4009082" cy="3991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4939882" y="16306800"/>
            <a:ext cx="14003383" cy="20661262"/>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27517" tIns="527517" rIns="527517" bIns="527517" rtlCol="0" anchor="t"/>
          <a:lstStyle/>
          <a:p>
            <a:pPr algn="ctr"/>
            <a:endParaRPr lang="en-US" dirty="0">
              <a:latin typeface="Helvetica" pitchFamily="34" charset="0"/>
              <a:ea typeface="Tahoma" pitchFamily="34" charset="0"/>
              <a:cs typeface="Helvetica" pitchFamily="34" charset="0"/>
            </a:endParaRPr>
          </a:p>
        </p:txBody>
      </p:sp>
      <p:sp>
        <p:nvSpPr>
          <p:cNvPr id="10" name="Rectangle 9"/>
          <p:cNvSpPr/>
          <p:nvPr/>
        </p:nvSpPr>
        <p:spPr>
          <a:xfrm>
            <a:off x="29350789" y="5422901"/>
            <a:ext cx="14003383" cy="24980899"/>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27517" tIns="527517" rIns="527517" bIns="527517" rtlCol="0" anchor="t"/>
          <a:lstStyle/>
          <a:p>
            <a:r>
              <a:rPr lang="en-US" sz="5500" b="1" dirty="0" smtClean="0">
                <a:solidFill>
                  <a:schemeClr val="tx1"/>
                </a:solidFill>
                <a:latin typeface="Helvetica" pitchFamily="34" charset="0"/>
                <a:ea typeface="Tahoma" pitchFamily="34" charset="0"/>
                <a:cs typeface="Helvetica" pitchFamily="34" charset="0"/>
              </a:rPr>
              <a:t>History</a:t>
            </a:r>
            <a:endParaRPr lang="en-US" sz="5500" b="1" dirty="0">
              <a:solidFill>
                <a:schemeClr val="tx1"/>
              </a:solidFill>
              <a:latin typeface="Helvetica" pitchFamily="34" charset="0"/>
              <a:ea typeface="Tahoma" pitchFamily="34" charset="0"/>
              <a:cs typeface="Helvetica" pitchFamily="34" charset="0"/>
            </a:endParaRPr>
          </a:p>
          <a:p>
            <a:r>
              <a:rPr lang="en-US" sz="4000" dirty="0" smtClean="0">
                <a:solidFill>
                  <a:srgbClr val="000000"/>
                </a:solidFill>
                <a:latin typeface="Helvetica"/>
                <a:cs typeface="Helvetica"/>
              </a:rPr>
              <a:t>Abraham </a:t>
            </a:r>
            <a:r>
              <a:rPr lang="en-US" sz="4000" dirty="0" err="1">
                <a:solidFill>
                  <a:srgbClr val="000000"/>
                </a:solidFill>
                <a:latin typeface="Helvetica"/>
                <a:cs typeface="Helvetica"/>
              </a:rPr>
              <a:t>Gottlob</a:t>
            </a:r>
            <a:r>
              <a:rPr lang="en-US" sz="4000" dirty="0">
                <a:solidFill>
                  <a:srgbClr val="000000"/>
                </a:solidFill>
                <a:latin typeface="Helvetica"/>
                <a:cs typeface="Helvetica"/>
              </a:rPr>
              <a:t> Werner, a German geologist and </a:t>
            </a:r>
            <a:r>
              <a:rPr lang="en-US" sz="4000" dirty="0" smtClean="0">
                <a:solidFill>
                  <a:srgbClr val="000000"/>
                </a:solidFill>
                <a:latin typeface="Helvetica"/>
                <a:cs typeface="Helvetica"/>
              </a:rPr>
              <a:t>the so called “father </a:t>
            </a:r>
            <a:r>
              <a:rPr lang="en-US" sz="4000" dirty="0">
                <a:solidFill>
                  <a:srgbClr val="000000"/>
                </a:solidFill>
                <a:latin typeface="Helvetica"/>
                <a:cs typeface="Helvetica"/>
              </a:rPr>
              <a:t>of German geology,” discovered and named </a:t>
            </a:r>
            <a:r>
              <a:rPr lang="en-US" sz="4000" dirty="0" err="1">
                <a:solidFill>
                  <a:srgbClr val="000000"/>
                </a:solidFill>
                <a:latin typeface="Helvetica"/>
                <a:cs typeface="Helvetica"/>
              </a:rPr>
              <a:t>augite</a:t>
            </a:r>
            <a:r>
              <a:rPr lang="en-US" sz="4000" dirty="0">
                <a:solidFill>
                  <a:srgbClr val="000000"/>
                </a:solidFill>
                <a:latin typeface="Helvetica"/>
                <a:cs typeface="Helvetica"/>
              </a:rPr>
              <a:t> in 1792. Werner named the mineral after the Greek word “</a:t>
            </a:r>
            <a:r>
              <a:rPr lang="en-US" sz="4000" dirty="0" err="1">
                <a:solidFill>
                  <a:srgbClr val="000000"/>
                </a:solidFill>
                <a:latin typeface="Helvetica"/>
                <a:cs typeface="Helvetica"/>
              </a:rPr>
              <a:t>auge</a:t>
            </a:r>
            <a:r>
              <a:rPr lang="en-US" sz="4000" dirty="0">
                <a:solidFill>
                  <a:srgbClr val="000000"/>
                </a:solidFill>
                <a:latin typeface="Helvetica"/>
                <a:cs typeface="Helvetica"/>
              </a:rPr>
              <a:t>,” which means shine or luster, due to </a:t>
            </a:r>
            <a:r>
              <a:rPr lang="en-US" sz="4000" dirty="0" err="1">
                <a:solidFill>
                  <a:srgbClr val="000000"/>
                </a:solidFill>
                <a:latin typeface="Helvetica"/>
                <a:cs typeface="Helvetica"/>
              </a:rPr>
              <a:t>augite’s</a:t>
            </a:r>
            <a:r>
              <a:rPr lang="en-US" sz="4000" dirty="0">
                <a:solidFill>
                  <a:srgbClr val="000000"/>
                </a:solidFill>
                <a:latin typeface="Helvetica"/>
                <a:cs typeface="Helvetica"/>
              </a:rPr>
              <a:t> vitreous luster. </a:t>
            </a:r>
            <a:endParaRPr lang="en-US" sz="4000" dirty="0" smtClean="0">
              <a:solidFill>
                <a:srgbClr val="000000"/>
              </a:solidFill>
              <a:latin typeface="Helvetica"/>
              <a:cs typeface="Helvetica"/>
            </a:endParaRPr>
          </a:p>
          <a:p>
            <a:endParaRPr lang="en-US" sz="2400" dirty="0" smtClean="0">
              <a:solidFill>
                <a:srgbClr val="000000"/>
              </a:solidFill>
              <a:latin typeface="Helvetica"/>
              <a:cs typeface="Helvetica"/>
            </a:endParaRPr>
          </a:p>
          <a:p>
            <a:r>
              <a:rPr lang="en-US" sz="5500" b="1" dirty="0" smtClean="0">
                <a:solidFill>
                  <a:schemeClr val="tx1"/>
                </a:solidFill>
                <a:latin typeface="Helvetica" pitchFamily="34" charset="0"/>
                <a:ea typeface="Tahoma" pitchFamily="34" charset="0"/>
                <a:cs typeface="Helvetica" pitchFamily="34" charset="0"/>
              </a:rPr>
              <a:t>Occurrence</a:t>
            </a:r>
          </a:p>
          <a:p>
            <a:r>
              <a:rPr lang="en-US" sz="4000" dirty="0" err="1">
                <a:solidFill>
                  <a:srgbClr val="000000"/>
                </a:solidFill>
                <a:latin typeface="Helvetica"/>
                <a:cs typeface="Helvetica"/>
              </a:rPr>
              <a:t>Augite</a:t>
            </a:r>
            <a:r>
              <a:rPr lang="en-US" sz="4000" dirty="0">
                <a:solidFill>
                  <a:srgbClr val="000000"/>
                </a:solidFill>
                <a:latin typeface="Helvetica"/>
                <a:cs typeface="Helvetica"/>
              </a:rPr>
              <a:t> is an important rock-forming silicate mineral and </a:t>
            </a:r>
            <a:r>
              <a:rPr lang="en-US" sz="4000" dirty="0" smtClean="0">
                <a:solidFill>
                  <a:srgbClr val="000000"/>
                </a:solidFill>
                <a:latin typeface="Helvetica"/>
                <a:cs typeface="Helvetica"/>
              </a:rPr>
              <a:t>is prominent in the formation of a </a:t>
            </a:r>
            <a:r>
              <a:rPr lang="en-US" sz="4000" dirty="0">
                <a:solidFill>
                  <a:srgbClr val="000000"/>
                </a:solidFill>
                <a:latin typeface="Helvetica"/>
                <a:cs typeface="Helvetica"/>
              </a:rPr>
              <a:t>wide variety of basic igneous rocks, including </a:t>
            </a:r>
            <a:r>
              <a:rPr lang="en-US" sz="4000" dirty="0" err="1">
                <a:solidFill>
                  <a:srgbClr val="000000"/>
                </a:solidFill>
                <a:latin typeface="Helvetica"/>
                <a:cs typeface="Helvetica"/>
              </a:rPr>
              <a:t>gabbros</a:t>
            </a:r>
            <a:r>
              <a:rPr lang="en-US" sz="4000" dirty="0">
                <a:solidFill>
                  <a:srgbClr val="000000"/>
                </a:solidFill>
                <a:latin typeface="Helvetica"/>
                <a:cs typeface="Helvetica"/>
              </a:rPr>
              <a:t>, dolerites and basalts</a:t>
            </a:r>
            <a:r>
              <a:rPr lang="en-US" sz="4000" dirty="0" smtClean="0">
                <a:solidFill>
                  <a:srgbClr val="000000"/>
                </a:solidFill>
                <a:latin typeface="Helvetica"/>
                <a:cs typeface="Helvetica"/>
              </a:rPr>
              <a:t>. </a:t>
            </a:r>
            <a:r>
              <a:rPr lang="en-US" sz="4000" dirty="0" err="1" smtClean="0">
                <a:solidFill>
                  <a:srgbClr val="000000"/>
                </a:solidFill>
                <a:latin typeface="Helvetica"/>
                <a:cs typeface="Helvetica"/>
              </a:rPr>
              <a:t>Augite</a:t>
            </a:r>
            <a:r>
              <a:rPr lang="en-US" sz="4000" dirty="0" smtClean="0">
                <a:solidFill>
                  <a:srgbClr val="000000"/>
                </a:solidFill>
                <a:latin typeface="Helvetica"/>
                <a:cs typeface="Helvetica"/>
              </a:rPr>
              <a:t> is the most abundant </a:t>
            </a:r>
            <a:r>
              <a:rPr lang="en-US" sz="4000" dirty="0" err="1" smtClean="0">
                <a:solidFill>
                  <a:srgbClr val="000000"/>
                </a:solidFill>
                <a:latin typeface="Helvetica"/>
                <a:cs typeface="Helvetica"/>
              </a:rPr>
              <a:t>pyroxen</a:t>
            </a:r>
            <a:r>
              <a:rPr lang="en-US" sz="4000" dirty="0" smtClean="0">
                <a:solidFill>
                  <a:srgbClr val="000000"/>
                </a:solidFill>
                <a:latin typeface="Helvetica"/>
                <a:cs typeface="Helvetica"/>
              </a:rPr>
              <a:t> mineral. </a:t>
            </a:r>
            <a:r>
              <a:rPr lang="en-US" sz="4000" dirty="0" err="1" smtClean="0">
                <a:solidFill>
                  <a:srgbClr val="000000"/>
                </a:solidFill>
                <a:latin typeface="Helvetica"/>
                <a:cs typeface="Helvetica"/>
              </a:rPr>
              <a:t>Augite</a:t>
            </a:r>
            <a:r>
              <a:rPr lang="en-US" sz="4000" dirty="0" smtClean="0">
                <a:solidFill>
                  <a:srgbClr val="000000"/>
                </a:solidFill>
                <a:latin typeface="Helvetica"/>
                <a:cs typeface="Helvetica"/>
              </a:rPr>
              <a:t> can also occur in ultrabasic and intermediate rocks as well as a limited number of high-grade metamorphic rocks such as </a:t>
            </a:r>
            <a:r>
              <a:rPr lang="en-US" sz="4000" dirty="0" err="1" smtClean="0">
                <a:solidFill>
                  <a:srgbClr val="000000"/>
                </a:solidFill>
                <a:latin typeface="Helvetica"/>
                <a:cs typeface="Helvetica"/>
              </a:rPr>
              <a:t>granulites</a:t>
            </a:r>
            <a:r>
              <a:rPr lang="en-US" sz="4000" dirty="0" smtClean="0">
                <a:solidFill>
                  <a:srgbClr val="000000"/>
                </a:solidFill>
                <a:latin typeface="Helvetica"/>
                <a:cs typeface="Helvetica"/>
              </a:rPr>
              <a:t> and </a:t>
            </a:r>
            <a:r>
              <a:rPr lang="en-US" sz="4000" dirty="0" err="1" smtClean="0">
                <a:solidFill>
                  <a:srgbClr val="000000"/>
                </a:solidFill>
                <a:latin typeface="Helvetica"/>
                <a:cs typeface="Helvetica"/>
              </a:rPr>
              <a:t>charnockites</a:t>
            </a:r>
            <a:r>
              <a:rPr lang="en-US" sz="4000" dirty="0" smtClean="0">
                <a:solidFill>
                  <a:srgbClr val="000000"/>
                </a:solidFill>
                <a:latin typeface="Helvetica"/>
                <a:cs typeface="Helvetica"/>
              </a:rPr>
              <a:t>. </a:t>
            </a:r>
          </a:p>
          <a:p>
            <a:endParaRPr lang="en-US" sz="2400" b="1" dirty="0" smtClean="0">
              <a:solidFill>
                <a:schemeClr val="tx1"/>
              </a:solidFill>
              <a:latin typeface="Helvetica" pitchFamily="34" charset="0"/>
              <a:ea typeface="Tahoma" pitchFamily="34" charset="0"/>
              <a:cs typeface="Helvetica" pitchFamily="34" charset="0"/>
            </a:endParaRPr>
          </a:p>
          <a:p>
            <a:r>
              <a:rPr lang="en-US" sz="5500" b="1" dirty="0">
                <a:solidFill>
                  <a:schemeClr val="tx1"/>
                </a:solidFill>
                <a:latin typeface="Helvetica" pitchFamily="34" charset="0"/>
                <a:ea typeface="Tahoma" pitchFamily="34" charset="0"/>
                <a:cs typeface="Helvetica" pitchFamily="34" charset="0"/>
              </a:rPr>
              <a:t>Structural and Chemical Data</a:t>
            </a:r>
          </a:p>
          <a:p>
            <a:r>
              <a:rPr lang="en-US" sz="4000" dirty="0" err="1" smtClean="0">
                <a:solidFill>
                  <a:srgbClr val="000000"/>
                </a:solidFill>
                <a:latin typeface="Helvetica"/>
                <a:cs typeface="Helvetica"/>
              </a:rPr>
              <a:t>Augite’s</a:t>
            </a:r>
            <a:r>
              <a:rPr lang="en-US" sz="4000" dirty="0" smtClean="0">
                <a:solidFill>
                  <a:srgbClr val="000000"/>
                </a:solidFill>
                <a:latin typeface="Helvetica"/>
                <a:cs typeface="Helvetica"/>
              </a:rPr>
              <a:t> chemical formula is: (Ca,Na,Mg,Fe</a:t>
            </a:r>
            <a:r>
              <a:rPr lang="en-US" sz="4000" baseline="30000" dirty="0" smtClean="0">
                <a:solidFill>
                  <a:srgbClr val="000000"/>
                </a:solidFill>
                <a:latin typeface="Helvetica"/>
                <a:cs typeface="Helvetica"/>
              </a:rPr>
              <a:t>2</a:t>
            </a:r>
            <a:r>
              <a:rPr lang="en-US" sz="4000" baseline="30000" dirty="0">
                <a:solidFill>
                  <a:srgbClr val="000000"/>
                </a:solidFill>
                <a:latin typeface="Helvetica"/>
                <a:cs typeface="Helvetica"/>
              </a:rPr>
              <a:t>+</a:t>
            </a:r>
            <a:r>
              <a:rPr lang="en-US" sz="4000" dirty="0">
                <a:solidFill>
                  <a:srgbClr val="000000"/>
                </a:solidFill>
                <a:latin typeface="Helvetica"/>
                <a:cs typeface="Helvetica"/>
              </a:rPr>
              <a:t>,Fe</a:t>
            </a:r>
            <a:r>
              <a:rPr lang="en-US" sz="4000" baseline="30000" dirty="0">
                <a:solidFill>
                  <a:srgbClr val="000000"/>
                </a:solidFill>
                <a:latin typeface="Helvetica"/>
                <a:cs typeface="Helvetica"/>
              </a:rPr>
              <a:t>3+</a:t>
            </a:r>
            <a:r>
              <a:rPr lang="en-US" sz="4000" dirty="0">
                <a:solidFill>
                  <a:srgbClr val="000000"/>
                </a:solidFill>
                <a:latin typeface="Helvetica"/>
                <a:cs typeface="Helvetica"/>
              </a:rPr>
              <a:t>Al,Ti)</a:t>
            </a:r>
            <a:r>
              <a:rPr lang="en-US" sz="4000" baseline="-25000" dirty="0">
                <a:solidFill>
                  <a:srgbClr val="000000"/>
                </a:solidFill>
                <a:latin typeface="Helvetica"/>
                <a:cs typeface="Helvetica"/>
              </a:rPr>
              <a:t>2</a:t>
            </a:r>
            <a:r>
              <a:rPr lang="en-US" sz="4000" dirty="0">
                <a:solidFill>
                  <a:srgbClr val="000000"/>
                </a:solidFill>
                <a:latin typeface="Helvetica"/>
                <a:cs typeface="Helvetica"/>
              </a:rPr>
              <a:t>[(</a:t>
            </a:r>
            <a:r>
              <a:rPr lang="en-US" sz="4000" dirty="0" err="1">
                <a:solidFill>
                  <a:srgbClr val="000000"/>
                </a:solidFill>
                <a:latin typeface="Helvetica"/>
                <a:cs typeface="Helvetica"/>
              </a:rPr>
              <a:t>Si,Al</a:t>
            </a:r>
            <a:r>
              <a:rPr lang="en-US" sz="4000" dirty="0">
                <a:solidFill>
                  <a:srgbClr val="000000"/>
                </a:solidFill>
                <a:latin typeface="Helvetica"/>
                <a:cs typeface="Helvetica"/>
              </a:rPr>
              <a:t>)</a:t>
            </a:r>
            <a:r>
              <a:rPr lang="en-US" sz="4000" baseline="-25000" dirty="0">
                <a:solidFill>
                  <a:srgbClr val="000000"/>
                </a:solidFill>
                <a:latin typeface="Helvetica"/>
                <a:cs typeface="Helvetica"/>
              </a:rPr>
              <a:t>2</a:t>
            </a:r>
            <a:r>
              <a:rPr lang="en-US" sz="4000" dirty="0">
                <a:solidFill>
                  <a:srgbClr val="000000"/>
                </a:solidFill>
                <a:latin typeface="Helvetica"/>
                <a:cs typeface="Helvetica"/>
              </a:rPr>
              <a:t>]O</a:t>
            </a:r>
            <a:r>
              <a:rPr lang="en-US" sz="4000" baseline="-25000" dirty="0">
                <a:solidFill>
                  <a:srgbClr val="000000"/>
                </a:solidFill>
                <a:latin typeface="Helvetica"/>
                <a:cs typeface="Helvetica"/>
              </a:rPr>
              <a:t>6</a:t>
            </a:r>
            <a:r>
              <a:rPr lang="en-US" sz="4000" dirty="0" smtClean="0">
                <a:solidFill>
                  <a:srgbClr val="000000"/>
                </a:solidFill>
                <a:latin typeface="Helvetica"/>
                <a:cs typeface="Helvetica"/>
              </a:rPr>
              <a:t>]. </a:t>
            </a:r>
            <a:r>
              <a:rPr lang="en-US" sz="4000" dirty="0" err="1" smtClean="0">
                <a:solidFill>
                  <a:srgbClr val="000000"/>
                </a:solidFill>
                <a:latin typeface="Helvetica"/>
                <a:cs typeface="Helvetica"/>
              </a:rPr>
              <a:t>Augites</a:t>
            </a:r>
            <a:r>
              <a:rPr lang="en-US" sz="4000" dirty="0" smtClean="0">
                <a:solidFill>
                  <a:srgbClr val="000000"/>
                </a:solidFill>
                <a:latin typeface="Helvetica"/>
                <a:cs typeface="Helvetica"/>
              </a:rPr>
              <a:t> range widely in composition and show a continuous variation in chemical composition. </a:t>
            </a:r>
            <a:r>
              <a:rPr lang="en-US" sz="4000" dirty="0" err="1" smtClean="0">
                <a:solidFill>
                  <a:srgbClr val="000000"/>
                </a:solidFill>
                <a:latin typeface="Helvetica"/>
                <a:cs typeface="Helvetica"/>
              </a:rPr>
              <a:t>Augite</a:t>
            </a:r>
            <a:r>
              <a:rPr lang="en-US" sz="4000" dirty="0" smtClean="0">
                <a:solidFill>
                  <a:srgbClr val="000000"/>
                </a:solidFill>
                <a:latin typeface="Helvetica"/>
                <a:cs typeface="Helvetica"/>
              </a:rPr>
              <a:t> is a complex silicate consisting of a series of calcium-magnesium or calcium-iron silicates with aluminum as a substitution. Infinite single and double chains of silicon-oxygen tetrahedrons are prominent in </a:t>
            </a:r>
            <a:r>
              <a:rPr lang="en-US" sz="4000" dirty="0" err="1" smtClean="0">
                <a:solidFill>
                  <a:srgbClr val="000000"/>
                </a:solidFill>
                <a:latin typeface="Helvetica"/>
                <a:cs typeface="Helvetica"/>
              </a:rPr>
              <a:t>Augite’s</a:t>
            </a:r>
            <a:r>
              <a:rPr lang="en-US" sz="4000" dirty="0" smtClean="0">
                <a:solidFill>
                  <a:srgbClr val="000000"/>
                </a:solidFill>
                <a:latin typeface="Helvetica"/>
                <a:cs typeface="Helvetica"/>
              </a:rPr>
              <a:t> crystal structure. The single chains are linked through the sharing of oxygen tetrahedrons and the double chains share edges to form continuous sheets. The direction of the chains is parallel to the crystal c-axes, which leads to its elongation and </a:t>
            </a:r>
            <a:r>
              <a:rPr lang="en-US" sz="4000" dirty="0" err="1" smtClean="0">
                <a:solidFill>
                  <a:srgbClr val="000000"/>
                </a:solidFill>
                <a:latin typeface="Helvetica"/>
                <a:cs typeface="Helvetica"/>
              </a:rPr>
              <a:t>augite’s</a:t>
            </a:r>
            <a:r>
              <a:rPr lang="en-US" sz="4000" dirty="0" smtClean="0">
                <a:solidFill>
                  <a:srgbClr val="000000"/>
                </a:solidFill>
                <a:latin typeface="Helvetica"/>
                <a:cs typeface="Helvetica"/>
              </a:rPr>
              <a:t> fibrous habit.</a:t>
            </a:r>
          </a:p>
          <a:p>
            <a:endParaRPr lang="en-US" sz="2400" b="1" dirty="0" smtClean="0">
              <a:solidFill>
                <a:schemeClr val="tx1"/>
              </a:solidFill>
              <a:latin typeface="Helvetica" pitchFamily="34" charset="0"/>
              <a:ea typeface="Tahoma" pitchFamily="34" charset="0"/>
              <a:cs typeface="Helvetica" pitchFamily="34" charset="0"/>
            </a:endParaRPr>
          </a:p>
          <a:p>
            <a:r>
              <a:rPr lang="en-US" sz="5500" b="1" dirty="0" smtClean="0">
                <a:solidFill>
                  <a:schemeClr val="tx1"/>
                </a:solidFill>
                <a:latin typeface="Helvetica" pitchFamily="34" charset="0"/>
                <a:ea typeface="Tahoma" pitchFamily="34" charset="0"/>
                <a:cs typeface="Helvetica" pitchFamily="34" charset="0"/>
              </a:rPr>
              <a:t>Uses</a:t>
            </a:r>
          </a:p>
          <a:p>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does not have any “real world” uses but it has been used extensively in geological research and studies. For example, </a:t>
            </a:r>
            <a:r>
              <a:rPr lang="en-US" sz="4000" dirty="0" err="1" smtClean="0">
                <a:solidFill>
                  <a:schemeClr val="tx1"/>
                </a:solidFill>
                <a:latin typeface="Helvetica" pitchFamily="34" charset="0"/>
                <a:ea typeface="Tahoma" pitchFamily="34" charset="0"/>
                <a:cs typeface="Helvetica" pitchFamily="34" charset="0"/>
              </a:rPr>
              <a:t>Skoby</a:t>
            </a:r>
            <a:r>
              <a:rPr lang="en-US" sz="4000" dirty="0" smtClean="0">
                <a:solidFill>
                  <a:schemeClr val="tx1"/>
                </a:solidFill>
                <a:latin typeface="Helvetica" pitchFamily="34" charset="0"/>
                <a:ea typeface="Tahoma" pitchFamily="34" charset="0"/>
                <a:cs typeface="Helvetica" pitchFamily="34" charset="0"/>
              </a:rPr>
              <a:t> (2006) used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to study water concentrations in upper mantle minerals and found that pyroxenes including </a:t>
            </a:r>
            <a:r>
              <a:rPr lang="en-US" sz="4000" dirty="0" err="1" smtClean="0">
                <a:solidFill>
                  <a:schemeClr val="tx1"/>
                </a:solidFill>
                <a:latin typeface="Helvetica" pitchFamily="34" charset="0"/>
                <a:ea typeface="Tahoma" pitchFamily="34" charset="0"/>
                <a:cs typeface="Helvetica" pitchFamily="34" charset="0"/>
              </a:rPr>
              <a:t>augite</a:t>
            </a:r>
            <a:r>
              <a:rPr lang="en-US" sz="4000" dirty="0" smtClean="0">
                <a:solidFill>
                  <a:schemeClr val="tx1"/>
                </a:solidFill>
                <a:latin typeface="Helvetica" pitchFamily="34" charset="0"/>
                <a:ea typeface="Tahoma" pitchFamily="34" charset="0"/>
                <a:cs typeface="Helvetica" pitchFamily="34" charset="0"/>
              </a:rPr>
              <a:t> play an important role both in providing a repository for water in the upper mantle and in mantle water recycling processes. </a:t>
            </a:r>
            <a:endParaRPr lang="en-US" sz="4000" dirty="0">
              <a:solidFill>
                <a:schemeClr val="tx1"/>
              </a:solidFill>
              <a:latin typeface="Helvetica" pitchFamily="34" charset="0"/>
              <a:ea typeface="Tahoma" pitchFamily="34" charset="0"/>
              <a:cs typeface="Helvetica" pitchFamily="34" charset="0"/>
            </a:endParaRPr>
          </a:p>
          <a:p>
            <a:endParaRPr lang="en-US" sz="6000" b="1" dirty="0" smtClean="0">
              <a:solidFill>
                <a:schemeClr val="tx1"/>
              </a:solidFill>
              <a:latin typeface="Helvetica" pitchFamily="34" charset="0"/>
              <a:ea typeface="Tahoma" pitchFamily="34" charset="0"/>
              <a:cs typeface="Helvetica" pitchFamily="34" charset="0"/>
            </a:endParaRPr>
          </a:p>
          <a:p>
            <a:endParaRPr lang="en-US" sz="6000" b="1" dirty="0">
              <a:solidFill>
                <a:schemeClr val="tx1"/>
              </a:solidFill>
              <a:latin typeface="Helvetica" pitchFamily="34" charset="0"/>
              <a:ea typeface="Tahoma" pitchFamily="34" charset="0"/>
              <a:cs typeface="Helvetica" pitchFamily="34" charset="0"/>
            </a:endParaRPr>
          </a:p>
          <a:p>
            <a:endParaRPr lang="en-US" sz="6000" b="1" dirty="0" smtClean="0">
              <a:solidFill>
                <a:schemeClr val="tx1"/>
              </a:solidFill>
              <a:latin typeface="Helvetica" pitchFamily="34" charset="0"/>
              <a:ea typeface="Tahoma" pitchFamily="34" charset="0"/>
              <a:cs typeface="Helvetica" pitchFamily="34" charset="0"/>
            </a:endParaRPr>
          </a:p>
          <a:p>
            <a:endParaRPr lang="en-US" sz="6000" b="1" dirty="0">
              <a:solidFill>
                <a:schemeClr val="tx1"/>
              </a:solidFill>
              <a:latin typeface="Helvetica" pitchFamily="34" charset="0"/>
              <a:ea typeface="Tahoma" pitchFamily="34" charset="0"/>
              <a:cs typeface="Helvetica" pitchFamily="34" charset="0"/>
            </a:endParaRPr>
          </a:p>
          <a:p>
            <a:r>
              <a:rPr lang="en-US" sz="4000" dirty="0" smtClean="0">
                <a:solidFill>
                  <a:srgbClr val="000000"/>
                </a:solidFill>
                <a:latin typeface="Helvetica"/>
                <a:cs typeface="Helvetica"/>
              </a:rPr>
              <a:t>.</a:t>
            </a:r>
            <a:endParaRPr lang="en-US" sz="4200" dirty="0">
              <a:solidFill>
                <a:schemeClr val="tx1"/>
              </a:solidFill>
              <a:latin typeface="Helvetica" pitchFamily="34" charset="0"/>
              <a:ea typeface="Tahoma" pitchFamily="34" charset="0"/>
              <a:cs typeface="Helvetica" pitchFamily="34" charset="0"/>
            </a:endParaRPr>
          </a:p>
        </p:txBody>
      </p:sp>
      <p:sp>
        <p:nvSpPr>
          <p:cNvPr id="12" name="Rectangle 11"/>
          <p:cNvSpPr/>
          <p:nvPr/>
        </p:nvSpPr>
        <p:spPr>
          <a:xfrm>
            <a:off x="29365303" y="30784800"/>
            <a:ext cx="14003383" cy="6211940"/>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27517" tIns="527517" rIns="527517" bIns="527517" rtlCol="0" anchor="t"/>
          <a:lstStyle/>
          <a:p>
            <a:pPr lvl="0"/>
            <a:r>
              <a:rPr lang="en-US" sz="5500" b="1" dirty="0">
                <a:solidFill>
                  <a:prstClr val="black"/>
                </a:solidFill>
                <a:latin typeface="Helvetica" pitchFamily="34" charset="0"/>
                <a:ea typeface="Tahoma" pitchFamily="34" charset="0"/>
                <a:cs typeface="Helvetica" pitchFamily="34" charset="0"/>
              </a:rPr>
              <a:t>Literature Cited</a:t>
            </a:r>
          </a:p>
          <a:p>
            <a:r>
              <a:rPr lang="en-US" sz="2800" dirty="0" err="1" smtClean="0">
                <a:solidFill>
                  <a:srgbClr val="000000"/>
                </a:solidFill>
              </a:rPr>
              <a:t>Katchpole</a:t>
            </a:r>
            <a:r>
              <a:rPr lang="en-US" sz="2800" dirty="0">
                <a:solidFill>
                  <a:srgbClr val="000000"/>
                </a:solidFill>
              </a:rPr>
              <a:t>, Sarah. “</a:t>
            </a:r>
            <a:r>
              <a:rPr lang="en-US" sz="2800" dirty="0" err="1">
                <a:solidFill>
                  <a:srgbClr val="000000"/>
                </a:solidFill>
              </a:rPr>
              <a:t>Augite</a:t>
            </a:r>
            <a:r>
              <a:rPr lang="en-US" sz="2800" dirty="0">
                <a:solidFill>
                  <a:srgbClr val="000000"/>
                </a:solidFill>
              </a:rPr>
              <a:t>.” </a:t>
            </a:r>
            <a:r>
              <a:rPr lang="en-US" sz="2800" i="1" dirty="0">
                <a:solidFill>
                  <a:srgbClr val="000000"/>
                </a:solidFill>
              </a:rPr>
              <a:t>Smith College Geology</a:t>
            </a:r>
            <a:r>
              <a:rPr lang="en-US" sz="2800" dirty="0">
                <a:solidFill>
                  <a:srgbClr val="000000"/>
                </a:solidFill>
              </a:rPr>
              <a:t>. Web&lt;http://</a:t>
            </a:r>
            <a:r>
              <a:rPr lang="en-US" sz="2800" dirty="0" err="1">
                <a:solidFill>
                  <a:srgbClr val="000000"/>
                </a:solidFill>
              </a:rPr>
              <a:t>www.science.smith.edu</a:t>
            </a:r>
            <a:r>
              <a:rPr lang="en-US" sz="2800" dirty="0" smtClean="0">
                <a:solidFill>
                  <a:srgbClr val="000000"/>
                </a:solidFill>
              </a:rPr>
              <a:t>/	geosciences</a:t>
            </a:r>
            <a:r>
              <a:rPr lang="en-US" sz="2800" dirty="0">
                <a:solidFill>
                  <a:srgbClr val="000000"/>
                </a:solidFill>
              </a:rPr>
              <a:t>/petrology/Petrography/ </a:t>
            </a:r>
            <a:r>
              <a:rPr lang="en-US" sz="2800" dirty="0" err="1">
                <a:solidFill>
                  <a:srgbClr val="000000"/>
                </a:solidFill>
              </a:rPr>
              <a:t>Augite</a:t>
            </a:r>
            <a:r>
              <a:rPr lang="en-US" sz="2800" dirty="0">
                <a:solidFill>
                  <a:srgbClr val="000000"/>
                </a:solidFill>
              </a:rPr>
              <a:t>/</a:t>
            </a:r>
            <a:r>
              <a:rPr lang="en-US" sz="2800" dirty="0" err="1">
                <a:solidFill>
                  <a:srgbClr val="000000"/>
                </a:solidFill>
              </a:rPr>
              <a:t>Augite.html</a:t>
            </a:r>
            <a:r>
              <a:rPr lang="en-US" sz="2800" dirty="0">
                <a:solidFill>
                  <a:srgbClr val="000000"/>
                </a:solidFill>
              </a:rPr>
              <a:t>&gt;</a:t>
            </a:r>
          </a:p>
          <a:p>
            <a:r>
              <a:rPr lang="en-US" sz="2800" baseline="30000" dirty="0">
                <a:solidFill>
                  <a:srgbClr val="000000"/>
                </a:solidFill>
              </a:rPr>
              <a:t>1</a:t>
            </a:r>
            <a:r>
              <a:rPr lang="en-US" sz="2800" dirty="0">
                <a:solidFill>
                  <a:srgbClr val="000000"/>
                </a:solidFill>
              </a:rPr>
              <a:t>Nesse, W. D. (2012). </a:t>
            </a:r>
            <a:r>
              <a:rPr lang="en-US" sz="2800" i="1" dirty="0">
                <a:solidFill>
                  <a:srgbClr val="000000"/>
                </a:solidFill>
              </a:rPr>
              <a:t>Introduction to optical mineralogy</a:t>
            </a:r>
            <a:r>
              <a:rPr lang="en-US" sz="2800" dirty="0">
                <a:solidFill>
                  <a:srgbClr val="000000"/>
                </a:solidFill>
              </a:rPr>
              <a:t> (2nd ed., p. 335). New York: 	Oxford University Press.</a:t>
            </a:r>
          </a:p>
          <a:p>
            <a:r>
              <a:rPr lang="en-US" sz="2800" dirty="0" smtClean="0">
                <a:solidFill>
                  <a:srgbClr val="000000"/>
                </a:solidFill>
              </a:rPr>
              <a:t>Ralph</a:t>
            </a:r>
            <a:r>
              <a:rPr lang="en-US" sz="2800" dirty="0">
                <a:solidFill>
                  <a:srgbClr val="000000"/>
                </a:solidFill>
              </a:rPr>
              <a:t>, </a:t>
            </a:r>
            <a:r>
              <a:rPr lang="en-US" sz="2800" dirty="0" err="1">
                <a:solidFill>
                  <a:srgbClr val="000000"/>
                </a:solidFill>
              </a:rPr>
              <a:t>Jolyon</a:t>
            </a:r>
            <a:r>
              <a:rPr lang="en-US" sz="2800" dirty="0">
                <a:solidFill>
                  <a:srgbClr val="000000"/>
                </a:solidFill>
              </a:rPr>
              <a:t>, and Ida </a:t>
            </a:r>
            <a:r>
              <a:rPr lang="en-US" sz="2800" dirty="0" err="1">
                <a:solidFill>
                  <a:srgbClr val="000000"/>
                </a:solidFill>
              </a:rPr>
              <a:t>Chau</a:t>
            </a:r>
            <a:r>
              <a:rPr lang="en-US" sz="2800" dirty="0">
                <a:solidFill>
                  <a:srgbClr val="000000"/>
                </a:solidFill>
              </a:rPr>
              <a:t>. (2013). "</a:t>
            </a:r>
            <a:r>
              <a:rPr lang="en-US" sz="2800" dirty="0" err="1">
                <a:solidFill>
                  <a:srgbClr val="000000"/>
                </a:solidFill>
              </a:rPr>
              <a:t>Augite</a:t>
            </a:r>
            <a:r>
              <a:rPr lang="en-US" sz="2800" dirty="0">
                <a:solidFill>
                  <a:srgbClr val="000000"/>
                </a:solidFill>
              </a:rPr>
              <a:t>." </a:t>
            </a:r>
            <a:r>
              <a:rPr lang="en-US" sz="2800" i="1" dirty="0">
                <a:solidFill>
                  <a:srgbClr val="000000"/>
                </a:solidFill>
              </a:rPr>
              <a:t>: Mineral Information and Data.</a:t>
            </a:r>
            <a:r>
              <a:rPr lang="en-US" sz="2800" dirty="0">
                <a:solidFill>
                  <a:srgbClr val="000000"/>
                </a:solidFill>
              </a:rPr>
              <a:t> </a:t>
            </a:r>
            <a:r>
              <a:rPr lang="en-US" sz="2800" dirty="0" err="1">
                <a:solidFill>
                  <a:srgbClr val="000000"/>
                </a:solidFill>
              </a:rPr>
              <a:t>N.p</a:t>
            </a:r>
            <a:r>
              <a:rPr lang="en-US" sz="2800" dirty="0">
                <a:solidFill>
                  <a:srgbClr val="000000"/>
                </a:solidFill>
              </a:rPr>
              <a:t>., 2013. </a:t>
            </a:r>
            <a:r>
              <a:rPr lang="en-US" sz="2800" dirty="0" smtClean="0">
                <a:solidFill>
                  <a:srgbClr val="000000"/>
                </a:solidFill>
              </a:rPr>
              <a:t>	Web</a:t>
            </a:r>
            <a:r>
              <a:rPr lang="en-US" sz="2800" dirty="0">
                <a:solidFill>
                  <a:srgbClr val="000000"/>
                </a:solidFill>
              </a:rPr>
              <a:t>. &lt;http://</a:t>
            </a:r>
            <a:r>
              <a:rPr lang="en-US" sz="2800" dirty="0" err="1">
                <a:solidFill>
                  <a:srgbClr val="000000"/>
                </a:solidFill>
              </a:rPr>
              <a:t>www.mindat.org</a:t>
            </a:r>
            <a:r>
              <a:rPr lang="en-US" sz="2800" dirty="0">
                <a:solidFill>
                  <a:srgbClr val="000000"/>
                </a:solidFill>
              </a:rPr>
              <a:t>/</a:t>
            </a:r>
            <a:r>
              <a:rPr lang="en-US" sz="2800" dirty="0" err="1">
                <a:solidFill>
                  <a:srgbClr val="000000"/>
                </a:solidFill>
              </a:rPr>
              <a:t>show.php?id</a:t>
            </a:r>
            <a:r>
              <a:rPr lang="en-US" sz="2800" dirty="0">
                <a:solidFill>
                  <a:srgbClr val="000000"/>
                </a:solidFill>
              </a:rPr>
              <a:t>=419&amp;ld=2&gt;.</a:t>
            </a:r>
          </a:p>
          <a:p>
            <a:r>
              <a:rPr lang="en-US" sz="2800" dirty="0" err="1" smtClean="0">
                <a:solidFill>
                  <a:srgbClr val="000000"/>
                </a:solidFill>
              </a:rPr>
              <a:t>Skogby</a:t>
            </a:r>
            <a:r>
              <a:rPr lang="en-US" sz="2800" dirty="0">
                <a:solidFill>
                  <a:srgbClr val="000000"/>
                </a:solidFill>
              </a:rPr>
              <a:t>, H. (2006). Water in natural mantle minerals I: pyroxenes. </a:t>
            </a:r>
            <a:r>
              <a:rPr lang="en-US" sz="2800" i="1" dirty="0">
                <a:solidFill>
                  <a:srgbClr val="000000"/>
                </a:solidFill>
              </a:rPr>
              <a:t>Reviews in mineralogy </a:t>
            </a:r>
            <a:r>
              <a:rPr lang="en-US" sz="2800" i="1" dirty="0" smtClean="0">
                <a:solidFill>
                  <a:srgbClr val="000000"/>
                </a:solidFill>
              </a:rPr>
              <a:t>	and </a:t>
            </a:r>
            <a:r>
              <a:rPr lang="en-US" sz="2800" i="1" dirty="0">
                <a:solidFill>
                  <a:srgbClr val="000000"/>
                </a:solidFill>
              </a:rPr>
              <a:t>geochemistry</a:t>
            </a:r>
            <a:r>
              <a:rPr lang="en-US" sz="2800" dirty="0">
                <a:solidFill>
                  <a:srgbClr val="000000"/>
                </a:solidFill>
              </a:rPr>
              <a:t>, </a:t>
            </a:r>
            <a:r>
              <a:rPr lang="en-US" sz="2800" i="1" dirty="0">
                <a:solidFill>
                  <a:srgbClr val="000000"/>
                </a:solidFill>
              </a:rPr>
              <a:t>62</a:t>
            </a:r>
            <a:r>
              <a:rPr lang="en-US" sz="2800" dirty="0">
                <a:solidFill>
                  <a:srgbClr val="000000"/>
                </a:solidFill>
              </a:rPr>
              <a:t>(1), 155-167.</a:t>
            </a:r>
          </a:p>
          <a:p>
            <a:r>
              <a:rPr lang="en-US" sz="2800" dirty="0">
                <a:solidFill>
                  <a:srgbClr val="000000"/>
                </a:solidFill>
              </a:rPr>
              <a:t>Wilshire, H. G., &amp; </a:t>
            </a:r>
            <a:r>
              <a:rPr lang="en-US" sz="2800" dirty="0" err="1">
                <a:solidFill>
                  <a:srgbClr val="000000"/>
                </a:solidFill>
              </a:rPr>
              <a:t>Shervais</a:t>
            </a:r>
            <a:r>
              <a:rPr lang="en-US" sz="2800" dirty="0">
                <a:solidFill>
                  <a:srgbClr val="000000"/>
                </a:solidFill>
              </a:rPr>
              <a:t>, J. W. (1975). Al-</a:t>
            </a:r>
            <a:r>
              <a:rPr lang="en-US" sz="2800" dirty="0" err="1">
                <a:solidFill>
                  <a:srgbClr val="000000"/>
                </a:solidFill>
              </a:rPr>
              <a:t>augite</a:t>
            </a:r>
            <a:r>
              <a:rPr lang="en-US" sz="2800" dirty="0">
                <a:solidFill>
                  <a:srgbClr val="000000"/>
                </a:solidFill>
              </a:rPr>
              <a:t> and Cr-</a:t>
            </a:r>
            <a:r>
              <a:rPr lang="en-US" sz="2800" dirty="0" err="1">
                <a:solidFill>
                  <a:srgbClr val="000000"/>
                </a:solidFill>
              </a:rPr>
              <a:t>diopside</a:t>
            </a:r>
            <a:r>
              <a:rPr lang="en-US" sz="2800" dirty="0">
                <a:solidFill>
                  <a:srgbClr val="000000"/>
                </a:solidFill>
              </a:rPr>
              <a:t> ultramafic xenoliths in </a:t>
            </a:r>
            <a:r>
              <a:rPr lang="en-US" sz="2800" dirty="0" smtClean="0">
                <a:solidFill>
                  <a:srgbClr val="000000"/>
                </a:solidFill>
              </a:rPr>
              <a:t>	basaltic </a:t>
            </a:r>
            <a:r>
              <a:rPr lang="en-US" sz="2800" dirty="0">
                <a:solidFill>
                  <a:srgbClr val="000000"/>
                </a:solidFill>
              </a:rPr>
              <a:t>rocks from western United States. </a:t>
            </a:r>
            <a:r>
              <a:rPr lang="en-US" sz="2800" i="1" dirty="0">
                <a:solidFill>
                  <a:srgbClr val="000000"/>
                </a:solidFill>
              </a:rPr>
              <a:t>Physics and Chemistry of the Earth</a:t>
            </a:r>
            <a:r>
              <a:rPr lang="en-US" sz="2800" dirty="0">
                <a:solidFill>
                  <a:srgbClr val="000000"/>
                </a:solidFill>
              </a:rPr>
              <a:t>, </a:t>
            </a:r>
            <a:r>
              <a:rPr lang="en-US" sz="2800" i="1" dirty="0">
                <a:solidFill>
                  <a:srgbClr val="000000"/>
                </a:solidFill>
              </a:rPr>
              <a:t>9</a:t>
            </a:r>
            <a:r>
              <a:rPr lang="en-US" sz="2800" dirty="0">
                <a:solidFill>
                  <a:srgbClr val="000000"/>
                </a:solidFill>
              </a:rPr>
              <a:t>, </a:t>
            </a:r>
            <a:r>
              <a:rPr lang="en-US" sz="2800" dirty="0" smtClean="0">
                <a:solidFill>
                  <a:srgbClr val="000000"/>
                </a:solidFill>
              </a:rPr>
              <a:t>	257</a:t>
            </a:r>
            <a:r>
              <a:rPr lang="en-US" sz="2800" dirty="0">
                <a:solidFill>
                  <a:srgbClr val="000000"/>
                </a:solidFill>
              </a:rPr>
              <a:t>-272.</a:t>
            </a:r>
          </a:p>
          <a:p>
            <a:pPr lvl="0"/>
            <a:endParaRPr lang="en-US" sz="4200" dirty="0">
              <a:solidFill>
                <a:schemeClr val="tx1"/>
              </a:solidFill>
              <a:ea typeface="Tahoma" pitchFamily="34" charset="0"/>
              <a:cs typeface="Helvetica"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942793241"/>
              </p:ext>
            </p:extLst>
          </p:nvPr>
        </p:nvGraphicFramePr>
        <p:xfrm>
          <a:off x="6609736" y="28465563"/>
          <a:ext cx="7565571" cy="7882660"/>
        </p:xfrm>
        <a:graphic>
          <a:graphicData uri="http://schemas.openxmlformats.org/drawingml/2006/table">
            <a:tbl>
              <a:tblPr firstRow="1" bandRow="1">
                <a:tableStyleId>{5C22544A-7EE6-4342-B048-85BDC9FD1C3A}</a:tableStyleId>
              </a:tblPr>
              <a:tblGrid>
                <a:gridCol w="3491802"/>
                <a:gridCol w="4073769"/>
              </a:tblGrid>
              <a:tr h="1721185">
                <a:tc>
                  <a:txBody>
                    <a:bodyPr/>
                    <a:lstStyle/>
                    <a:p>
                      <a:pPr algn="ctr"/>
                      <a:r>
                        <a:rPr lang="en-US" sz="3700" dirty="0" smtClean="0"/>
                        <a:t>Physical Property</a:t>
                      </a:r>
                      <a:endParaRPr lang="en-US" sz="3700" dirty="0"/>
                    </a:p>
                  </a:txBody>
                  <a:tcPr marL="104503" marR="104503" marT="53340" marB="53340"/>
                </a:tc>
                <a:tc>
                  <a:txBody>
                    <a:bodyPr/>
                    <a:lstStyle/>
                    <a:p>
                      <a:pPr algn="ctr"/>
                      <a:r>
                        <a:rPr lang="en-US" sz="3700" dirty="0" smtClean="0"/>
                        <a:t>Characteristic</a:t>
                      </a:r>
                      <a:endParaRPr lang="en-US" sz="3700" dirty="0"/>
                    </a:p>
                  </a:txBody>
                  <a:tcPr marL="104503" marR="104503" marT="53340" marB="53340"/>
                </a:tc>
              </a:tr>
              <a:tr h="929785">
                <a:tc>
                  <a:txBody>
                    <a:bodyPr/>
                    <a:lstStyle/>
                    <a:p>
                      <a:pPr algn="ctr"/>
                      <a:r>
                        <a:rPr lang="en-US" sz="3300" b="0" dirty="0" smtClean="0"/>
                        <a:t>Color</a:t>
                      </a:r>
                      <a:endParaRPr lang="en-US" sz="3300" b="0" dirty="0"/>
                    </a:p>
                  </a:txBody>
                  <a:tcPr marL="104503" marR="104503" marT="53340" marB="53340"/>
                </a:tc>
                <a:tc>
                  <a:txBody>
                    <a:bodyPr/>
                    <a:lstStyle/>
                    <a:p>
                      <a:pPr algn="ctr"/>
                      <a:r>
                        <a:rPr lang="en-US" sz="3300" dirty="0" smtClean="0"/>
                        <a:t>Dark Green, Black</a:t>
                      </a:r>
                      <a:endParaRPr lang="en-US" sz="3300" dirty="0"/>
                    </a:p>
                  </a:txBody>
                  <a:tcPr marL="104503" marR="104503" marT="53340" marB="53340"/>
                </a:tc>
              </a:tr>
              <a:tr h="929785">
                <a:tc>
                  <a:txBody>
                    <a:bodyPr/>
                    <a:lstStyle/>
                    <a:p>
                      <a:pPr algn="ctr"/>
                      <a:r>
                        <a:rPr lang="en-US" sz="3300" b="0" dirty="0" smtClean="0"/>
                        <a:t>Streak</a:t>
                      </a:r>
                      <a:endParaRPr lang="en-US" sz="3300" b="0" dirty="0"/>
                    </a:p>
                  </a:txBody>
                  <a:tcPr marL="104503" marR="104503" marT="53340" marB="53340"/>
                </a:tc>
                <a:tc>
                  <a:txBody>
                    <a:bodyPr/>
                    <a:lstStyle/>
                    <a:p>
                      <a:pPr algn="ctr"/>
                      <a:r>
                        <a:rPr lang="en-US" sz="3300" dirty="0" smtClean="0"/>
                        <a:t>Greenish White</a:t>
                      </a:r>
                      <a:endParaRPr lang="en-US" sz="3300" dirty="0"/>
                    </a:p>
                  </a:txBody>
                  <a:tcPr marL="104503" marR="104503" marT="53340" marB="53340"/>
                </a:tc>
              </a:tr>
              <a:tr h="843030">
                <a:tc>
                  <a:txBody>
                    <a:bodyPr/>
                    <a:lstStyle/>
                    <a:p>
                      <a:pPr algn="ctr"/>
                      <a:r>
                        <a:rPr lang="en-US" sz="3300" b="0" dirty="0" smtClean="0"/>
                        <a:t>Luster</a:t>
                      </a:r>
                    </a:p>
                  </a:txBody>
                  <a:tcPr marL="104503" marR="104503" marT="53340" marB="53340"/>
                </a:tc>
                <a:tc>
                  <a:txBody>
                    <a:bodyPr/>
                    <a:lstStyle/>
                    <a:p>
                      <a:pPr algn="ctr"/>
                      <a:r>
                        <a:rPr lang="en-US" sz="3300" dirty="0" smtClean="0"/>
                        <a:t>Vitreous</a:t>
                      </a:r>
                      <a:endParaRPr lang="en-US" sz="3300" dirty="0"/>
                    </a:p>
                  </a:txBody>
                  <a:tcPr marL="104503" marR="104503" marT="53340" marB="53340"/>
                </a:tc>
              </a:tr>
              <a:tr h="843030">
                <a:tc>
                  <a:txBody>
                    <a:bodyPr/>
                    <a:lstStyle/>
                    <a:p>
                      <a:pPr algn="ctr"/>
                      <a:r>
                        <a:rPr lang="en-US" sz="3300" b="0" dirty="0" err="1" smtClean="0"/>
                        <a:t>Moh’s</a:t>
                      </a:r>
                      <a:r>
                        <a:rPr lang="en-US" sz="3300" b="0" dirty="0" smtClean="0"/>
                        <a:t> Hardness</a:t>
                      </a:r>
                      <a:endParaRPr lang="en-US" sz="3300" b="0" dirty="0"/>
                    </a:p>
                  </a:txBody>
                  <a:tcPr marL="104503" marR="104503" marT="53340" marB="53340"/>
                </a:tc>
                <a:tc>
                  <a:txBody>
                    <a:bodyPr/>
                    <a:lstStyle/>
                    <a:p>
                      <a:pPr algn="ctr"/>
                      <a:r>
                        <a:rPr lang="en-US" sz="3300" dirty="0" smtClean="0"/>
                        <a:t>5.5</a:t>
                      </a:r>
                      <a:endParaRPr lang="en-US" sz="3300" dirty="0"/>
                    </a:p>
                  </a:txBody>
                  <a:tcPr marL="104503" marR="104503" marT="53340" marB="53340"/>
                </a:tc>
              </a:tr>
              <a:tr h="929785">
                <a:tc>
                  <a:txBody>
                    <a:bodyPr/>
                    <a:lstStyle/>
                    <a:p>
                      <a:pPr algn="ctr"/>
                      <a:r>
                        <a:rPr lang="en-US" sz="3300" b="0" dirty="0" smtClean="0"/>
                        <a:t>Specific Gravity</a:t>
                      </a:r>
                      <a:endParaRPr lang="en-US" sz="3300" b="0" dirty="0"/>
                    </a:p>
                  </a:txBody>
                  <a:tcPr marL="104503" marR="104503" marT="53340" marB="53340"/>
                </a:tc>
                <a:tc>
                  <a:txBody>
                    <a:bodyPr/>
                    <a:lstStyle/>
                    <a:p>
                      <a:pPr algn="ctr"/>
                      <a:r>
                        <a:rPr lang="en-US" sz="3300" dirty="0" smtClean="0"/>
                        <a:t>3.2 – 3.6</a:t>
                      </a:r>
                      <a:endParaRPr lang="en-US" sz="3300" dirty="0"/>
                    </a:p>
                  </a:txBody>
                  <a:tcPr marL="104503" marR="104503" marT="53340" marB="53340"/>
                </a:tc>
              </a:tr>
              <a:tr h="843030">
                <a:tc>
                  <a:txBody>
                    <a:bodyPr/>
                    <a:lstStyle/>
                    <a:p>
                      <a:pPr algn="ctr"/>
                      <a:r>
                        <a:rPr lang="en-US" sz="3300" b="0" dirty="0" smtClean="0"/>
                        <a:t>Cleavage</a:t>
                      </a:r>
                      <a:endParaRPr lang="en-US" sz="3300" b="0" dirty="0"/>
                    </a:p>
                  </a:txBody>
                  <a:tcPr marL="104503" marR="104503" marT="53340" marB="53340"/>
                </a:tc>
                <a:tc>
                  <a:txBody>
                    <a:bodyPr/>
                    <a:lstStyle/>
                    <a:p>
                      <a:pPr algn="ctr"/>
                      <a:r>
                        <a:rPr lang="en-US" sz="3300" dirty="0" smtClean="0"/>
                        <a:t>2 Planes</a:t>
                      </a:r>
                      <a:endParaRPr lang="en-US" sz="3300" dirty="0"/>
                    </a:p>
                  </a:txBody>
                  <a:tcPr marL="104503" marR="104503" marT="53340" marB="53340"/>
                </a:tc>
              </a:tr>
              <a:tr h="843030">
                <a:tc>
                  <a:txBody>
                    <a:bodyPr/>
                    <a:lstStyle/>
                    <a:p>
                      <a:pPr algn="ctr"/>
                      <a:r>
                        <a:rPr lang="en-US" sz="3300" b="0" dirty="0" smtClean="0"/>
                        <a:t>Habit</a:t>
                      </a:r>
                      <a:endParaRPr lang="en-US" sz="3300" b="0" dirty="0"/>
                    </a:p>
                  </a:txBody>
                  <a:tcPr marL="104503" marR="104503" marT="53340" marB="53340"/>
                </a:tc>
                <a:tc>
                  <a:txBody>
                    <a:bodyPr/>
                    <a:lstStyle/>
                    <a:p>
                      <a:pPr algn="ctr"/>
                      <a:r>
                        <a:rPr lang="en-US" sz="3300" dirty="0" smtClean="0"/>
                        <a:t>Massive</a:t>
                      </a:r>
                      <a:endParaRPr lang="en-US" sz="3300" dirty="0"/>
                    </a:p>
                  </a:txBody>
                  <a:tcPr marL="104503" marR="104503" marT="53340" marB="53340"/>
                </a:tc>
              </a:tr>
            </a:tbl>
          </a:graphicData>
        </a:graphic>
      </p:graphicFrame>
      <p:sp>
        <p:nvSpPr>
          <p:cNvPr id="15" name="TextBox 14"/>
          <p:cNvSpPr txBox="1"/>
          <p:nvPr/>
        </p:nvSpPr>
        <p:spPr>
          <a:xfrm>
            <a:off x="990600" y="27568635"/>
            <a:ext cx="13184707" cy="682238"/>
          </a:xfrm>
          <a:prstGeom prst="rect">
            <a:avLst/>
          </a:prstGeom>
          <a:solidFill>
            <a:schemeClr val="bg1"/>
          </a:solidFill>
          <a:ln w="12700">
            <a:solidFill>
              <a:schemeClr val="bg1"/>
            </a:solidFill>
          </a:ln>
        </p:spPr>
        <p:txBody>
          <a:bodyPr wrap="square" lIns="105503" tIns="52752" rIns="105503" bIns="52752" rtlCol="0">
            <a:spAutoFit/>
          </a:bodyPr>
          <a:lstStyle/>
          <a:p>
            <a:pPr algn="ctr"/>
            <a:r>
              <a:rPr lang="en-US" sz="3700" b="1" dirty="0">
                <a:latin typeface="Helvetica" pitchFamily="34" charset="0"/>
                <a:ea typeface="Tahoma" pitchFamily="34" charset="0"/>
                <a:cs typeface="Helvetica" pitchFamily="34" charset="0"/>
              </a:rPr>
              <a:t>Table 1. </a:t>
            </a:r>
            <a:r>
              <a:rPr lang="en-US" sz="3700" b="1" dirty="0" smtClean="0">
                <a:latin typeface="Helvetica" pitchFamily="34" charset="0"/>
                <a:ea typeface="Tahoma" pitchFamily="34" charset="0"/>
                <a:cs typeface="Helvetica" pitchFamily="34" charset="0"/>
              </a:rPr>
              <a:t>Physical </a:t>
            </a:r>
            <a:r>
              <a:rPr lang="en-US" sz="3700" b="1" dirty="0">
                <a:latin typeface="Helvetica" pitchFamily="34" charset="0"/>
                <a:ea typeface="Tahoma" pitchFamily="34" charset="0"/>
                <a:cs typeface="Helvetica" pitchFamily="34" charset="0"/>
              </a:rPr>
              <a:t>Properties</a:t>
            </a:r>
          </a:p>
        </p:txBody>
      </p:sp>
      <p:pic>
        <p:nvPicPr>
          <p:cNvPr id="21" name="Picture 20" descr="augite pic.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0600" y="30403800"/>
            <a:ext cx="5279572" cy="4257755"/>
          </a:xfrm>
          <a:prstGeom prst="rect">
            <a:avLst/>
          </a:prstGeom>
          <a:ln w="12700" cap="sq" cmpd="sng">
            <a:solidFill>
              <a:schemeClr val="tx1"/>
            </a:solidFill>
            <a:miter lim="800000"/>
          </a:ln>
          <a:effectLst>
            <a:outerShdw blurRad="57150" dist="50800" dir="2700000" algn="tl" rotWithShape="0">
              <a:srgbClr val="000000">
                <a:alpha val="40000"/>
              </a:srgbClr>
            </a:outerShdw>
          </a:effectLst>
        </p:spPr>
      </p:pic>
      <p:sp>
        <p:nvSpPr>
          <p:cNvPr id="19" name="TextBox 18"/>
          <p:cNvSpPr txBox="1"/>
          <p:nvPr/>
        </p:nvSpPr>
        <p:spPr>
          <a:xfrm>
            <a:off x="15087600" y="15240000"/>
            <a:ext cx="13652793" cy="610423"/>
          </a:xfrm>
          <a:prstGeom prst="rect">
            <a:avLst/>
          </a:prstGeom>
          <a:solidFill>
            <a:schemeClr val="bg1"/>
          </a:solidFill>
          <a:ln w="12700">
            <a:solidFill>
              <a:schemeClr val="bg1"/>
            </a:solidFill>
          </a:ln>
        </p:spPr>
        <p:txBody>
          <a:bodyPr wrap="square" lIns="105503" tIns="52752" rIns="105503" bIns="52752" rtlCol="0">
            <a:spAutoFit/>
          </a:bodyPr>
          <a:lstStyle/>
          <a:p>
            <a:pPr algn="r"/>
            <a:r>
              <a:rPr lang="en-US" sz="3200" dirty="0">
                <a:latin typeface="Helvetica" pitchFamily="34" charset="0"/>
                <a:ea typeface="Tahoma" pitchFamily="34" charset="0"/>
                <a:cs typeface="Helvetica" pitchFamily="34" charset="0"/>
              </a:rPr>
              <a:t>Source: </a:t>
            </a:r>
            <a:r>
              <a:rPr lang="en-US" sz="3200" dirty="0" err="1">
                <a:latin typeface="Helvetica" pitchFamily="34" charset="0"/>
                <a:ea typeface="Tahoma" pitchFamily="34" charset="0"/>
                <a:cs typeface="Helvetica" pitchFamily="34" charset="0"/>
              </a:rPr>
              <a:t>Katchpole</a:t>
            </a:r>
            <a:endParaRPr lang="en-US" sz="3200" dirty="0">
              <a:latin typeface="Helvetica" pitchFamily="34" charset="0"/>
              <a:ea typeface="Tahoma" pitchFamily="34" charset="0"/>
              <a:cs typeface="Helvetica"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1216085130"/>
              </p:ext>
            </p:extLst>
          </p:nvPr>
        </p:nvGraphicFramePr>
        <p:xfrm>
          <a:off x="15697200" y="17754601"/>
          <a:ext cx="12496800" cy="18299144"/>
        </p:xfrm>
        <a:graphic>
          <a:graphicData uri="http://schemas.openxmlformats.org/drawingml/2006/table">
            <a:tbl>
              <a:tblPr firstRow="1" bandRow="1">
                <a:tableStyleId>{5C22544A-7EE6-4342-B048-85BDC9FD1C3A}</a:tableStyleId>
              </a:tblPr>
              <a:tblGrid>
                <a:gridCol w="4038600"/>
                <a:gridCol w="8458200"/>
              </a:tblGrid>
              <a:tr h="1431198">
                <a:tc>
                  <a:txBody>
                    <a:bodyPr/>
                    <a:lstStyle/>
                    <a:p>
                      <a:pPr marL="0" marR="0">
                        <a:spcBef>
                          <a:spcPts val="0"/>
                        </a:spcBef>
                        <a:spcAft>
                          <a:spcPts val="0"/>
                        </a:spcAft>
                      </a:pPr>
                      <a:r>
                        <a:rPr lang="en-US" sz="3700" dirty="0" smtClean="0">
                          <a:effectLst/>
                          <a:latin typeface="Cambria"/>
                          <a:ea typeface="ＭＳ 明朝"/>
                          <a:cs typeface="Times New Roman"/>
                        </a:rPr>
                        <a:t>Optical Properties</a:t>
                      </a:r>
                      <a:endParaRPr lang="en-US" sz="3700" dirty="0">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3700" dirty="0" smtClean="0">
                          <a:effectLst/>
                          <a:latin typeface="Cambria"/>
                          <a:ea typeface="ＭＳ 明朝"/>
                          <a:cs typeface="Times New Roman"/>
                        </a:rPr>
                        <a:t>Characteristics</a:t>
                      </a:r>
                      <a:endParaRPr lang="en-US" sz="3700" dirty="0">
                        <a:effectLst/>
                        <a:latin typeface="Cambria"/>
                        <a:ea typeface="ＭＳ 明朝"/>
                        <a:cs typeface="Times New Roman"/>
                      </a:endParaRPr>
                    </a:p>
                  </a:txBody>
                  <a:tcPr marL="68580" marR="68580" marT="0" marB="0"/>
                </a:tc>
              </a:tr>
              <a:tr h="907564">
                <a:tc>
                  <a:txBody>
                    <a:bodyPr/>
                    <a:lstStyle/>
                    <a:p>
                      <a:pPr marL="0" marR="0">
                        <a:spcBef>
                          <a:spcPts val="0"/>
                        </a:spcBef>
                        <a:spcAft>
                          <a:spcPts val="0"/>
                        </a:spcAft>
                      </a:pPr>
                      <a:r>
                        <a:rPr lang="en-US" sz="3300" dirty="0">
                          <a:effectLst/>
                          <a:latin typeface="+mn-lt"/>
                          <a:ea typeface="ＭＳ 明朝"/>
                          <a:cs typeface="Times New Roman"/>
                        </a:rPr>
                        <a:t>Birefringence:</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0.026</a:t>
                      </a:r>
                    </a:p>
                  </a:txBody>
                  <a:tcPr marL="68580" marR="68580" marT="0" marB="0"/>
                </a:tc>
              </a:tr>
              <a:tr h="907564">
                <a:tc>
                  <a:txBody>
                    <a:bodyPr/>
                    <a:lstStyle/>
                    <a:p>
                      <a:pPr marL="0" marR="0">
                        <a:spcBef>
                          <a:spcPts val="0"/>
                        </a:spcBef>
                        <a:spcAft>
                          <a:spcPts val="0"/>
                        </a:spcAft>
                      </a:pPr>
                      <a:r>
                        <a:rPr lang="en-US" sz="3300" dirty="0">
                          <a:effectLst/>
                          <a:latin typeface="+mn-lt"/>
                          <a:ea typeface="ＭＳ 明朝"/>
                          <a:cs typeface="Times New Roman"/>
                        </a:rPr>
                        <a:t>Interference Colors:</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1</a:t>
                      </a:r>
                      <a:r>
                        <a:rPr lang="en-US" sz="3300" baseline="30000" dirty="0">
                          <a:effectLst/>
                          <a:latin typeface="+mn-lt"/>
                          <a:ea typeface="ＭＳ 明朝"/>
                          <a:cs typeface="Times New Roman"/>
                        </a:rPr>
                        <a:t>st</a:t>
                      </a:r>
                      <a:r>
                        <a:rPr lang="en-US" sz="3300" dirty="0">
                          <a:effectLst/>
                          <a:latin typeface="+mn-lt"/>
                          <a:ea typeface="ＭＳ 明朝"/>
                          <a:cs typeface="Times New Roman"/>
                        </a:rPr>
                        <a:t> and 2</a:t>
                      </a:r>
                      <a:r>
                        <a:rPr lang="en-US" sz="3300" baseline="30000" dirty="0">
                          <a:effectLst/>
                          <a:latin typeface="+mn-lt"/>
                          <a:ea typeface="ＭＳ 明朝"/>
                          <a:cs typeface="Times New Roman"/>
                        </a:rPr>
                        <a:t>nd</a:t>
                      </a:r>
                      <a:r>
                        <a:rPr lang="en-US" sz="3300" dirty="0">
                          <a:effectLst/>
                          <a:latin typeface="+mn-lt"/>
                          <a:ea typeface="ＭＳ 明朝"/>
                          <a:cs typeface="Times New Roman"/>
                        </a:rPr>
                        <a:t> order</a:t>
                      </a:r>
                    </a:p>
                  </a:txBody>
                  <a:tcPr marL="68580" marR="68580" marT="0" marB="0"/>
                </a:tc>
              </a:tr>
              <a:tr h="1457536">
                <a:tc>
                  <a:txBody>
                    <a:bodyPr/>
                    <a:lstStyle/>
                    <a:p>
                      <a:pPr marL="0" marR="0">
                        <a:spcBef>
                          <a:spcPts val="0"/>
                        </a:spcBef>
                        <a:spcAft>
                          <a:spcPts val="0"/>
                        </a:spcAft>
                      </a:pPr>
                      <a:r>
                        <a:rPr lang="en-US" sz="3300" dirty="0" err="1">
                          <a:effectLst/>
                          <a:latin typeface="+mn-lt"/>
                          <a:ea typeface="ＭＳ 明朝"/>
                          <a:cs typeface="Times New Roman"/>
                        </a:rPr>
                        <a:t>Pleochroism</a:t>
                      </a:r>
                      <a:r>
                        <a:rPr lang="en-US" sz="3300" dirty="0">
                          <a:effectLst/>
                          <a:latin typeface="+mn-lt"/>
                          <a:ea typeface="ＭＳ 明朝"/>
                          <a:cs typeface="Times New Roman"/>
                        </a:rPr>
                        <a:t>:</a:t>
                      </a:r>
                    </a:p>
                  </a:txBody>
                  <a:tcPr marL="68580" marR="68580" marT="0" marB="0"/>
                </a:tc>
                <a:tc>
                  <a:txBody>
                    <a:bodyPr/>
                    <a:lstStyle/>
                    <a:p>
                      <a:pPr marL="0" marR="0">
                        <a:spcBef>
                          <a:spcPts val="0"/>
                        </a:spcBef>
                        <a:spcAft>
                          <a:spcPts val="0"/>
                        </a:spcAft>
                      </a:pPr>
                      <a:r>
                        <a:rPr lang="en-US" sz="3300">
                          <a:effectLst/>
                          <a:latin typeface="+mn-lt"/>
                          <a:ea typeface="ＭＳ 明朝"/>
                          <a:cs typeface="Times New Roman"/>
                        </a:rPr>
                        <a:t>Weakly pleochroism. X = pale green, Y = pale green, Z = pale brown/green</a:t>
                      </a:r>
                    </a:p>
                  </a:txBody>
                  <a:tcPr marL="68580" marR="68580" marT="0" marB="0"/>
                </a:tc>
              </a:tr>
              <a:tr h="910958">
                <a:tc>
                  <a:txBody>
                    <a:bodyPr/>
                    <a:lstStyle/>
                    <a:p>
                      <a:pPr marL="0" marR="0">
                        <a:spcBef>
                          <a:spcPts val="0"/>
                        </a:spcBef>
                        <a:spcAft>
                          <a:spcPts val="0"/>
                        </a:spcAft>
                      </a:pPr>
                      <a:r>
                        <a:rPr lang="en-US" sz="3300" dirty="0">
                          <a:effectLst/>
                          <a:latin typeface="+mn-lt"/>
                          <a:ea typeface="ＭＳ 明朝"/>
                          <a:cs typeface="Times New Roman"/>
                        </a:rPr>
                        <a:t>Extinction Angle:</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Inclined extinction, 45</a:t>
                      </a:r>
                      <a:r>
                        <a:rPr lang="en-US" sz="3300" dirty="0">
                          <a:solidFill>
                            <a:srgbClr val="000000"/>
                          </a:solidFill>
                          <a:effectLst/>
                          <a:latin typeface="+mn-lt"/>
                          <a:ea typeface="ＭＳ 明朝"/>
                          <a:cs typeface="Lucida Grande"/>
                        </a:rPr>
                        <a:t>°</a:t>
                      </a:r>
                      <a:endParaRPr lang="en-US" sz="3300" dirty="0">
                        <a:effectLst/>
                        <a:latin typeface="+mn-lt"/>
                        <a:ea typeface="ＭＳ 明朝"/>
                        <a:cs typeface="Times New Roman"/>
                      </a:endParaRPr>
                    </a:p>
                  </a:txBody>
                  <a:tcPr marL="68580" marR="68580" marT="0" marB="0"/>
                </a:tc>
              </a:tr>
              <a:tr h="910958">
                <a:tc>
                  <a:txBody>
                    <a:bodyPr/>
                    <a:lstStyle/>
                    <a:p>
                      <a:pPr marL="0" marR="0">
                        <a:spcBef>
                          <a:spcPts val="0"/>
                        </a:spcBef>
                        <a:spcAft>
                          <a:spcPts val="0"/>
                        </a:spcAft>
                      </a:pPr>
                      <a:r>
                        <a:rPr lang="en-US" sz="3300">
                          <a:effectLst/>
                          <a:latin typeface="+mn-lt"/>
                          <a:ea typeface="ＭＳ 明朝"/>
                          <a:cs typeface="Times New Roman"/>
                        </a:rPr>
                        <a:t>Twinning:</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Simple twinning </a:t>
                      </a:r>
                    </a:p>
                  </a:txBody>
                  <a:tcPr marL="68580" marR="68580" marT="0" marB="0"/>
                </a:tc>
              </a:tr>
              <a:tr h="1366438">
                <a:tc>
                  <a:txBody>
                    <a:bodyPr/>
                    <a:lstStyle/>
                    <a:p>
                      <a:pPr marL="0" marR="0">
                        <a:spcBef>
                          <a:spcPts val="0"/>
                        </a:spcBef>
                        <a:spcAft>
                          <a:spcPts val="0"/>
                        </a:spcAft>
                      </a:pPr>
                      <a:r>
                        <a:rPr lang="en-US" sz="3300" dirty="0">
                          <a:effectLst/>
                          <a:latin typeface="+mn-lt"/>
                          <a:ea typeface="ＭＳ 明朝"/>
                          <a:cs typeface="Times New Roman"/>
                        </a:rPr>
                        <a:t>Cleavage:</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Two planes of cleavage with a 90</a:t>
                      </a:r>
                      <a:r>
                        <a:rPr lang="en-US" sz="3300" dirty="0">
                          <a:solidFill>
                            <a:srgbClr val="000000"/>
                          </a:solidFill>
                          <a:effectLst/>
                          <a:latin typeface="+mn-lt"/>
                          <a:ea typeface="ＭＳ 明朝"/>
                          <a:cs typeface="Lucida Grande"/>
                        </a:rPr>
                        <a:t>° cleavage angle</a:t>
                      </a:r>
                      <a:endParaRPr lang="en-US" sz="3300" dirty="0">
                        <a:effectLst/>
                        <a:latin typeface="+mn-lt"/>
                        <a:ea typeface="ＭＳ 明朝"/>
                        <a:cs typeface="Times New Roman"/>
                      </a:endParaRPr>
                    </a:p>
                  </a:txBody>
                  <a:tcPr marL="68580" marR="68580" marT="0" marB="0"/>
                </a:tc>
              </a:tr>
              <a:tr h="880593">
                <a:tc>
                  <a:txBody>
                    <a:bodyPr/>
                    <a:lstStyle/>
                    <a:p>
                      <a:pPr marL="0" marR="0">
                        <a:spcBef>
                          <a:spcPts val="0"/>
                        </a:spcBef>
                        <a:spcAft>
                          <a:spcPts val="0"/>
                        </a:spcAft>
                      </a:pPr>
                      <a:r>
                        <a:rPr lang="en-US" sz="3300" dirty="0">
                          <a:effectLst/>
                          <a:latin typeface="+mn-lt"/>
                          <a:ea typeface="ＭＳ 明朝"/>
                          <a:cs typeface="Times New Roman"/>
                        </a:rPr>
                        <a:t>Sign of Elongation:</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Positive</a:t>
                      </a:r>
                    </a:p>
                  </a:txBody>
                  <a:tcPr marL="68580" marR="68580" marT="0" marB="0"/>
                </a:tc>
              </a:tr>
              <a:tr h="880593">
                <a:tc>
                  <a:txBody>
                    <a:bodyPr/>
                    <a:lstStyle/>
                    <a:p>
                      <a:pPr marL="0" marR="0">
                        <a:spcBef>
                          <a:spcPts val="0"/>
                        </a:spcBef>
                        <a:spcAft>
                          <a:spcPts val="0"/>
                        </a:spcAft>
                      </a:pPr>
                      <a:r>
                        <a:rPr lang="en-US" sz="3300" dirty="0">
                          <a:effectLst/>
                          <a:latin typeface="+mn-lt"/>
                          <a:ea typeface="ＭＳ 明朝"/>
                          <a:cs typeface="Times New Roman"/>
                        </a:rPr>
                        <a:t>Optic Sign:</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Positive</a:t>
                      </a:r>
                    </a:p>
                  </a:txBody>
                  <a:tcPr marL="68580" marR="68580" marT="0" marB="0"/>
                </a:tc>
              </a:tr>
              <a:tr h="880593">
                <a:tc>
                  <a:txBody>
                    <a:bodyPr/>
                    <a:lstStyle/>
                    <a:p>
                      <a:pPr marL="0" marR="0">
                        <a:spcBef>
                          <a:spcPts val="0"/>
                        </a:spcBef>
                        <a:spcAft>
                          <a:spcPts val="0"/>
                        </a:spcAft>
                      </a:pPr>
                      <a:r>
                        <a:rPr lang="en-US" sz="3300">
                          <a:effectLst/>
                          <a:latin typeface="+mn-lt"/>
                          <a:ea typeface="ＭＳ 明朝"/>
                          <a:cs typeface="Times New Roman"/>
                        </a:rPr>
                        <a:t>2V angle:</a:t>
                      </a:r>
                    </a:p>
                  </a:txBody>
                  <a:tcPr marL="68580" marR="68580" marT="0" marB="0"/>
                </a:tc>
                <a:tc>
                  <a:txBody>
                    <a:bodyPr/>
                    <a:lstStyle/>
                    <a:p>
                      <a:pPr marL="0" marR="0">
                        <a:spcBef>
                          <a:spcPts val="0"/>
                        </a:spcBef>
                        <a:spcAft>
                          <a:spcPts val="0"/>
                        </a:spcAft>
                      </a:pPr>
                      <a:r>
                        <a:rPr lang="en-US" sz="3300" dirty="0">
                          <a:effectLst/>
                          <a:latin typeface="+mn-lt"/>
                          <a:ea typeface="ＭＳ 明朝"/>
                          <a:cs typeface="Times New Roman"/>
                        </a:rPr>
                        <a:t>60</a:t>
                      </a:r>
                      <a:r>
                        <a:rPr lang="en-US" sz="3300" dirty="0">
                          <a:solidFill>
                            <a:srgbClr val="000000"/>
                          </a:solidFill>
                          <a:effectLst/>
                          <a:latin typeface="+mn-lt"/>
                          <a:ea typeface="ＭＳ 明朝"/>
                          <a:cs typeface="Lucida Grande"/>
                        </a:rPr>
                        <a:t>°</a:t>
                      </a:r>
                      <a:endParaRPr lang="en-US" sz="3300" dirty="0">
                        <a:effectLst/>
                        <a:latin typeface="+mn-lt"/>
                        <a:ea typeface="ＭＳ 明朝"/>
                        <a:cs typeface="Times New Roman"/>
                      </a:endParaRPr>
                    </a:p>
                  </a:txBody>
                  <a:tcPr marL="68580" marR="68580" marT="0" marB="0"/>
                </a:tc>
              </a:tr>
              <a:tr h="1457536">
                <a:tc>
                  <a:txBody>
                    <a:bodyPr/>
                    <a:lstStyle/>
                    <a:p>
                      <a:pPr marL="0" marR="0">
                        <a:spcBef>
                          <a:spcPts val="0"/>
                        </a:spcBef>
                        <a:spcAft>
                          <a:spcPts val="0"/>
                        </a:spcAft>
                      </a:pPr>
                      <a:r>
                        <a:rPr lang="en-US" sz="3300">
                          <a:effectLst/>
                          <a:latin typeface="+mn-lt"/>
                          <a:ea typeface="ＭＳ 明朝"/>
                          <a:cs typeface="Times New Roman"/>
                        </a:rPr>
                        <a:t>Index of Refraction:</a:t>
                      </a:r>
                    </a:p>
                  </a:txBody>
                  <a:tcPr marL="68580" marR="68580" marT="0" marB="0"/>
                </a:tc>
                <a:tc>
                  <a:txBody>
                    <a:bodyPr/>
                    <a:lstStyle/>
                    <a:p>
                      <a:pPr marL="0" marR="0">
                        <a:spcBef>
                          <a:spcPts val="0"/>
                        </a:spcBef>
                        <a:spcAft>
                          <a:spcPts val="0"/>
                        </a:spcAft>
                      </a:pPr>
                      <a:r>
                        <a:rPr lang="en-US" sz="3300" i="1" dirty="0">
                          <a:effectLst/>
                          <a:latin typeface="+mn-lt"/>
                          <a:ea typeface="ＭＳ 明朝"/>
                          <a:cs typeface="Times New Roman"/>
                        </a:rPr>
                        <a:t>n</a:t>
                      </a:r>
                      <a:r>
                        <a:rPr lang="en-US" sz="3300" dirty="0">
                          <a:effectLst/>
                          <a:latin typeface="+mn-lt"/>
                          <a:ea typeface="ＭＳ 明朝"/>
                          <a:cs typeface="Lucida Grande"/>
                        </a:rPr>
                        <a:t>α</a:t>
                      </a:r>
                      <a:r>
                        <a:rPr lang="en-US" sz="3300" dirty="0">
                          <a:effectLst/>
                          <a:latin typeface="+mn-lt"/>
                          <a:ea typeface="ＭＳ 明朝"/>
                          <a:cs typeface="Times New Roman"/>
                        </a:rPr>
                        <a:t> = 1.682 - 1.732 </a:t>
                      </a:r>
                      <a:r>
                        <a:rPr lang="en-US" sz="3300" i="1" dirty="0">
                          <a:effectLst/>
                          <a:latin typeface="+mn-lt"/>
                          <a:ea typeface="ＭＳ 明朝"/>
                          <a:cs typeface="Times New Roman"/>
                        </a:rPr>
                        <a:t>n</a:t>
                      </a:r>
                      <a:r>
                        <a:rPr lang="en-US" sz="3300" dirty="0">
                          <a:effectLst/>
                          <a:latin typeface="+mn-lt"/>
                          <a:ea typeface="ＭＳ 明朝"/>
                          <a:cs typeface="Lucida Grande"/>
                        </a:rPr>
                        <a:t>β</a:t>
                      </a:r>
                      <a:r>
                        <a:rPr lang="en-US" sz="3300" dirty="0">
                          <a:effectLst/>
                          <a:latin typeface="+mn-lt"/>
                          <a:ea typeface="ＭＳ 明朝"/>
                          <a:cs typeface="Times New Roman"/>
                        </a:rPr>
                        <a:t> = 1.684 - 1.757 </a:t>
                      </a:r>
                      <a:r>
                        <a:rPr lang="en-US" sz="3300" i="1" dirty="0" err="1">
                          <a:effectLst/>
                          <a:latin typeface="+mn-lt"/>
                          <a:ea typeface="ＭＳ 明朝"/>
                          <a:cs typeface="Times New Roman"/>
                        </a:rPr>
                        <a:t>n</a:t>
                      </a:r>
                      <a:r>
                        <a:rPr lang="en-US" sz="3300" dirty="0" err="1">
                          <a:effectLst/>
                          <a:latin typeface="+mn-lt"/>
                          <a:ea typeface="ＭＳ 明朝"/>
                          <a:cs typeface="Lucida Grande"/>
                        </a:rPr>
                        <a:t>γ</a:t>
                      </a:r>
                      <a:r>
                        <a:rPr lang="en-US" sz="3300" dirty="0">
                          <a:effectLst/>
                          <a:latin typeface="+mn-lt"/>
                          <a:ea typeface="ＭＳ 明朝"/>
                          <a:cs typeface="Times New Roman"/>
                        </a:rPr>
                        <a:t> = 1.705 - 1.757 </a:t>
                      </a:r>
                    </a:p>
                  </a:txBody>
                  <a:tcPr marL="68580" marR="68580" marT="0" marB="0"/>
                </a:tc>
              </a:tr>
              <a:tr h="819862">
                <a:tc>
                  <a:txBody>
                    <a:bodyPr/>
                    <a:lstStyle/>
                    <a:p>
                      <a:pPr marL="0" marR="0">
                        <a:spcBef>
                          <a:spcPts val="0"/>
                        </a:spcBef>
                        <a:spcAft>
                          <a:spcPts val="0"/>
                        </a:spcAft>
                      </a:pPr>
                      <a:r>
                        <a:rPr lang="en-US" sz="3300">
                          <a:effectLst/>
                          <a:latin typeface="+mn-lt"/>
                          <a:ea typeface="ＭＳ 明朝"/>
                          <a:cs typeface="Times New Roman"/>
                        </a:rPr>
                        <a:t>Characteristics:</a:t>
                      </a:r>
                    </a:p>
                  </a:txBody>
                  <a:tcPr marL="68580" marR="68580" marT="0" marB="0"/>
                </a:tc>
                <a:tc>
                  <a:txBody>
                    <a:bodyPr/>
                    <a:lstStyle/>
                    <a:p>
                      <a:pPr marL="0" marR="0">
                        <a:spcBef>
                          <a:spcPts val="0"/>
                        </a:spcBef>
                        <a:spcAft>
                          <a:spcPts val="0"/>
                        </a:spcAft>
                      </a:pPr>
                      <a:r>
                        <a:rPr lang="en-US" sz="3300" dirty="0" err="1">
                          <a:effectLst/>
                          <a:latin typeface="+mn-lt"/>
                          <a:ea typeface="ＭＳ 明朝"/>
                          <a:cs typeface="Times New Roman"/>
                        </a:rPr>
                        <a:t>Augite</a:t>
                      </a:r>
                      <a:r>
                        <a:rPr lang="en-US" sz="3300" dirty="0">
                          <a:effectLst/>
                          <a:latin typeface="+mn-lt"/>
                          <a:ea typeface="ＭＳ 明朝"/>
                          <a:cs typeface="Times New Roman"/>
                        </a:rPr>
                        <a:t> is a monoclinic, biaxial mineral.</a:t>
                      </a:r>
                    </a:p>
                  </a:txBody>
                  <a:tcPr marL="68580" marR="68580" marT="0" marB="0"/>
                </a:tc>
              </a:tr>
              <a:tr h="5487751">
                <a:tc>
                  <a:txBody>
                    <a:bodyPr/>
                    <a:lstStyle/>
                    <a:p>
                      <a:pPr marL="0" marR="0">
                        <a:spcBef>
                          <a:spcPts val="0"/>
                        </a:spcBef>
                        <a:spcAft>
                          <a:spcPts val="0"/>
                        </a:spcAft>
                      </a:pPr>
                      <a:r>
                        <a:rPr lang="en-US" sz="3300" dirty="0">
                          <a:effectLst/>
                          <a:latin typeface="+mn-lt"/>
                          <a:ea typeface="ＭＳ 明朝"/>
                          <a:cs typeface="Times New Roman"/>
                        </a:rPr>
                        <a:t>Crystallographic and </a:t>
                      </a:r>
                      <a:r>
                        <a:rPr lang="en-US" sz="3300" dirty="0" err="1">
                          <a:effectLst/>
                          <a:latin typeface="+mn-lt"/>
                          <a:ea typeface="ＭＳ 明朝"/>
                          <a:cs typeface="Times New Roman"/>
                        </a:rPr>
                        <a:t>Indicatrix</a:t>
                      </a:r>
                      <a:r>
                        <a:rPr lang="en-US" sz="3300" dirty="0">
                          <a:effectLst/>
                          <a:latin typeface="+mn-lt"/>
                          <a:ea typeface="ＭＳ 明朝"/>
                          <a:cs typeface="Times New Roman"/>
                        </a:rPr>
                        <a:t> Axes</a:t>
                      </a:r>
                      <a:r>
                        <a:rPr lang="en-US" sz="3300" baseline="30000" dirty="0">
                          <a:effectLst/>
                          <a:latin typeface="+mn-lt"/>
                          <a:ea typeface="ＭＳ 明朝"/>
                          <a:cs typeface="Times New Roman"/>
                        </a:rPr>
                        <a:t>2</a:t>
                      </a:r>
                      <a:r>
                        <a:rPr lang="en-US" sz="3300" dirty="0">
                          <a:effectLst/>
                          <a:latin typeface="+mn-lt"/>
                          <a:ea typeface="ＭＳ 明朝"/>
                          <a:cs typeface="Times New Roman"/>
                        </a:rPr>
                        <a:t>:</a:t>
                      </a:r>
                    </a:p>
                  </a:txBody>
                  <a:tcPr marL="68580" marR="68580" marT="0" marB="0"/>
                </a:tc>
                <a:tc>
                  <a:txBody>
                    <a:bodyPr/>
                    <a:lstStyle/>
                    <a:p>
                      <a:pPr marL="0" marR="0" algn="ctr">
                        <a:spcBef>
                          <a:spcPts val="0"/>
                        </a:spcBef>
                        <a:spcAft>
                          <a:spcPts val="0"/>
                        </a:spcAft>
                      </a:pPr>
                      <a:r>
                        <a:rPr lang="en-US" sz="3300" dirty="0">
                          <a:effectLst/>
                          <a:latin typeface="+mn-lt"/>
                          <a:ea typeface="ＭＳ 明朝"/>
                          <a:cs typeface="Times New Roman"/>
                        </a:rPr>
                        <a:t>             </a:t>
                      </a:r>
                    </a:p>
                  </a:txBody>
                  <a:tcPr marL="68580" marR="68580" marT="0" marB="0" anchor="ctr"/>
                </a:tc>
              </a:tr>
            </a:tbl>
          </a:graphicData>
        </a:graphic>
      </p:graphicFrame>
      <p:pic>
        <p:nvPicPr>
          <p:cNvPr id="24" name="Picture 23"/>
          <p:cNvPicPr/>
          <p:nvPr/>
        </p:nvPicPr>
        <p:blipFill>
          <a:blip r:embed="rId8">
            <a:extLst>
              <a:ext uri="{28A0092B-C50C-407E-A947-70E740481C1C}">
                <a14:useLocalDpi xmlns:a14="http://schemas.microsoft.com/office/drawing/2010/main" val="0"/>
              </a:ext>
            </a:extLst>
          </a:blip>
          <a:stretch>
            <a:fillRect/>
          </a:stretch>
        </p:blipFill>
        <p:spPr>
          <a:xfrm>
            <a:off x="19888200" y="30708600"/>
            <a:ext cx="3886200" cy="4724400"/>
          </a:xfrm>
          <a:prstGeom prst="rect">
            <a:avLst/>
          </a:prstGeom>
        </p:spPr>
      </p:pic>
      <p:pic>
        <p:nvPicPr>
          <p:cNvPr id="25" name="Picture 24"/>
          <p:cNvPicPr/>
          <p:nvPr/>
        </p:nvPicPr>
        <p:blipFill>
          <a:blip r:embed="rId9">
            <a:extLst>
              <a:ext uri="{28A0092B-C50C-407E-A947-70E740481C1C}">
                <a14:useLocalDpi xmlns:a14="http://schemas.microsoft.com/office/drawing/2010/main" val="0"/>
              </a:ext>
            </a:extLst>
          </a:blip>
          <a:stretch>
            <a:fillRect/>
          </a:stretch>
        </p:blipFill>
        <p:spPr>
          <a:xfrm>
            <a:off x="24003000" y="30708600"/>
            <a:ext cx="4038600" cy="4724400"/>
          </a:xfrm>
          <a:prstGeom prst="rect">
            <a:avLst/>
          </a:prstGeom>
        </p:spPr>
      </p:pic>
      <p:sp>
        <p:nvSpPr>
          <p:cNvPr id="26" name="TextBox 25"/>
          <p:cNvSpPr txBox="1"/>
          <p:nvPr/>
        </p:nvSpPr>
        <p:spPr>
          <a:xfrm>
            <a:off x="15011400" y="35737800"/>
            <a:ext cx="13652793" cy="610423"/>
          </a:xfrm>
          <a:prstGeom prst="rect">
            <a:avLst/>
          </a:prstGeom>
          <a:solidFill>
            <a:schemeClr val="bg1"/>
          </a:solidFill>
          <a:ln w="12700">
            <a:solidFill>
              <a:schemeClr val="bg1"/>
            </a:solidFill>
          </a:ln>
        </p:spPr>
        <p:txBody>
          <a:bodyPr wrap="square" lIns="105503" tIns="52752" rIns="105503" bIns="52752" rtlCol="0">
            <a:spAutoFit/>
          </a:bodyPr>
          <a:lstStyle/>
          <a:p>
            <a:pPr algn="r"/>
            <a:r>
              <a:rPr lang="en-US" sz="3200" dirty="0">
                <a:latin typeface="Helvetica" pitchFamily="34" charset="0"/>
                <a:ea typeface="Tahoma" pitchFamily="34" charset="0"/>
                <a:cs typeface="Helvetica" pitchFamily="34" charset="0"/>
              </a:rPr>
              <a:t>Source: </a:t>
            </a:r>
            <a:r>
              <a:rPr lang="en-US" sz="3200" dirty="0" err="1" smtClean="0">
                <a:latin typeface="Helvetica" pitchFamily="34" charset="0"/>
                <a:ea typeface="Tahoma" pitchFamily="34" charset="0"/>
                <a:cs typeface="Helvetica" pitchFamily="34" charset="0"/>
              </a:rPr>
              <a:t>Nesse</a:t>
            </a:r>
            <a:endParaRPr lang="en-US" sz="3200" dirty="0">
              <a:latin typeface="Helvetica" pitchFamily="34" charset="0"/>
              <a:ea typeface="Tahoma" pitchFamily="34" charset="0"/>
              <a:cs typeface="Helvetica" pitchFamily="34" charset="0"/>
            </a:endParaRPr>
          </a:p>
        </p:txBody>
      </p:sp>
      <p:sp>
        <p:nvSpPr>
          <p:cNvPr id="27" name="TextBox 26"/>
          <p:cNvSpPr txBox="1"/>
          <p:nvPr/>
        </p:nvSpPr>
        <p:spPr>
          <a:xfrm>
            <a:off x="15544800" y="16764000"/>
            <a:ext cx="12714515" cy="682239"/>
          </a:xfrm>
          <a:prstGeom prst="rect">
            <a:avLst/>
          </a:prstGeom>
          <a:solidFill>
            <a:schemeClr val="bg1"/>
          </a:solidFill>
        </p:spPr>
        <p:txBody>
          <a:bodyPr wrap="square" lIns="105503" tIns="52752" rIns="105503" bIns="52752" rtlCol="0">
            <a:spAutoFit/>
          </a:bodyPr>
          <a:lstStyle/>
          <a:p>
            <a:r>
              <a:rPr lang="en-US" sz="3700" b="1" dirty="0" smtClean="0">
                <a:latin typeface="Helvetica" pitchFamily="34" charset="0"/>
                <a:ea typeface="Tahoma" pitchFamily="34" charset="0"/>
                <a:cs typeface="Helvetica" pitchFamily="34" charset="0"/>
              </a:rPr>
              <a:t>Table 2: Optical Properties</a:t>
            </a:r>
            <a:endParaRPr lang="en-US" sz="3700" b="1" dirty="0">
              <a:latin typeface="Helvetica" pitchFamily="34" charset="0"/>
              <a:ea typeface="Tahoma" pitchFamily="34" charset="0"/>
              <a:cs typeface="Helvetica" pitchFamily="34" charset="0"/>
            </a:endParaRPr>
          </a:p>
        </p:txBody>
      </p:sp>
      <p:sp>
        <p:nvSpPr>
          <p:cNvPr id="2" name="TextBox 1"/>
          <p:cNvSpPr txBox="1"/>
          <p:nvPr/>
        </p:nvSpPr>
        <p:spPr>
          <a:xfrm>
            <a:off x="20955000" y="11506200"/>
            <a:ext cx="1371600" cy="415498"/>
          </a:xfrm>
          <a:prstGeom prst="rect">
            <a:avLst/>
          </a:prstGeom>
          <a:noFill/>
        </p:spPr>
        <p:txBody>
          <a:bodyPr wrap="square" rtlCol="0">
            <a:spAutoFit/>
          </a:bodyPr>
          <a:lstStyle/>
          <a:p>
            <a:r>
              <a:rPr lang="en-US" dirty="0" smtClean="0"/>
              <a:t>Zoom: x4</a:t>
            </a:r>
            <a:endParaRPr lang="en-US" dirty="0"/>
          </a:p>
        </p:txBody>
      </p:sp>
      <p:sp>
        <p:nvSpPr>
          <p:cNvPr id="28" name="TextBox 27"/>
          <p:cNvSpPr txBox="1"/>
          <p:nvPr/>
        </p:nvSpPr>
        <p:spPr>
          <a:xfrm>
            <a:off x="21107400" y="14630400"/>
            <a:ext cx="1371600" cy="415498"/>
          </a:xfrm>
          <a:prstGeom prst="rect">
            <a:avLst/>
          </a:prstGeom>
          <a:noFill/>
        </p:spPr>
        <p:txBody>
          <a:bodyPr wrap="square" rtlCol="0">
            <a:spAutoFit/>
          </a:bodyPr>
          <a:lstStyle/>
          <a:p>
            <a:r>
              <a:rPr lang="en-US" dirty="0" smtClean="0"/>
              <a:t>Zoom: x5</a:t>
            </a:r>
            <a:endParaRPr lang="en-US" dirty="0"/>
          </a:p>
        </p:txBody>
      </p:sp>
    </p:spTree>
    <p:extLst>
      <p:ext uri="{BB962C8B-B14F-4D97-AF65-F5344CB8AC3E}">
        <p14:creationId xmlns:p14="http://schemas.microsoft.com/office/powerpoint/2010/main" val="35136095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7094</TotalTime>
  <Words>818</Words>
  <Application>Microsoft Macintosh PowerPoint</Application>
  <PresentationFormat>Custom</PresentationFormat>
  <Paragraphs>84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Jacob Wall</cp:lastModifiedBy>
  <cp:revision>113</cp:revision>
  <cp:lastPrinted>2013-04-26T12:46:09Z</cp:lastPrinted>
  <dcterms:created xsi:type="dcterms:W3CDTF">2013-04-24T18:15:47Z</dcterms:created>
  <dcterms:modified xsi:type="dcterms:W3CDTF">2014-04-29T06:37:42Z</dcterms:modified>
</cp:coreProperties>
</file>