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43891200" cy="38404800"/>
  <p:notesSz cx="9144000" cy="6858000"/>
  <p:defaultTextStyle>
    <a:defPPr>
      <a:defRPr lang="en-US"/>
    </a:defPPr>
    <a:lvl1pPr marL="0" algn="l" defTabSz="2351288" rtl="0" eaLnBrk="1" latinLnBrk="0" hangingPunct="1">
      <a:defRPr sz="9300" kern="1200">
        <a:solidFill>
          <a:schemeClr val="tx1"/>
        </a:solidFill>
        <a:latin typeface="+mn-lt"/>
        <a:ea typeface="+mn-ea"/>
        <a:cs typeface="+mn-cs"/>
      </a:defRPr>
    </a:lvl1pPr>
    <a:lvl2pPr marL="2351288" algn="l" defTabSz="2351288" rtl="0" eaLnBrk="1" latinLnBrk="0" hangingPunct="1">
      <a:defRPr sz="9300" kern="1200">
        <a:solidFill>
          <a:schemeClr val="tx1"/>
        </a:solidFill>
        <a:latin typeface="+mn-lt"/>
        <a:ea typeface="+mn-ea"/>
        <a:cs typeface="+mn-cs"/>
      </a:defRPr>
    </a:lvl2pPr>
    <a:lvl3pPr marL="4702576" algn="l" defTabSz="2351288" rtl="0" eaLnBrk="1" latinLnBrk="0" hangingPunct="1">
      <a:defRPr sz="9300" kern="1200">
        <a:solidFill>
          <a:schemeClr val="tx1"/>
        </a:solidFill>
        <a:latin typeface="+mn-lt"/>
        <a:ea typeface="+mn-ea"/>
        <a:cs typeface="+mn-cs"/>
      </a:defRPr>
    </a:lvl3pPr>
    <a:lvl4pPr marL="7053864" algn="l" defTabSz="2351288" rtl="0" eaLnBrk="1" latinLnBrk="0" hangingPunct="1">
      <a:defRPr sz="9300" kern="1200">
        <a:solidFill>
          <a:schemeClr val="tx1"/>
        </a:solidFill>
        <a:latin typeface="+mn-lt"/>
        <a:ea typeface="+mn-ea"/>
        <a:cs typeface="+mn-cs"/>
      </a:defRPr>
    </a:lvl4pPr>
    <a:lvl5pPr marL="9405153" algn="l" defTabSz="2351288" rtl="0" eaLnBrk="1" latinLnBrk="0" hangingPunct="1">
      <a:defRPr sz="9300" kern="1200">
        <a:solidFill>
          <a:schemeClr val="tx1"/>
        </a:solidFill>
        <a:latin typeface="+mn-lt"/>
        <a:ea typeface="+mn-ea"/>
        <a:cs typeface="+mn-cs"/>
      </a:defRPr>
    </a:lvl5pPr>
    <a:lvl6pPr marL="11756441" algn="l" defTabSz="2351288" rtl="0" eaLnBrk="1" latinLnBrk="0" hangingPunct="1">
      <a:defRPr sz="9300" kern="1200">
        <a:solidFill>
          <a:schemeClr val="tx1"/>
        </a:solidFill>
        <a:latin typeface="+mn-lt"/>
        <a:ea typeface="+mn-ea"/>
        <a:cs typeface="+mn-cs"/>
      </a:defRPr>
    </a:lvl6pPr>
    <a:lvl7pPr marL="14107729" algn="l" defTabSz="2351288" rtl="0" eaLnBrk="1" latinLnBrk="0" hangingPunct="1">
      <a:defRPr sz="9300" kern="1200">
        <a:solidFill>
          <a:schemeClr val="tx1"/>
        </a:solidFill>
        <a:latin typeface="+mn-lt"/>
        <a:ea typeface="+mn-ea"/>
        <a:cs typeface="+mn-cs"/>
      </a:defRPr>
    </a:lvl7pPr>
    <a:lvl8pPr marL="16459017" algn="l" defTabSz="2351288" rtl="0" eaLnBrk="1" latinLnBrk="0" hangingPunct="1">
      <a:defRPr sz="9300" kern="1200">
        <a:solidFill>
          <a:schemeClr val="tx1"/>
        </a:solidFill>
        <a:latin typeface="+mn-lt"/>
        <a:ea typeface="+mn-ea"/>
        <a:cs typeface="+mn-cs"/>
      </a:defRPr>
    </a:lvl8pPr>
    <a:lvl9pPr marL="18810305" algn="l" defTabSz="2351288"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9153" autoAdjust="0"/>
  </p:normalViewPr>
  <p:slideViewPr>
    <p:cSldViewPr snapToGrid="0" snapToObjects="1">
      <p:cViewPr>
        <p:scale>
          <a:sx n="76" d="100"/>
          <a:sy n="76" d="100"/>
        </p:scale>
        <p:origin x="-80" y="-80"/>
      </p:cViewPr>
      <p:guideLst>
        <p:guide orient="horz" pos="12096"/>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D4B65C-934C-6A41-B6CF-61EC20A09924}" type="datetimeFigureOut">
              <a:rPr lang="en-US" smtClean="0"/>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27BFB3-DD66-F84A-A815-708E6541AD36}" type="slidenum">
              <a:rPr lang="en-US" smtClean="0"/>
              <a:t>‹#›</a:t>
            </a:fld>
            <a:endParaRPr lang="en-US"/>
          </a:p>
        </p:txBody>
      </p:sp>
    </p:spTree>
    <p:extLst>
      <p:ext uri="{BB962C8B-B14F-4D97-AF65-F5344CB8AC3E}">
        <p14:creationId xmlns:p14="http://schemas.microsoft.com/office/powerpoint/2010/main" val="448230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D4B65C-934C-6A41-B6CF-61EC20A09924}" type="datetimeFigureOut">
              <a:rPr lang="en-US" smtClean="0"/>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27BFB3-DD66-F84A-A815-708E6541AD36}" type="slidenum">
              <a:rPr lang="en-US" smtClean="0"/>
              <a:t>‹#›</a:t>
            </a:fld>
            <a:endParaRPr lang="en-US"/>
          </a:p>
        </p:txBody>
      </p:sp>
    </p:spTree>
    <p:extLst>
      <p:ext uri="{BB962C8B-B14F-4D97-AF65-F5344CB8AC3E}">
        <p14:creationId xmlns:p14="http://schemas.microsoft.com/office/powerpoint/2010/main" val="3814186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D4B65C-934C-6A41-B6CF-61EC20A09924}" type="datetimeFigureOut">
              <a:rPr lang="en-US" smtClean="0"/>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27BFB3-DD66-F84A-A815-708E6541AD36}" type="slidenum">
              <a:rPr lang="en-US" smtClean="0"/>
              <a:t>‹#›</a:t>
            </a:fld>
            <a:endParaRPr lang="en-US"/>
          </a:p>
        </p:txBody>
      </p:sp>
    </p:spTree>
    <p:extLst>
      <p:ext uri="{BB962C8B-B14F-4D97-AF65-F5344CB8AC3E}">
        <p14:creationId xmlns:p14="http://schemas.microsoft.com/office/powerpoint/2010/main" val="1727223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D4B65C-934C-6A41-B6CF-61EC20A09924}" type="datetimeFigureOut">
              <a:rPr lang="en-US" smtClean="0"/>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27BFB3-DD66-F84A-A815-708E6541AD36}" type="slidenum">
              <a:rPr lang="en-US" smtClean="0"/>
              <a:t>‹#›</a:t>
            </a:fld>
            <a:endParaRPr lang="en-US"/>
          </a:p>
        </p:txBody>
      </p:sp>
    </p:spTree>
    <p:extLst>
      <p:ext uri="{BB962C8B-B14F-4D97-AF65-F5344CB8AC3E}">
        <p14:creationId xmlns:p14="http://schemas.microsoft.com/office/powerpoint/2010/main" val="718579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D4B65C-934C-6A41-B6CF-61EC20A09924}" type="datetimeFigureOut">
              <a:rPr lang="en-US" smtClean="0"/>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27BFB3-DD66-F84A-A815-708E6541AD36}" type="slidenum">
              <a:rPr lang="en-US" smtClean="0"/>
              <a:t>‹#›</a:t>
            </a:fld>
            <a:endParaRPr lang="en-US"/>
          </a:p>
        </p:txBody>
      </p:sp>
    </p:spTree>
    <p:extLst>
      <p:ext uri="{BB962C8B-B14F-4D97-AF65-F5344CB8AC3E}">
        <p14:creationId xmlns:p14="http://schemas.microsoft.com/office/powerpoint/2010/main" val="35422230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D4B65C-934C-6A41-B6CF-61EC20A09924}" type="datetimeFigureOut">
              <a:rPr lang="en-US" smtClean="0"/>
              <a:t>4/29/14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27BFB3-DD66-F84A-A815-708E6541AD36}" type="slidenum">
              <a:rPr lang="en-US" smtClean="0"/>
              <a:t>‹#›</a:t>
            </a:fld>
            <a:endParaRPr lang="en-US"/>
          </a:p>
        </p:txBody>
      </p:sp>
    </p:spTree>
    <p:extLst>
      <p:ext uri="{BB962C8B-B14F-4D97-AF65-F5344CB8AC3E}">
        <p14:creationId xmlns:p14="http://schemas.microsoft.com/office/powerpoint/2010/main" val="4137729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D4B65C-934C-6A41-B6CF-61EC20A09924}" type="datetimeFigureOut">
              <a:rPr lang="en-US" smtClean="0"/>
              <a:t>4/29/14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27BFB3-DD66-F84A-A815-708E6541AD36}" type="slidenum">
              <a:rPr lang="en-US" smtClean="0"/>
              <a:t>‹#›</a:t>
            </a:fld>
            <a:endParaRPr lang="en-US"/>
          </a:p>
        </p:txBody>
      </p:sp>
    </p:spTree>
    <p:extLst>
      <p:ext uri="{BB962C8B-B14F-4D97-AF65-F5344CB8AC3E}">
        <p14:creationId xmlns:p14="http://schemas.microsoft.com/office/powerpoint/2010/main" val="3080220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D4B65C-934C-6A41-B6CF-61EC20A09924}" type="datetimeFigureOut">
              <a:rPr lang="en-US" smtClean="0"/>
              <a:t>4/29/14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27BFB3-DD66-F84A-A815-708E6541AD36}" type="slidenum">
              <a:rPr lang="en-US" smtClean="0"/>
              <a:t>‹#›</a:t>
            </a:fld>
            <a:endParaRPr lang="en-US"/>
          </a:p>
        </p:txBody>
      </p:sp>
    </p:spTree>
    <p:extLst>
      <p:ext uri="{BB962C8B-B14F-4D97-AF65-F5344CB8AC3E}">
        <p14:creationId xmlns:p14="http://schemas.microsoft.com/office/powerpoint/2010/main" val="1819388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D4B65C-934C-6A41-B6CF-61EC20A09924}" type="datetimeFigureOut">
              <a:rPr lang="en-US" smtClean="0"/>
              <a:t>4/29/14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27BFB3-DD66-F84A-A815-708E6541AD36}" type="slidenum">
              <a:rPr lang="en-US" smtClean="0"/>
              <a:t>‹#›</a:t>
            </a:fld>
            <a:endParaRPr lang="en-US"/>
          </a:p>
        </p:txBody>
      </p:sp>
    </p:spTree>
    <p:extLst>
      <p:ext uri="{BB962C8B-B14F-4D97-AF65-F5344CB8AC3E}">
        <p14:creationId xmlns:p14="http://schemas.microsoft.com/office/powerpoint/2010/main" val="1263941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D4B65C-934C-6A41-B6CF-61EC20A09924}" type="datetimeFigureOut">
              <a:rPr lang="en-US" smtClean="0"/>
              <a:t>4/29/14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27BFB3-DD66-F84A-A815-708E6541AD36}" type="slidenum">
              <a:rPr lang="en-US" smtClean="0"/>
              <a:t>‹#›</a:t>
            </a:fld>
            <a:endParaRPr lang="en-US"/>
          </a:p>
        </p:txBody>
      </p:sp>
    </p:spTree>
    <p:extLst>
      <p:ext uri="{BB962C8B-B14F-4D97-AF65-F5344CB8AC3E}">
        <p14:creationId xmlns:p14="http://schemas.microsoft.com/office/powerpoint/2010/main" val="3325093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D4B65C-934C-6A41-B6CF-61EC20A09924}" type="datetimeFigureOut">
              <a:rPr lang="en-US" smtClean="0"/>
              <a:t>4/29/14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27BFB3-DD66-F84A-A815-708E6541AD36}" type="slidenum">
              <a:rPr lang="en-US" smtClean="0"/>
              <a:t>‹#›</a:t>
            </a:fld>
            <a:endParaRPr lang="en-US"/>
          </a:p>
        </p:txBody>
      </p:sp>
    </p:spTree>
    <p:extLst>
      <p:ext uri="{BB962C8B-B14F-4D97-AF65-F5344CB8AC3E}">
        <p14:creationId xmlns:p14="http://schemas.microsoft.com/office/powerpoint/2010/main" val="31363179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2AD4B65C-934C-6A41-B6CF-61EC20A09924}" type="datetimeFigureOut">
              <a:rPr lang="en-US" smtClean="0"/>
              <a:t>4/29/14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7527BFB3-DD66-F84A-A815-708E6541AD36}" type="slidenum">
              <a:rPr lang="en-US" smtClean="0"/>
              <a:t>‹#›</a:t>
            </a:fld>
            <a:endParaRPr lang="en-US"/>
          </a:p>
        </p:txBody>
      </p:sp>
    </p:spTree>
    <p:extLst>
      <p:ext uri="{BB962C8B-B14F-4D97-AF65-F5344CB8AC3E}">
        <p14:creationId xmlns:p14="http://schemas.microsoft.com/office/powerpoint/2010/main" val="3383316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351288"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2351288" rtl="0" eaLnBrk="1" latinLnBrk="0" hangingPunct="1">
        <a:spcBef>
          <a:spcPct val="20000"/>
        </a:spcBef>
        <a:buFont typeface="Arial"/>
        <a:buChar char="•"/>
        <a:defRPr sz="16500" kern="1200">
          <a:solidFill>
            <a:schemeClr val="tx1"/>
          </a:solidFill>
          <a:latin typeface="+mn-lt"/>
          <a:ea typeface="+mn-ea"/>
          <a:cs typeface="+mn-cs"/>
        </a:defRPr>
      </a:lvl1pPr>
      <a:lvl2pPr marL="3820843" indent="-1469555" algn="l" defTabSz="2351288" rtl="0" eaLnBrk="1" latinLnBrk="0" hangingPunct="1">
        <a:spcBef>
          <a:spcPct val="20000"/>
        </a:spcBef>
        <a:buFont typeface="Arial"/>
        <a:buChar char="–"/>
        <a:defRPr sz="14400" kern="1200">
          <a:solidFill>
            <a:schemeClr val="tx1"/>
          </a:solidFill>
          <a:latin typeface="+mn-lt"/>
          <a:ea typeface="+mn-ea"/>
          <a:cs typeface="+mn-cs"/>
        </a:defRPr>
      </a:lvl2pPr>
      <a:lvl3pPr marL="5878220" indent="-1175644" algn="l" defTabSz="2351288" rtl="0" eaLnBrk="1" latinLnBrk="0" hangingPunct="1">
        <a:spcBef>
          <a:spcPct val="20000"/>
        </a:spcBef>
        <a:buFont typeface="Arial"/>
        <a:buChar char="•"/>
        <a:defRPr sz="12300" kern="1200">
          <a:solidFill>
            <a:schemeClr val="tx1"/>
          </a:solidFill>
          <a:latin typeface="+mn-lt"/>
          <a:ea typeface="+mn-ea"/>
          <a:cs typeface="+mn-cs"/>
        </a:defRPr>
      </a:lvl3pPr>
      <a:lvl4pPr marL="8229509" indent="-1175644" algn="l" defTabSz="2351288" rtl="0" eaLnBrk="1" latinLnBrk="0" hangingPunct="1">
        <a:spcBef>
          <a:spcPct val="20000"/>
        </a:spcBef>
        <a:buFont typeface="Arial"/>
        <a:buChar char="–"/>
        <a:defRPr sz="10300" kern="1200">
          <a:solidFill>
            <a:schemeClr val="tx1"/>
          </a:solidFill>
          <a:latin typeface="+mn-lt"/>
          <a:ea typeface="+mn-ea"/>
          <a:cs typeface="+mn-cs"/>
        </a:defRPr>
      </a:lvl4pPr>
      <a:lvl5pPr marL="10580797" indent="-1175644" algn="l" defTabSz="2351288" rtl="0" eaLnBrk="1" latinLnBrk="0" hangingPunct="1">
        <a:spcBef>
          <a:spcPct val="20000"/>
        </a:spcBef>
        <a:buFont typeface="Arial"/>
        <a:buChar char="»"/>
        <a:defRPr sz="10300" kern="1200">
          <a:solidFill>
            <a:schemeClr val="tx1"/>
          </a:solidFill>
          <a:latin typeface="+mn-lt"/>
          <a:ea typeface="+mn-ea"/>
          <a:cs typeface="+mn-cs"/>
        </a:defRPr>
      </a:lvl5pPr>
      <a:lvl6pPr marL="12932085" indent="-1175644" algn="l" defTabSz="2351288" rtl="0" eaLnBrk="1" latinLnBrk="0" hangingPunct="1">
        <a:spcBef>
          <a:spcPct val="20000"/>
        </a:spcBef>
        <a:buFont typeface="Arial"/>
        <a:buChar char="•"/>
        <a:defRPr sz="10300" kern="1200">
          <a:solidFill>
            <a:schemeClr val="tx1"/>
          </a:solidFill>
          <a:latin typeface="+mn-lt"/>
          <a:ea typeface="+mn-ea"/>
          <a:cs typeface="+mn-cs"/>
        </a:defRPr>
      </a:lvl6pPr>
      <a:lvl7pPr marL="15283373" indent="-1175644" algn="l" defTabSz="2351288" rtl="0" eaLnBrk="1" latinLnBrk="0" hangingPunct="1">
        <a:spcBef>
          <a:spcPct val="20000"/>
        </a:spcBef>
        <a:buFont typeface="Arial"/>
        <a:buChar char="•"/>
        <a:defRPr sz="10300" kern="1200">
          <a:solidFill>
            <a:schemeClr val="tx1"/>
          </a:solidFill>
          <a:latin typeface="+mn-lt"/>
          <a:ea typeface="+mn-ea"/>
          <a:cs typeface="+mn-cs"/>
        </a:defRPr>
      </a:lvl7pPr>
      <a:lvl8pPr marL="17634661" indent="-1175644" algn="l" defTabSz="2351288" rtl="0" eaLnBrk="1" latinLnBrk="0" hangingPunct="1">
        <a:spcBef>
          <a:spcPct val="20000"/>
        </a:spcBef>
        <a:buFont typeface="Arial"/>
        <a:buChar char="•"/>
        <a:defRPr sz="10300" kern="1200">
          <a:solidFill>
            <a:schemeClr val="tx1"/>
          </a:solidFill>
          <a:latin typeface="+mn-lt"/>
          <a:ea typeface="+mn-ea"/>
          <a:cs typeface="+mn-cs"/>
        </a:defRPr>
      </a:lvl8pPr>
      <a:lvl9pPr marL="19985949" indent="-1175644" algn="l" defTabSz="2351288" rtl="0" eaLnBrk="1" latinLnBrk="0" hangingPunct="1">
        <a:spcBef>
          <a:spcPct val="20000"/>
        </a:spcBef>
        <a:buFont typeface="Arial"/>
        <a:buChar char="•"/>
        <a:defRPr sz="10300" kern="1200">
          <a:solidFill>
            <a:schemeClr val="tx1"/>
          </a:solidFill>
          <a:latin typeface="+mn-lt"/>
          <a:ea typeface="+mn-ea"/>
          <a:cs typeface="+mn-cs"/>
        </a:defRPr>
      </a:lvl9pPr>
    </p:bodyStyle>
    <p:otherStyle>
      <a:defPPr>
        <a:defRPr lang="en-US"/>
      </a:defPPr>
      <a:lvl1pPr marL="0" algn="l" defTabSz="2351288" rtl="0" eaLnBrk="1" latinLnBrk="0" hangingPunct="1">
        <a:defRPr sz="9300" kern="1200">
          <a:solidFill>
            <a:schemeClr val="tx1"/>
          </a:solidFill>
          <a:latin typeface="+mn-lt"/>
          <a:ea typeface="+mn-ea"/>
          <a:cs typeface="+mn-cs"/>
        </a:defRPr>
      </a:lvl1pPr>
      <a:lvl2pPr marL="2351288" algn="l" defTabSz="2351288" rtl="0" eaLnBrk="1" latinLnBrk="0" hangingPunct="1">
        <a:defRPr sz="9300" kern="1200">
          <a:solidFill>
            <a:schemeClr val="tx1"/>
          </a:solidFill>
          <a:latin typeface="+mn-lt"/>
          <a:ea typeface="+mn-ea"/>
          <a:cs typeface="+mn-cs"/>
        </a:defRPr>
      </a:lvl2pPr>
      <a:lvl3pPr marL="4702576" algn="l" defTabSz="2351288" rtl="0" eaLnBrk="1" latinLnBrk="0" hangingPunct="1">
        <a:defRPr sz="9300" kern="1200">
          <a:solidFill>
            <a:schemeClr val="tx1"/>
          </a:solidFill>
          <a:latin typeface="+mn-lt"/>
          <a:ea typeface="+mn-ea"/>
          <a:cs typeface="+mn-cs"/>
        </a:defRPr>
      </a:lvl3pPr>
      <a:lvl4pPr marL="7053864" algn="l" defTabSz="2351288" rtl="0" eaLnBrk="1" latinLnBrk="0" hangingPunct="1">
        <a:defRPr sz="9300" kern="1200">
          <a:solidFill>
            <a:schemeClr val="tx1"/>
          </a:solidFill>
          <a:latin typeface="+mn-lt"/>
          <a:ea typeface="+mn-ea"/>
          <a:cs typeface="+mn-cs"/>
        </a:defRPr>
      </a:lvl4pPr>
      <a:lvl5pPr marL="9405153" algn="l" defTabSz="2351288" rtl="0" eaLnBrk="1" latinLnBrk="0" hangingPunct="1">
        <a:defRPr sz="9300" kern="1200">
          <a:solidFill>
            <a:schemeClr val="tx1"/>
          </a:solidFill>
          <a:latin typeface="+mn-lt"/>
          <a:ea typeface="+mn-ea"/>
          <a:cs typeface="+mn-cs"/>
        </a:defRPr>
      </a:lvl5pPr>
      <a:lvl6pPr marL="11756441" algn="l" defTabSz="2351288" rtl="0" eaLnBrk="1" latinLnBrk="0" hangingPunct="1">
        <a:defRPr sz="9300" kern="1200">
          <a:solidFill>
            <a:schemeClr val="tx1"/>
          </a:solidFill>
          <a:latin typeface="+mn-lt"/>
          <a:ea typeface="+mn-ea"/>
          <a:cs typeface="+mn-cs"/>
        </a:defRPr>
      </a:lvl6pPr>
      <a:lvl7pPr marL="14107729" algn="l" defTabSz="2351288" rtl="0" eaLnBrk="1" latinLnBrk="0" hangingPunct="1">
        <a:defRPr sz="9300" kern="1200">
          <a:solidFill>
            <a:schemeClr val="tx1"/>
          </a:solidFill>
          <a:latin typeface="+mn-lt"/>
          <a:ea typeface="+mn-ea"/>
          <a:cs typeface="+mn-cs"/>
        </a:defRPr>
      </a:lvl7pPr>
      <a:lvl8pPr marL="16459017" algn="l" defTabSz="2351288" rtl="0" eaLnBrk="1" latinLnBrk="0" hangingPunct="1">
        <a:defRPr sz="9300" kern="1200">
          <a:solidFill>
            <a:schemeClr val="tx1"/>
          </a:solidFill>
          <a:latin typeface="+mn-lt"/>
          <a:ea typeface="+mn-ea"/>
          <a:cs typeface="+mn-cs"/>
        </a:defRPr>
      </a:lvl8pPr>
      <a:lvl9pPr marL="18810305" algn="l" defTabSz="2351288"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environmentalhealthnews.org/ehs/news/ski-wax-chemicals" TargetMode="External"/><Relationship Id="rId4" Type="http://schemas.openxmlformats.org/officeDocument/2006/relationships/hyperlink" Target="http://www.epa.gov/oppt/pfoa/pubs/stewardship/" TargetMode="External"/><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4.png"/><Relationship Id="rId8" Type="http://schemas.openxmlformats.org/officeDocument/2006/relationships/image" Target="../media/image5.png"/><Relationship Id="rId9"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457886" y="3810919"/>
            <a:ext cx="14017752" cy="12434174"/>
          </a:xfrm>
          <a:prstGeom prst="rect">
            <a:avLst/>
          </a:prstGeom>
          <a:solidFill>
            <a:srgbClr val="CCC1DA"/>
          </a:solidFill>
          <a:ln w="6350" cmpd="sng">
            <a:solidFill>
              <a:schemeClr val="tx1"/>
            </a:solidFill>
          </a:ln>
        </p:spPr>
        <p:txBody>
          <a:bodyPr wrap="square" rtlCol="0">
            <a:spAutoFit/>
          </a:bodyPr>
          <a:lstStyle/>
          <a:p>
            <a:pPr algn="ctr"/>
            <a:r>
              <a:rPr lang="en-US" sz="5400" dirty="0" err="1" smtClean="0">
                <a:latin typeface="Arial"/>
                <a:cs typeface="Arial"/>
              </a:rPr>
              <a:t>Perfluorinated</a:t>
            </a:r>
            <a:r>
              <a:rPr lang="en-US" sz="5400" dirty="0" smtClean="0">
                <a:latin typeface="Arial"/>
                <a:cs typeface="Arial"/>
              </a:rPr>
              <a:t> Compounds in Ski Wax</a:t>
            </a:r>
          </a:p>
          <a:p>
            <a:pPr algn="ctr"/>
            <a:endParaRPr lang="en-US" sz="1200" dirty="0" smtClean="0">
              <a:latin typeface="Arial"/>
              <a:cs typeface="Arial"/>
            </a:endParaRPr>
          </a:p>
          <a:p>
            <a:r>
              <a:rPr lang="en-US" sz="4400" dirty="0" smtClean="0">
                <a:latin typeface="Arial"/>
                <a:cs typeface="Arial"/>
              </a:rPr>
              <a:t>Why are these chemicals in wax?</a:t>
            </a:r>
          </a:p>
          <a:p>
            <a:endParaRPr lang="en-US" sz="1200" dirty="0">
              <a:latin typeface="Arial"/>
              <a:cs typeface="Arial"/>
            </a:endParaRPr>
          </a:p>
          <a:p>
            <a:r>
              <a:rPr lang="en-US" sz="4000" dirty="0" smtClean="0">
                <a:latin typeface="Arial"/>
                <a:cs typeface="Arial"/>
              </a:rPr>
              <a:t> </a:t>
            </a:r>
            <a:r>
              <a:rPr lang="en-US" sz="4000" dirty="0">
                <a:latin typeface="Arial"/>
                <a:cs typeface="Arial"/>
              </a:rPr>
              <a:t>Fluorinated organic compounds are </a:t>
            </a:r>
            <a:endParaRPr lang="en-US" sz="4000" dirty="0" smtClean="0">
              <a:latin typeface="Arial"/>
              <a:cs typeface="Arial"/>
            </a:endParaRPr>
          </a:p>
          <a:p>
            <a:r>
              <a:rPr lang="en-US" sz="4000" dirty="0">
                <a:latin typeface="Arial"/>
                <a:cs typeface="Arial"/>
              </a:rPr>
              <a:t>u</a:t>
            </a:r>
            <a:r>
              <a:rPr lang="en-US" sz="4000" dirty="0" smtClean="0">
                <a:latin typeface="Arial"/>
                <a:cs typeface="Arial"/>
              </a:rPr>
              <a:t>sed in </a:t>
            </a:r>
            <a:r>
              <a:rPr lang="en-US" sz="4000" dirty="0">
                <a:latin typeface="Arial"/>
                <a:cs typeface="Arial"/>
              </a:rPr>
              <a:t>ski </a:t>
            </a:r>
            <a:r>
              <a:rPr lang="en-US" sz="4000" dirty="0" smtClean="0">
                <a:latin typeface="Arial"/>
                <a:cs typeface="Arial"/>
              </a:rPr>
              <a:t>wax because </a:t>
            </a:r>
            <a:r>
              <a:rPr lang="en-US" sz="4000" dirty="0">
                <a:latin typeface="Arial"/>
                <a:cs typeface="Arial"/>
              </a:rPr>
              <a:t>of </a:t>
            </a:r>
            <a:r>
              <a:rPr lang="en-US" sz="4000" dirty="0" smtClean="0">
                <a:latin typeface="Arial"/>
                <a:cs typeface="Arial"/>
              </a:rPr>
              <a:t>their water</a:t>
            </a:r>
          </a:p>
          <a:p>
            <a:r>
              <a:rPr lang="en-US" sz="4000" dirty="0" smtClean="0">
                <a:latin typeface="Arial"/>
                <a:cs typeface="Arial"/>
              </a:rPr>
              <a:t>resistant </a:t>
            </a:r>
            <a:r>
              <a:rPr lang="en-US" sz="4000" dirty="0">
                <a:latin typeface="Arial"/>
                <a:cs typeface="Arial"/>
              </a:rPr>
              <a:t>surfactant </a:t>
            </a:r>
            <a:r>
              <a:rPr lang="en-US" sz="4000" dirty="0" smtClean="0">
                <a:latin typeface="Arial"/>
                <a:cs typeface="Arial"/>
              </a:rPr>
              <a:t>properties, which </a:t>
            </a:r>
          </a:p>
          <a:p>
            <a:r>
              <a:rPr lang="en-US" sz="4000" dirty="0" smtClean="0">
                <a:latin typeface="Arial"/>
                <a:cs typeface="Arial"/>
              </a:rPr>
              <a:t>reduce </a:t>
            </a:r>
            <a:r>
              <a:rPr lang="en-US" sz="4000" dirty="0">
                <a:latin typeface="Arial"/>
                <a:cs typeface="Arial"/>
              </a:rPr>
              <a:t>friction between the </a:t>
            </a:r>
            <a:r>
              <a:rPr lang="en-US" sz="4000" dirty="0" smtClean="0">
                <a:latin typeface="Arial"/>
                <a:cs typeface="Arial"/>
              </a:rPr>
              <a:t>skis and the </a:t>
            </a:r>
          </a:p>
          <a:p>
            <a:r>
              <a:rPr lang="en-US" sz="4000" dirty="0" smtClean="0">
                <a:latin typeface="Arial"/>
                <a:cs typeface="Arial"/>
              </a:rPr>
              <a:t>snow </a:t>
            </a:r>
            <a:r>
              <a:rPr lang="en-US" sz="4000" dirty="0">
                <a:latin typeface="Arial"/>
                <a:cs typeface="Arial"/>
              </a:rPr>
              <a:t>(see photo to right</a:t>
            </a:r>
            <a:r>
              <a:rPr lang="en-US" sz="4000" dirty="0" smtClean="0">
                <a:latin typeface="Arial"/>
                <a:cs typeface="Arial"/>
              </a:rPr>
              <a:t>)</a:t>
            </a:r>
            <a:r>
              <a:rPr lang="en-US" sz="4000" baseline="30000" dirty="0" smtClean="0">
                <a:latin typeface="Arial"/>
                <a:cs typeface="Arial"/>
              </a:rPr>
              <a:t>1</a:t>
            </a:r>
            <a:r>
              <a:rPr lang="en-US" sz="4000" dirty="0" smtClean="0">
                <a:latin typeface="Arial"/>
                <a:cs typeface="Arial"/>
              </a:rPr>
              <a:t>. A ski race </a:t>
            </a:r>
            <a:r>
              <a:rPr lang="en-US" sz="4000" dirty="0">
                <a:latin typeface="Arial"/>
                <a:cs typeface="Arial"/>
              </a:rPr>
              <a:t>can </a:t>
            </a:r>
            <a:endParaRPr lang="en-US" sz="4000" dirty="0" smtClean="0">
              <a:latin typeface="Arial"/>
              <a:cs typeface="Arial"/>
            </a:endParaRPr>
          </a:p>
          <a:p>
            <a:r>
              <a:rPr lang="en-US" sz="4000" dirty="0" smtClean="0">
                <a:latin typeface="Arial"/>
                <a:cs typeface="Arial"/>
              </a:rPr>
              <a:t>be </a:t>
            </a:r>
            <a:r>
              <a:rPr lang="en-US" sz="4000" dirty="0">
                <a:latin typeface="Arial"/>
                <a:cs typeface="Arial"/>
              </a:rPr>
              <a:t>won or lost </a:t>
            </a:r>
            <a:r>
              <a:rPr lang="en-US" sz="4000" dirty="0" smtClean="0">
                <a:latin typeface="Arial"/>
                <a:cs typeface="Arial"/>
              </a:rPr>
              <a:t>due to the </a:t>
            </a:r>
            <a:r>
              <a:rPr lang="en-US" sz="4000" dirty="0">
                <a:latin typeface="Arial"/>
                <a:cs typeface="Arial"/>
              </a:rPr>
              <a:t>combination of </a:t>
            </a:r>
            <a:endParaRPr lang="en-US" sz="4000" dirty="0" smtClean="0">
              <a:latin typeface="Arial"/>
              <a:cs typeface="Arial"/>
            </a:endParaRPr>
          </a:p>
          <a:p>
            <a:r>
              <a:rPr lang="en-US" sz="4000" dirty="0" smtClean="0">
                <a:latin typeface="Arial"/>
                <a:cs typeface="Arial"/>
              </a:rPr>
              <a:t>waxes that </a:t>
            </a:r>
            <a:r>
              <a:rPr lang="en-US" sz="4000" dirty="0">
                <a:latin typeface="Arial"/>
                <a:cs typeface="Arial"/>
              </a:rPr>
              <a:t>are applied to </a:t>
            </a:r>
            <a:r>
              <a:rPr lang="en-US" sz="4000" dirty="0" smtClean="0">
                <a:latin typeface="Arial"/>
                <a:cs typeface="Arial"/>
              </a:rPr>
              <a:t>the skis, so </a:t>
            </a:r>
          </a:p>
          <a:p>
            <a:r>
              <a:rPr lang="en-US" sz="4000" dirty="0" smtClean="0">
                <a:latin typeface="Arial"/>
                <a:cs typeface="Arial"/>
              </a:rPr>
              <a:t>every </a:t>
            </a:r>
            <a:r>
              <a:rPr lang="en-US" sz="4000" dirty="0">
                <a:latin typeface="Arial"/>
                <a:cs typeface="Arial"/>
              </a:rPr>
              <a:t>professional skier has one or more </a:t>
            </a:r>
            <a:endParaRPr lang="en-US" sz="4000" dirty="0" smtClean="0">
              <a:latin typeface="Arial"/>
              <a:cs typeface="Arial"/>
            </a:endParaRPr>
          </a:p>
          <a:p>
            <a:r>
              <a:rPr lang="en-US" sz="4000" dirty="0" smtClean="0">
                <a:latin typeface="Arial"/>
                <a:cs typeface="Arial"/>
              </a:rPr>
              <a:t>wax </a:t>
            </a:r>
            <a:r>
              <a:rPr lang="en-US" sz="4000" dirty="0">
                <a:latin typeface="Arial"/>
                <a:cs typeface="Arial"/>
              </a:rPr>
              <a:t>technicians working to find the </a:t>
            </a:r>
            <a:endParaRPr lang="en-US" sz="4000" dirty="0" smtClean="0">
              <a:latin typeface="Arial"/>
              <a:cs typeface="Arial"/>
            </a:endParaRPr>
          </a:p>
          <a:p>
            <a:r>
              <a:rPr lang="en-US" sz="4000" dirty="0" smtClean="0">
                <a:latin typeface="Arial"/>
                <a:cs typeface="Arial"/>
              </a:rPr>
              <a:t>winning combination</a:t>
            </a:r>
            <a:r>
              <a:rPr lang="en-US" sz="4000" baseline="30000" dirty="0" smtClean="0">
                <a:latin typeface="Arial"/>
                <a:cs typeface="Arial"/>
              </a:rPr>
              <a:t>2</a:t>
            </a:r>
            <a:r>
              <a:rPr lang="en-US" sz="4000" dirty="0" smtClean="0">
                <a:latin typeface="Arial"/>
                <a:cs typeface="Arial"/>
              </a:rPr>
              <a:t>.</a:t>
            </a:r>
            <a:endParaRPr lang="en-US" sz="4000" baseline="30000" dirty="0" smtClean="0">
              <a:latin typeface="Arial"/>
              <a:cs typeface="Arial"/>
            </a:endParaRPr>
          </a:p>
          <a:p>
            <a:endParaRPr lang="en-US" sz="1200" dirty="0" smtClean="0">
              <a:latin typeface="Arial"/>
              <a:cs typeface="Arial"/>
            </a:endParaRPr>
          </a:p>
          <a:p>
            <a:endParaRPr lang="en-US" sz="1200" dirty="0">
              <a:latin typeface="Arial"/>
              <a:cs typeface="Arial"/>
            </a:endParaRPr>
          </a:p>
          <a:p>
            <a:r>
              <a:rPr lang="en-US" sz="4400" dirty="0" smtClean="0">
                <a:latin typeface="Arial"/>
                <a:cs typeface="Arial"/>
              </a:rPr>
              <a:t>PFOA in Wax</a:t>
            </a:r>
          </a:p>
          <a:p>
            <a:endParaRPr lang="en-US" sz="1200" dirty="0">
              <a:latin typeface="Arial"/>
              <a:cs typeface="Arial"/>
            </a:endParaRPr>
          </a:p>
          <a:p>
            <a:r>
              <a:rPr lang="en-US" sz="4000" dirty="0" smtClean="0">
                <a:latin typeface="Arial"/>
                <a:cs typeface="Arial"/>
              </a:rPr>
              <a:t>One </a:t>
            </a:r>
            <a:r>
              <a:rPr lang="en-US" sz="4000" dirty="0">
                <a:latin typeface="Arial"/>
                <a:cs typeface="Arial"/>
              </a:rPr>
              <a:t>of the </a:t>
            </a:r>
            <a:r>
              <a:rPr lang="en-US" sz="4000" dirty="0" smtClean="0">
                <a:latin typeface="Arial"/>
                <a:cs typeface="Arial"/>
              </a:rPr>
              <a:t>most </a:t>
            </a:r>
            <a:r>
              <a:rPr lang="en-US" sz="4000" dirty="0">
                <a:latin typeface="Arial"/>
                <a:cs typeface="Arial"/>
              </a:rPr>
              <a:t>common </a:t>
            </a:r>
            <a:r>
              <a:rPr lang="en-US" sz="4000" dirty="0" smtClean="0">
                <a:latin typeface="Arial"/>
                <a:cs typeface="Arial"/>
              </a:rPr>
              <a:t>fluorinated organic </a:t>
            </a:r>
            <a:r>
              <a:rPr lang="en-US" sz="4000" dirty="0">
                <a:latin typeface="Arial"/>
                <a:cs typeface="Arial"/>
              </a:rPr>
              <a:t>compounds found in ski wax </a:t>
            </a:r>
            <a:r>
              <a:rPr lang="en-US" sz="4000" dirty="0" smtClean="0">
                <a:latin typeface="Arial"/>
                <a:cs typeface="Arial"/>
              </a:rPr>
              <a:t>is </a:t>
            </a:r>
            <a:r>
              <a:rPr lang="en-US" sz="4000" dirty="0" err="1" smtClean="0">
                <a:latin typeface="Arial"/>
                <a:cs typeface="Arial"/>
              </a:rPr>
              <a:t>perfluorooctanoic</a:t>
            </a:r>
            <a:r>
              <a:rPr lang="en-US" sz="4000" dirty="0" smtClean="0">
                <a:latin typeface="Arial"/>
                <a:cs typeface="Arial"/>
              </a:rPr>
              <a:t> </a:t>
            </a:r>
            <a:r>
              <a:rPr lang="en-US" sz="4000" dirty="0">
                <a:latin typeface="Arial"/>
                <a:cs typeface="Arial"/>
              </a:rPr>
              <a:t>acid, also known as </a:t>
            </a:r>
            <a:endParaRPr lang="en-US" sz="4000" dirty="0" smtClean="0">
              <a:latin typeface="Arial"/>
              <a:cs typeface="Arial"/>
            </a:endParaRPr>
          </a:p>
          <a:p>
            <a:r>
              <a:rPr lang="en-US" sz="4000" dirty="0" smtClean="0">
                <a:latin typeface="Arial"/>
                <a:cs typeface="Arial"/>
              </a:rPr>
              <a:t>PFOA</a:t>
            </a:r>
            <a:r>
              <a:rPr lang="en-US" sz="4000" baseline="30000" dirty="0" smtClean="0">
                <a:latin typeface="Arial"/>
                <a:cs typeface="Arial"/>
              </a:rPr>
              <a:t>3</a:t>
            </a:r>
            <a:r>
              <a:rPr lang="en-US" sz="4000" dirty="0" smtClean="0">
                <a:latin typeface="Arial"/>
                <a:cs typeface="Arial"/>
              </a:rPr>
              <a:t>. </a:t>
            </a:r>
            <a:r>
              <a:rPr lang="en-US" sz="4000" dirty="0">
                <a:latin typeface="Arial"/>
                <a:cs typeface="Arial"/>
              </a:rPr>
              <a:t>Because of its water resistant </a:t>
            </a:r>
            <a:r>
              <a:rPr lang="en-US" sz="4000" dirty="0" smtClean="0">
                <a:latin typeface="Arial"/>
                <a:cs typeface="Arial"/>
              </a:rPr>
              <a:t>properties </a:t>
            </a:r>
            <a:r>
              <a:rPr lang="en-US" sz="4000" dirty="0">
                <a:latin typeface="Arial"/>
                <a:cs typeface="Arial"/>
              </a:rPr>
              <a:t>it </a:t>
            </a:r>
            <a:r>
              <a:rPr lang="en-US" sz="4000" dirty="0" smtClean="0">
                <a:latin typeface="Arial"/>
                <a:cs typeface="Arial"/>
              </a:rPr>
              <a:t>has also </a:t>
            </a:r>
            <a:r>
              <a:rPr lang="en-US" sz="4000" dirty="0">
                <a:latin typeface="Arial"/>
                <a:cs typeface="Arial"/>
              </a:rPr>
              <a:t>been manufactured for  </a:t>
            </a:r>
            <a:r>
              <a:rPr lang="en-US" sz="4000" dirty="0" smtClean="0">
                <a:latin typeface="Arial"/>
                <a:cs typeface="Arial"/>
              </a:rPr>
              <a:t>use </a:t>
            </a:r>
            <a:r>
              <a:rPr lang="en-US" sz="4000" dirty="0">
                <a:latin typeface="Arial"/>
                <a:cs typeface="Arial"/>
              </a:rPr>
              <a:t>in </a:t>
            </a:r>
            <a:r>
              <a:rPr lang="en-US" sz="4000" dirty="0" smtClean="0">
                <a:latin typeface="Arial"/>
                <a:cs typeface="Arial"/>
              </a:rPr>
              <a:t>materials such as Gore</a:t>
            </a:r>
            <a:r>
              <a:rPr lang="en-US" sz="4000" dirty="0">
                <a:latin typeface="Arial"/>
                <a:cs typeface="Arial"/>
              </a:rPr>
              <a:t>-Tex and </a:t>
            </a:r>
            <a:r>
              <a:rPr lang="en-US" sz="4000" dirty="0" smtClean="0">
                <a:latin typeface="Arial"/>
                <a:cs typeface="Arial"/>
              </a:rPr>
              <a:t>Teflon</a:t>
            </a:r>
            <a:r>
              <a:rPr lang="en-US" sz="4000" baseline="30000" dirty="0" smtClean="0">
                <a:latin typeface="Arial"/>
                <a:cs typeface="Arial"/>
              </a:rPr>
              <a:t>4</a:t>
            </a:r>
            <a:endParaRPr lang="en-US" sz="4000" dirty="0" smtClean="0">
              <a:latin typeface="Arial"/>
              <a:cs typeface="Arial"/>
            </a:endParaRPr>
          </a:p>
        </p:txBody>
      </p:sp>
      <p:sp>
        <p:nvSpPr>
          <p:cNvPr id="4" name="TextBox 3"/>
          <p:cNvSpPr txBox="1"/>
          <p:nvPr/>
        </p:nvSpPr>
        <p:spPr>
          <a:xfrm>
            <a:off x="457886" y="441761"/>
            <a:ext cx="42973460" cy="2954655"/>
          </a:xfrm>
          <a:prstGeom prst="rect">
            <a:avLst/>
          </a:prstGeom>
          <a:solidFill>
            <a:schemeClr val="accent3">
              <a:lumMod val="20000"/>
              <a:lumOff val="80000"/>
            </a:schemeClr>
          </a:solidFill>
          <a:ln w="6350" cmpd="sng">
            <a:solidFill>
              <a:schemeClr val="tx1"/>
            </a:solidFill>
          </a:ln>
        </p:spPr>
        <p:txBody>
          <a:bodyPr wrap="square" rtlCol="0">
            <a:spAutoFit/>
          </a:bodyPr>
          <a:lstStyle/>
          <a:p>
            <a:pPr algn="ctr"/>
            <a:r>
              <a:rPr lang="en-US" sz="7200" dirty="0" smtClean="0"/>
              <a:t>Occupational </a:t>
            </a:r>
            <a:r>
              <a:rPr lang="en-US" sz="7200" dirty="0"/>
              <a:t>E</a:t>
            </a:r>
            <a:r>
              <a:rPr lang="en-US" sz="7200" dirty="0" smtClean="0"/>
              <a:t>xposure of Ski Wax Technicians to </a:t>
            </a:r>
            <a:r>
              <a:rPr lang="en-US" sz="7200" dirty="0" err="1"/>
              <a:t>P</a:t>
            </a:r>
            <a:r>
              <a:rPr lang="en-US" sz="7200" dirty="0" err="1" smtClean="0"/>
              <a:t>erfluorinated</a:t>
            </a:r>
            <a:r>
              <a:rPr lang="en-US" sz="7200" dirty="0" smtClean="0"/>
              <a:t> Chemicals May </a:t>
            </a:r>
            <a:r>
              <a:rPr lang="en-US" sz="7200" dirty="0"/>
              <a:t>L</a:t>
            </a:r>
            <a:r>
              <a:rPr lang="en-US" sz="7200" dirty="0" smtClean="0"/>
              <a:t>ead to Cardiovascular Disease</a:t>
            </a:r>
          </a:p>
          <a:p>
            <a:pPr algn="ctr"/>
            <a:r>
              <a:rPr lang="en-US" sz="4800" dirty="0" smtClean="0"/>
              <a:t>Sarah Brockett ‘14 &amp; Jeff Tucker </a:t>
            </a:r>
            <a:r>
              <a:rPr lang="fr-FR" sz="4800" dirty="0" smtClean="0"/>
              <a:t>’</a:t>
            </a:r>
            <a:r>
              <a:rPr lang="en-US" sz="4800" dirty="0" smtClean="0"/>
              <a:t>16</a:t>
            </a:r>
          </a:p>
          <a:p>
            <a:pPr algn="ctr"/>
            <a:r>
              <a:rPr lang="en-US" sz="6600" dirty="0" smtClean="0"/>
              <a:t>Environmental Studies: The Environment and Human Health, Colby College, Waterville, Maine</a:t>
            </a:r>
            <a:endParaRPr lang="en-US" sz="6600" dirty="0"/>
          </a:p>
        </p:txBody>
      </p:sp>
      <p:grpSp>
        <p:nvGrpSpPr>
          <p:cNvPr id="25" name="Group 24"/>
          <p:cNvGrpSpPr/>
          <p:nvPr/>
        </p:nvGrpSpPr>
        <p:grpSpPr>
          <a:xfrm>
            <a:off x="9908716" y="5075806"/>
            <a:ext cx="4394663" cy="7990146"/>
            <a:chOff x="1491767" y="28161672"/>
            <a:chExt cx="4394663" cy="7990146"/>
          </a:xfrm>
        </p:grpSpPr>
        <p:sp>
          <p:nvSpPr>
            <p:cNvPr id="26" name="Rectangle 25"/>
            <p:cNvSpPr/>
            <p:nvPr/>
          </p:nvSpPr>
          <p:spPr>
            <a:xfrm>
              <a:off x="1491767" y="28161672"/>
              <a:ext cx="4394663" cy="7990146"/>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1654380" y="30858061"/>
              <a:ext cx="4094172" cy="5293757"/>
            </a:xfrm>
            <a:prstGeom prst="rect">
              <a:avLst/>
            </a:prstGeom>
            <a:noFill/>
            <a:ln w="28575" cmpd="sng">
              <a:noFill/>
            </a:ln>
          </p:spPr>
          <p:txBody>
            <a:bodyPr wrap="square" rtlCol="0">
              <a:spAutoFit/>
            </a:bodyPr>
            <a:lstStyle/>
            <a:p>
              <a:pPr algn="just"/>
              <a:r>
                <a:rPr lang="en-US" sz="2600" dirty="0" smtClean="0"/>
                <a:t>A basic hydrocarbon wax has been applied to the ski on the left, whereas a high- fluorinated wax has been applied to the ski on the right. The larger water droplets on the right ski illustrate how the PFOAs present in high- </a:t>
              </a:r>
              <a:r>
                <a:rPr lang="en-US" sz="2400" dirty="0" smtClean="0"/>
                <a:t>fluorinated</a:t>
              </a:r>
              <a:r>
                <a:rPr lang="en-US" sz="2600" dirty="0" smtClean="0"/>
                <a:t> wax repel the water in the snow, allowing the ski to glide faster through the snow. </a:t>
              </a:r>
            </a:p>
          </p:txBody>
        </p:sp>
        <p:pic>
          <p:nvPicPr>
            <p:cNvPr id="28" name="Picture 27"/>
            <p:cNvPicPr>
              <a:picLocks noChangeAspect="1"/>
            </p:cNvPicPr>
            <p:nvPr/>
          </p:nvPicPr>
          <p:blipFill>
            <a:blip r:embed="rId2"/>
            <a:stretch>
              <a:fillRect/>
            </a:stretch>
          </p:blipFill>
          <p:spPr>
            <a:xfrm>
              <a:off x="1792288" y="28306708"/>
              <a:ext cx="3810000" cy="2501900"/>
            </a:xfrm>
            <a:prstGeom prst="rect">
              <a:avLst/>
            </a:prstGeom>
          </p:spPr>
        </p:pic>
        <p:sp>
          <p:nvSpPr>
            <p:cNvPr id="29" name="TextBox 28"/>
            <p:cNvSpPr txBox="1"/>
            <p:nvPr/>
          </p:nvSpPr>
          <p:spPr>
            <a:xfrm>
              <a:off x="1792288" y="30692491"/>
              <a:ext cx="3810000" cy="338554"/>
            </a:xfrm>
            <a:prstGeom prst="rect">
              <a:avLst/>
            </a:prstGeom>
            <a:noFill/>
          </p:spPr>
          <p:txBody>
            <a:bodyPr wrap="square" rtlCol="0">
              <a:spAutoFit/>
            </a:bodyPr>
            <a:lstStyle/>
            <a:p>
              <a:r>
                <a:rPr lang="en-US" sz="800" dirty="0"/>
                <a:t>http://</a:t>
              </a:r>
              <a:r>
                <a:rPr lang="en-US" sz="800" dirty="0" err="1"/>
                <a:t>www.the-raceplace.com</a:t>
              </a:r>
              <a:r>
                <a:rPr lang="en-US" sz="800" dirty="0"/>
                <a:t>/Frequently-Asked-Ski-Waxing-Questions-s/821.htm</a:t>
              </a:r>
              <a:r>
                <a:rPr lang="en-US" sz="1600" dirty="0"/>
                <a:t>. </a:t>
              </a:r>
            </a:p>
          </p:txBody>
        </p:sp>
      </p:grpSp>
      <p:sp>
        <p:nvSpPr>
          <p:cNvPr id="30" name="Rectangle 29"/>
          <p:cNvSpPr/>
          <p:nvPr/>
        </p:nvSpPr>
        <p:spPr>
          <a:xfrm>
            <a:off x="29450590" y="35594331"/>
            <a:ext cx="14035839" cy="2369879"/>
          </a:xfrm>
          <a:prstGeom prst="rect">
            <a:avLst/>
          </a:prstGeom>
          <a:solidFill>
            <a:schemeClr val="bg1"/>
          </a:solidFill>
          <a:ln w="3175" cmpd="sng">
            <a:noFill/>
          </a:ln>
        </p:spPr>
        <p:txBody>
          <a:bodyPr wrap="square">
            <a:spAutoFit/>
          </a:bodyPr>
          <a:lstStyle/>
          <a:p>
            <a:r>
              <a:rPr lang="en-US" sz="1600" u="sng" dirty="0" smtClean="0">
                <a:latin typeface="Arial"/>
                <a:cs typeface="Arial"/>
              </a:rPr>
              <a:t>Citations</a:t>
            </a:r>
          </a:p>
          <a:p>
            <a:pPr indent="-914400"/>
            <a:r>
              <a:rPr lang="en-US" sz="1100" dirty="0" smtClean="0">
                <a:latin typeface="Arial"/>
                <a:cs typeface="Arial"/>
              </a:rPr>
              <a:t>1: </a:t>
            </a:r>
            <a:r>
              <a:rPr lang="en-US" sz="1100" dirty="0">
                <a:latin typeface="Arial"/>
                <a:cs typeface="Arial"/>
              </a:rPr>
              <a:t>Nilsson, H., </a:t>
            </a:r>
            <a:r>
              <a:rPr lang="en-US" sz="1100" dirty="0" err="1">
                <a:latin typeface="Arial"/>
                <a:cs typeface="Arial"/>
              </a:rPr>
              <a:t>Kärrman</a:t>
            </a:r>
            <a:r>
              <a:rPr lang="en-US" sz="1100" dirty="0">
                <a:latin typeface="Arial"/>
                <a:cs typeface="Arial"/>
              </a:rPr>
              <a:t>, A., </a:t>
            </a:r>
            <a:r>
              <a:rPr lang="en-US" sz="1100" dirty="0" err="1">
                <a:latin typeface="Arial"/>
                <a:cs typeface="Arial"/>
              </a:rPr>
              <a:t>Westberg</a:t>
            </a:r>
            <a:r>
              <a:rPr lang="en-US" sz="1100" dirty="0">
                <a:latin typeface="Arial"/>
                <a:cs typeface="Arial"/>
              </a:rPr>
              <a:t>, H., </a:t>
            </a:r>
            <a:r>
              <a:rPr lang="en-US" sz="1100" dirty="0" err="1">
                <a:latin typeface="Arial"/>
                <a:cs typeface="Arial"/>
              </a:rPr>
              <a:t>Rotander</a:t>
            </a:r>
            <a:r>
              <a:rPr lang="en-US" sz="1100" dirty="0">
                <a:latin typeface="Arial"/>
                <a:cs typeface="Arial"/>
              </a:rPr>
              <a:t>, A., </a:t>
            </a:r>
            <a:r>
              <a:rPr lang="en-US" sz="1100" dirty="0" err="1">
                <a:latin typeface="Arial"/>
                <a:cs typeface="Arial"/>
              </a:rPr>
              <a:t>Bavel</a:t>
            </a:r>
            <a:r>
              <a:rPr lang="en-US" sz="1100" dirty="0">
                <a:latin typeface="Arial"/>
                <a:cs typeface="Arial"/>
              </a:rPr>
              <a:t>, B., </a:t>
            </a:r>
            <a:r>
              <a:rPr lang="en-US" sz="1100" dirty="0" err="1">
                <a:latin typeface="Arial"/>
                <a:cs typeface="Arial"/>
              </a:rPr>
              <a:t>Lindström</a:t>
            </a:r>
            <a:r>
              <a:rPr lang="en-US" sz="1100" dirty="0">
                <a:latin typeface="Arial"/>
                <a:cs typeface="Arial"/>
              </a:rPr>
              <a:t>, G. </a:t>
            </a:r>
            <a:r>
              <a:rPr lang="en-US" sz="1100" dirty="0" smtClean="0">
                <a:latin typeface="Arial"/>
                <a:cs typeface="Arial"/>
              </a:rPr>
              <a:t>2010. A </a:t>
            </a:r>
            <a:r>
              <a:rPr lang="en-US" sz="1100" dirty="0">
                <a:latin typeface="Arial"/>
                <a:cs typeface="Arial"/>
              </a:rPr>
              <a:t>Time Trend Study of Significantly Elevated </a:t>
            </a:r>
            <a:r>
              <a:rPr lang="en-US" sz="1100" dirty="0" err="1">
                <a:latin typeface="Arial"/>
                <a:cs typeface="Arial"/>
              </a:rPr>
              <a:t>Perfluorocarboxylate</a:t>
            </a:r>
            <a:r>
              <a:rPr lang="en-US" sz="1100" dirty="0">
                <a:latin typeface="Arial"/>
                <a:cs typeface="Arial"/>
              </a:rPr>
              <a:t> Levels in Humans after Using Fluorinated Ski Wax. Environmental Science &amp; </a:t>
            </a:r>
            <a:r>
              <a:rPr lang="en-US" sz="1100" dirty="0" smtClean="0">
                <a:latin typeface="Arial"/>
                <a:cs typeface="Arial"/>
              </a:rPr>
              <a:t>Technology. </a:t>
            </a:r>
            <a:r>
              <a:rPr lang="en-US" sz="1100" dirty="0">
                <a:latin typeface="Arial"/>
                <a:cs typeface="Arial"/>
              </a:rPr>
              <a:t>44 (6), 2150-2155</a:t>
            </a:r>
            <a:r>
              <a:rPr lang="en-US" sz="1100" dirty="0" smtClean="0">
                <a:latin typeface="Arial"/>
                <a:cs typeface="Arial"/>
              </a:rPr>
              <a:t>.</a:t>
            </a:r>
          </a:p>
          <a:p>
            <a:pPr indent="-457200"/>
            <a:r>
              <a:rPr lang="en-US" sz="1100" dirty="0" smtClean="0">
                <a:latin typeface="Arial"/>
                <a:cs typeface="Arial"/>
              </a:rPr>
              <a:t>2: </a:t>
            </a:r>
            <a:r>
              <a:rPr lang="en-US" sz="1100" dirty="0">
                <a:latin typeface="Arial"/>
                <a:cs typeface="Arial"/>
              </a:rPr>
              <a:t>Katz, C. 2010. Ski wax chemicals build up in people’s blood, pose risks. Environmental Health News. Retrieved from: </a:t>
            </a:r>
            <a:r>
              <a:rPr lang="en-US" sz="1100" dirty="0">
                <a:latin typeface="Arial"/>
                <a:cs typeface="Arial"/>
                <a:hlinkClick r:id="rId3"/>
              </a:rPr>
              <a:t>http://www.environmentalhealthnews.org/ehs/news/ski-wax-chemicals</a:t>
            </a:r>
            <a:r>
              <a:rPr lang="en-US" sz="1100" dirty="0" smtClean="0">
                <a:latin typeface="Arial"/>
                <a:cs typeface="Arial"/>
              </a:rPr>
              <a:t>.</a:t>
            </a:r>
          </a:p>
          <a:p>
            <a:pPr indent="-457200"/>
            <a:r>
              <a:rPr lang="en-US" sz="1100" dirty="0" smtClean="0">
                <a:latin typeface="Arial"/>
                <a:cs typeface="Arial"/>
              </a:rPr>
              <a:t>3: </a:t>
            </a:r>
            <a:r>
              <a:rPr lang="en-US" sz="1100" dirty="0" err="1">
                <a:latin typeface="Arial"/>
                <a:cs typeface="Arial"/>
              </a:rPr>
              <a:t>Freberg</a:t>
            </a:r>
            <a:r>
              <a:rPr lang="en-US" sz="1100" dirty="0">
                <a:latin typeface="Arial"/>
                <a:cs typeface="Arial"/>
              </a:rPr>
              <a:t>, B.I., </a:t>
            </a:r>
            <a:r>
              <a:rPr lang="en-US" sz="1100" dirty="0" err="1">
                <a:latin typeface="Arial"/>
                <a:cs typeface="Arial"/>
              </a:rPr>
              <a:t>Haug</a:t>
            </a:r>
            <a:r>
              <a:rPr lang="en-US" sz="1100" dirty="0">
                <a:latin typeface="Arial"/>
                <a:cs typeface="Arial"/>
              </a:rPr>
              <a:t>, L.S., Olsen, R., </a:t>
            </a:r>
            <a:r>
              <a:rPr lang="en-US" sz="1100" dirty="0" err="1">
                <a:latin typeface="Arial"/>
                <a:cs typeface="Arial"/>
              </a:rPr>
              <a:t>Daae</a:t>
            </a:r>
            <a:r>
              <a:rPr lang="en-US" sz="1100" dirty="0">
                <a:latin typeface="Arial"/>
                <a:cs typeface="Arial"/>
              </a:rPr>
              <a:t>, H.L., </a:t>
            </a:r>
            <a:r>
              <a:rPr lang="en-US" sz="1100" dirty="0" err="1">
                <a:latin typeface="Arial"/>
                <a:cs typeface="Arial"/>
              </a:rPr>
              <a:t>Hersson</a:t>
            </a:r>
            <a:r>
              <a:rPr lang="en-US" sz="1100" dirty="0">
                <a:latin typeface="Arial"/>
                <a:cs typeface="Arial"/>
              </a:rPr>
              <a:t>, M., Thomsen, C., </a:t>
            </a:r>
            <a:r>
              <a:rPr lang="en-US" sz="1100" dirty="0" err="1">
                <a:latin typeface="Arial"/>
                <a:cs typeface="Arial"/>
              </a:rPr>
              <a:t>Thorud</a:t>
            </a:r>
            <a:r>
              <a:rPr lang="en-US" sz="1100" dirty="0">
                <a:latin typeface="Arial"/>
                <a:cs typeface="Arial"/>
              </a:rPr>
              <a:t>, S., </a:t>
            </a:r>
            <a:r>
              <a:rPr lang="en-US" sz="1100" dirty="0" err="1">
                <a:latin typeface="Arial"/>
                <a:cs typeface="Arial"/>
              </a:rPr>
              <a:t>Becher</a:t>
            </a:r>
            <a:r>
              <a:rPr lang="en-US" sz="1100" dirty="0">
                <a:latin typeface="Arial"/>
                <a:cs typeface="Arial"/>
              </a:rPr>
              <a:t>, G., </a:t>
            </a:r>
            <a:r>
              <a:rPr lang="en-US" sz="1100" dirty="0" err="1">
                <a:latin typeface="Arial"/>
                <a:cs typeface="Arial"/>
              </a:rPr>
              <a:t>Molander</a:t>
            </a:r>
            <a:r>
              <a:rPr lang="en-US" sz="1100" dirty="0">
                <a:latin typeface="Arial"/>
                <a:cs typeface="Arial"/>
              </a:rPr>
              <a:t>, P., </a:t>
            </a:r>
            <a:r>
              <a:rPr lang="en-US" sz="1100" dirty="0" err="1">
                <a:latin typeface="Arial"/>
                <a:cs typeface="Arial"/>
              </a:rPr>
              <a:t>Ellingsen</a:t>
            </a:r>
            <a:r>
              <a:rPr lang="en-US" sz="1100" dirty="0">
                <a:latin typeface="Arial"/>
                <a:cs typeface="Arial"/>
              </a:rPr>
              <a:t>, D.G. 2010. Occupational exposure to airborne </a:t>
            </a:r>
            <a:r>
              <a:rPr lang="en-US" sz="1100" dirty="0" err="1">
                <a:latin typeface="Arial"/>
                <a:cs typeface="Arial"/>
              </a:rPr>
              <a:t>perfluorinated</a:t>
            </a:r>
            <a:r>
              <a:rPr lang="en-US" sz="1100" dirty="0">
                <a:latin typeface="Arial"/>
                <a:cs typeface="Arial"/>
              </a:rPr>
              <a:t> compounds during professional ski waxing. Environmental Science &amp; Technology. 44 (19), </a:t>
            </a:r>
            <a:r>
              <a:rPr lang="en-US" sz="1100" dirty="0" smtClean="0">
                <a:latin typeface="Arial"/>
                <a:cs typeface="Arial"/>
              </a:rPr>
              <a:t>7723</a:t>
            </a:r>
            <a:r>
              <a:rPr lang="en-US" sz="1100" dirty="0">
                <a:latin typeface="Arial"/>
                <a:cs typeface="Arial"/>
              </a:rPr>
              <a:t>-7728</a:t>
            </a:r>
            <a:r>
              <a:rPr lang="en-US" sz="1100" dirty="0" smtClean="0">
                <a:latin typeface="Arial"/>
                <a:cs typeface="Arial"/>
              </a:rPr>
              <a:t>.</a:t>
            </a:r>
            <a:endParaRPr lang="en-US" sz="1100" dirty="0">
              <a:latin typeface="Arial"/>
              <a:cs typeface="Arial"/>
            </a:endParaRPr>
          </a:p>
          <a:p>
            <a:pPr indent="-457200"/>
            <a:r>
              <a:rPr lang="en-US" sz="1100" dirty="0" smtClean="0">
                <a:latin typeface="Arial"/>
                <a:cs typeface="Arial"/>
              </a:rPr>
              <a:t>4: </a:t>
            </a:r>
            <a:r>
              <a:rPr lang="en-US" sz="1100" dirty="0">
                <a:latin typeface="Arial"/>
                <a:cs typeface="Arial"/>
              </a:rPr>
              <a:t>10/30/2013. Long-chain </a:t>
            </a:r>
            <a:r>
              <a:rPr lang="en-US" sz="1100" dirty="0" err="1">
                <a:latin typeface="Arial"/>
                <a:cs typeface="Arial"/>
              </a:rPr>
              <a:t>perfluorinated</a:t>
            </a:r>
            <a:r>
              <a:rPr lang="en-US" sz="1100" dirty="0">
                <a:latin typeface="Arial"/>
                <a:cs typeface="Arial"/>
              </a:rPr>
              <a:t> chemicals (PFCs) action plan summary. U.S.: Environmental Protection Agency. Retrieved from http://</a:t>
            </a:r>
            <a:r>
              <a:rPr lang="en-US" sz="1100" dirty="0" err="1">
                <a:latin typeface="Arial"/>
                <a:cs typeface="Arial"/>
              </a:rPr>
              <a:t>www.epa.gov</a:t>
            </a:r>
            <a:r>
              <a:rPr lang="en-US" sz="1100" dirty="0">
                <a:latin typeface="Arial"/>
                <a:cs typeface="Arial"/>
              </a:rPr>
              <a:t>/</a:t>
            </a:r>
            <a:r>
              <a:rPr lang="en-US" sz="1100" dirty="0" err="1">
                <a:latin typeface="Arial"/>
                <a:cs typeface="Arial"/>
              </a:rPr>
              <a:t>oppt</a:t>
            </a:r>
            <a:r>
              <a:rPr lang="en-US" sz="1100" dirty="0">
                <a:latin typeface="Arial"/>
                <a:cs typeface="Arial"/>
              </a:rPr>
              <a:t>/</a:t>
            </a:r>
            <a:r>
              <a:rPr lang="en-US" sz="1100" dirty="0" err="1">
                <a:latin typeface="Arial"/>
                <a:cs typeface="Arial"/>
              </a:rPr>
              <a:t>existingchemicals</a:t>
            </a:r>
            <a:r>
              <a:rPr lang="en-US" sz="1100" dirty="0">
                <a:latin typeface="Arial"/>
                <a:cs typeface="Arial"/>
              </a:rPr>
              <a:t>/pubs/</a:t>
            </a:r>
            <a:r>
              <a:rPr lang="en-US" sz="1100" dirty="0" err="1">
                <a:latin typeface="Arial"/>
                <a:cs typeface="Arial"/>
              </a:rPr>
              <a:t>actionplans</a:t>
            </a:r>
            <a:r>
              <a:rPr lang="en-US" sz="1100" dirty="0">
                <a:latin typeface="Arial"/>
                <a:cs typeface="Arial"/>
              </a:rPr>
              <a:t>/</a:t>
            </a:r>
            <a:r>
              <a:rPr lang="en-US" sz="1100" dirty="0" err="1">
                <a:latin typeface="Arial"/>
                <a:cs typeface="Arial"/>
              </a:rPr>
              <a:t>pfcs.html</a:t>
            </a:r>
            <a:r>
              <a:rPr lang="en-US" sz="1100" dirty="0">
                <a:latin typeface="Arial"/>
                <a:cs typeface="Arial"/>
              </a:rPr>
              <a:t>.</a:t>
            </a:r>
          </a:p>
          <a:p>
            <a:pPr indent="-457200"/>
            <a:r>
              <a:rPr lang="en-US" sz="1100" dirty="0" smtClean="0">
                <a:latin typeface="Arial"/>
                <a:cs typeface="Arial"/>
              </a:rPr>
              <a:t>5: Min</a:t>
            </a:r>
            <a:r>
              <a:rPr lang="en-US" sz="1100" dirty="0">
                <a:latin typeface="Arial"/>
                <a:cs typeface="Arial"/>
              </a:rPr>
              <a:t>, J., Lee, K., Park, J., Min, K. 2012. </a:t>
            </a:r>
            <a:r>
              <a:rPr lang="en-US" sz="1100" dirty="0" err="1">
                <a:latin typeface="Arial"/>
                <a:cs typeface="Arial"/>
              </a:rPr>
              <a:t>Perfluorooctanoic</a:t>
            </a:r>
            <a:r>
              <a:rPr lang="en-US" sz="1100" dirty="0">
                <a:latin typeface="Arial"/>
                <a:cs typeface="Arial"/>
              </a:rPr>
              <a:t> acid exposure is </a:t>
            </a:r>
            <a:r>
              <a:rPr lang="en-US" sz="1100" dirty="0" smtClean="0">
                <a:latin typeface="Arial"/>
                <a:cs typeface="Arial"/>
              </a:rPr>
              <a:t>associated with elevated </a:t>
            </a:r>
            <a:r>
              <a:rPr lang="en-US" sz="1100" dirty="0" err="1" smtClean="0">
                <a:latin typeface="Arial"/>
                <a:cs typeface="Arial"/>
              </a:rPr>
              <a:t>homocysteine</a:t>
            </a:r>
            <a:r>
              <a:rPr lang="en-US" sz="1100" dirty="0" smtClean="0">
                <a:latin typeface="Arial"/>
                <a:cs typeface="Arial"/>
              </a:rPr>
              <a:t> and hypertension in US adults. Occupational Environmental Medicine. 69</a:t>
            </a:r>
            <a:r>
              <a:rPr lang="en-US" sz="1100" dirty="0">
                <a:latin typeface="Arial"/>
                <a:cs typeface="Arial"/>
              </a:rPr>
              <a:t>,</a:t>
            </a:r>
            <a:r>
              <a:rPr lang="en-US" sz="1100" dirty="0" smtClean="0">
                <a:latin typeface="Arial"/>
                <a:cs typeface="Arial"/>
              </a:rPr>
              <a:t> 658-662.</a:t>
            </a:r>
          </a:p>
          <a:p>
            <a:pPr indent="-457200"/>
            <a:r>
              <a:rPr lang="en-US" sz="1100" dirty="0" smtClean="0">
                <a:latin typeface="Arial"/>
                <a:cs typeface="Arial"/>
              </a:rPr>
              <a:t>6: </a:t>
            </a:r>
            <a:r>
              <a:rPr lang="en-US" sz="1100" dirty="0" err="1">
                <a:latin typeface="Arial"/>
                <a:cs typeface="Arial"/>
              </a:rPr>
              <a:t>Steenland</a:t>
            </a:r>
            <a:r>
              <a:rPr lang="en-US" sz="1100" dirty="0">
                <a:latin typeface="Arial"/>
                <a:cs typeface="Arial"/>
              </a:rPr>
              <a:t>, K., Tony Fletcher, T., </a:t>
            </a:r>
            <a:r>
              <a:rPr lang="en-US" sz="1100" dirty="0" err="1">
                <a:latin typeface="Arial"/>
                <a:cs typeface="Arial"/>
              </a:rPr>
              <a:t>Savitz</a:t>
            </a:r>
            <a:r>
              <a:rPr lang="en-US" sz="1100" dirty="0">
                <a:latin typeface="Arial"/>
                <a:cs typeface="Arial"/>
              </a:rPr>
              <a:t>, D.A. 2010. Epidemiologic evidence on the health effects of </a:t>
            </a:r>
            <a:r>
              <a:rPr lang="en-US" sz="1100" dirty="0" err="1">
                <a:latin typeface="Arial"/>
                <a:cs typeface="Arial"/>
              </a:rPr>
              <a:t>perfluorooctanoic</a:t>
            </a:r>
            <a:r>
              <a:rPr lang="en-US" sz="1100" dirty="0">
                <a:latin typeface="Arial"/>
                <a:cs typeface="Arial"/>
              </a:rPr>
              <a:t> acid (PFOA). Environmental Health Perspectives. 118 (8), </a:t>
            </a:r>
            <a:r>
              <a:rPr lang="en-US" sz="1100" dirty="0" smtClean="0">
                <a:latin typeface="Arial"/>
                <a:cs typeface="Arial"/>
              </a:rPr>
              <a:t>1100</a:t>
            </a:r>
            <a:r>
              <a:rPr lang="en-US" sz="1100" dirty="0">
                <a:latin typeface="Arial"/>
                <a:cs typeface="Arial"/>
              </a:rPr>
              <a:t>-1108</a:t>
            </a:r>
            <a:r>
              <a:rPr lang="en-US" sz="1100" dirty="0" smtClean="0">
                <a:latin typeface="Arial"/>
                <a:cs typeface="Arial"/>
              </a:rPr>
              <a:t>.</a:t>
            </a:r>
          </a:p>
          <a:p>
            <a:pPr indent="-457200"/>
            <a:r>
              <a:rPr lang="en-US" sz="1100" dirty="0" smtClean="0">
                <a:latin typeface="Arial"/>
                <a:cs typeface="Arial"/>
              </a:rPr>
              <a:t>7: </a:t>
            </a:r>
            <a:r>
              <a:rPr lang="en-US" sz="1100" dirty="0">
                <a:latin typeface="Arial"/>
                <a:cs typeface="Arial"/>
              </a:rPr>
              <a:t>Nilsson, H., </a:t>
            </a:r>
            <a:r>
              <a:rPr lang="en-US" sz="1100" dirty="0" err="1">
                <a:latin typeface="Arial"/>
                <a:cs typeface="Arial"/>
              </a:rPr>
              <a:t>Kärrman</a:t>
            </a:r>
            <a:r>
              <a:rPr lang="en-US" sz="1100" dirty="0">
                <a:latin typeface="Arial"/>
                <a:cs typeface="Arial"/>
              </a:rPr>
              <a:t>, A., </a:t>
            </a:r>
            <a:r>
              <a:rPr lang="en-US" sz="1100" dirty="0" err="1">
                <a:latin typeface="Arial"/>
                <a:cs typeface="Arial"/>
              </a:rPr>
              <a:t>Rotander</a:t>
            </a:r>
            <a:r>
              <a:rPr lang="en-US" sz="1100" dirty="0">
                <a:latin typeface="Arial"/>
                <a:cs typeface="Arial"/>
              </a:rPr>
              <a:t>, A., van </a:t>
            </a:r>
            <a:r>
              <a:rPr lang="en-US" sz="1100" dirty="0" err="1">
                <a:latin typeface="Arial"/>
                <a:cs typeface="Arial"/>
              </a:rPr>
              <a:t>Bavel</a:t>
            </a:r>
            <a:r>
              <a:rPr lang="en-US" sz="1100" dirty="0">
                <a:latin typeface="Arial"/>
                <a:cs typeface="Arial"/>
              </a:rPr>
              <a:t>, B., </a:t>
            </a:r>
            <a:r>
              <a:rPr lang="en-US" sz="1100" dirty="0" err="1">
                <a:latin typeface="Arial"/>
                <a:cs typeface="Arial"/>
              </a:rPr>
              <a:t>Lindström</a:t>
            </a:r>
            <a:r>
              <a:rPr lang="en-US" sz="1100" dirty="0">
                <a:latin typeface="Arial"/>
                <a:cs typeface="Arial"/>
              </a:rPr>
              <a:t>, G., </a:t>
            </a:r>
            <a:r>
              <a:rPr lang="en-US" sz="1100" dirty="0" err="1">
                <a:latin typeface="Arial"/>
                <a:cs typeface="Arial"/>
              </a:rPr>
              <a:t>Westberg</a:t>
            </a:r>
            <a:r>
              <a:rPr lang="en-US" sz="1100" dirty="0">
                <a:latin typeface="Arial"/>
                <a:cs typeface="Arial"/>
              </a:rPr>
              <a:t>, H. 2013. Biotransformation of </a:t>
            </a:r>
            <a:r>
              <a:rPr lang="en-US" sz="1100" dirty="0" err="1">
                <a:latin typeface="Arial"/>
                <a:cs typeface="Arial"/>
              </a:rPr>
              <a:t>fluorotelomer</a:t>
            </a:r>
            <a:r>
              <a:rPr lang="en-US" sz="1100" dirty="0">
                <a:latin typeface="Arial"/>
                <a:cs typeface="Arial"/>
              </a:rPr>
              <a:t> compound to </a:t>
            </a:r>
            <a:r>
              <a:rPr lang="en-US" sz="1100" dirty="0" err="1">
                <a:latin typeface="Arial"/>
                <a:cs typeface="Arial"/>
              </a:rPr>
              <a:t>perfluorocarboxylates</a:t>
            </a:r>
            <a:r>
              <a:rPr lang="en-US" sz="1100" dirty="0">
                <a:latin typeface="Arial"/>
                <a:cs typeface="Arial"/>
              </a:rPr>
              <a:t> in humans. Environment International. (51) 8-12</a:t>
            </a:r>
            <a:r>
              <a:rPr lang="en-US" sz="1100" dirty="0" smtClean="0">
                <a:latin typeface="Arial"/>
                <a:cs typeface="Arial"/>
              </a:rPr>
              <a:t>.</a:t>
            </a:r>
          </a:p>
          <a:p>
            <a:pPr indent="-457200"/>
            <a:r>
              <a:rPr lang="en-US" sz="1100" dirty="0">
                <a:latin typeface="Arial"/>
                <a:cs typeface="Arial"/>
              </a:rPr>
              <a:t>8:  2013. 2010/2015 PFOA Stewardship Program. U.S. Environmental Protection Agency. Retrieved from: </a:t>
            </a:r>
            <a:r>
              <a:rPr lang="en-US" sz="1100" dirty="0">
                <a:latin typeface="Arial"/>
                <a:cs typeface="Arial"/>
                <a:hlinkClick r:id="rId4"/>
              </a:rPr>
              <a:t>http://www.epa.gov/oppt/pfoa/pubs/stewardship/</a:t>
            </a:r>
            <a:r>
              <a:rPr lang="en-US" sz="1100" dirty="0">
                <a:latin typeface="Arial"/>
                <a:cs typeface="Arial"/>
              </a:rPr>
              <a:t>. </a:t>
            </a:r>
          </a:p>
          <a:p>
            <a:endParaRPr lang="en-US" sz="1100" dirty="0" smtClean="0">
              <a:latin typeface="Arial"/>
              <a:cs typeface="Arial"/>
            </a:endParaRPr>
          </a:p>
          <a:p>
            <a:endParaRPr lang="en-US" sz="1100" dirty="0">
              <a:latin typeface="Arial"/>
              <a:cs typeface="Arial"/>
            </a:endParaRPr>
          </a:p>
        </p:txBody>
      </p:sp>
      <p:sp>
        <p:nvSpPr>
          <p:cNvPr id="40" name="Rectangle 39"/>
          <p:cNvSpPr/>
          <p:nvPr/>
        </p:nvSpPr>
        <p:spPr>
          <a:xfrm>
            <a:off x="29462258" y="3810919"/>
            <a:ext cx="14024171" cy="11326180"/>
          </a:xfrm>
          <a:prstGeom prst="rect">
            <a:avLst/>
          </a:prstGeom>
          <a:solidFill>
            <a:schemeClr val="accent3">
              <a:lumMod val="40000"/>
              <a:lumOff val="60000"/>
            </a:schemeClr>
          </a:solidFill>
          <a:ln w="6350" cmpd="sng">
            <a:solidFill>
              <a:schemeClr val="tx1"/>
            </a:solidFill>
          </a:ln>
        </p:spPr>
        <p:txBody>
          <a:bodyPr wrap="square">
            <a:spAutoFit/>
          </a:bodyPr>
          <a:lstStyle/>
          <a:p>
            <a:endParaRPr lang="en-US" sz="1400" dirty="0" smtClean="0">
              <a:latin typeface="Arial"/>
              <a:cs typeface="Arial"/>
            </a:endParaRPr>
          </a:p>
          <a:p>
            <a:endParaRPr lang="en-US" sz="1400" dirty="0">
              <a:latin typeface="Arial"/>
              <a:cs typeface="Arial"/>
            </a:endParaRPr>
          </a:p>
          <a:p>
            <a:endParaRPr lang="en-US" sz="1400" dirty="0" smtClean="0">
              <a:latin typeface="Arial"/>
              <a:cs typeface="Arial"/>
            </a:endParaRPr>
          </a:p>
          <a:p>
            <a:endParaRPr lang="en-US" sz="1400" dirty="0">
              <a:latin typeface="Arial"/>
              <a:cs typeface="Arial"/>
            </a:endParaRPr>
          </a:p>
          <a:p>
            <a:endParaRPr lang="en-US" sz="1400" dirty="0">
              <a:latin typeface="Arial"/>
              <a:cs typeface="Arial"/>
            </a:endParaRPr>
          </a:p>
          <a:p>
            <a:r>
              <a:rPr lang="en-US" sz="4000" dirty="0" smtClean="0">
                <a:latin typeface="Arial"/>
                <a:cs typeface="Arial"/>
              </a:rPr>
              <a:t>  The </a:t>
            </a:r>
            <a:r>
              <a:rPr lang="en-US" sz="4000" dirty="0">
                <a:latin typeface="Arial"/>
                <a:cs typeface="Arial"/>
              </a:rPr>
              <a:t>EPA has shown concern about exposure to PFCs and </a:t>
            </a:r>
            <a:r>
              <a:rPr lang="en-US" sz="4000" dirty="0" smtClean="0">
                <a:latin typeface="Arial"/>
                <a:cs typeface="Arial"/>
              </a:rPr>
              <a:t>PFOAs. These chemicals have been labeled as bio accumulative, persistent, and toxic to laboratory animals and wildlife, although “significant adverse effects have not been found in the general human population.”</a:t>
            </a:r>
            <a:r>
              <a:rPr lang="en-US" sz="4000" baseline="30000" dirty="0" smtClean="0">
                <a:latin typeface="Arial"/>
                <a:cs typeface="Arial"/>
              </a:rPr>
              <a:t>4</a:t>
            </a:r>
            <a:r>
              <a:rPr lang="en-US" sz="4000" dirty="0" smtClean="0">
                <a:latin typeface="Arial"/>
                <a:cs typeface="Arial"/>
              </a:rPr>
              <a:t> </a:t>
            </a:r>
          </a:p>
          <a:p>
            <a:endParaRPr lang="en-US" sz="1200" dirty="0">
              <a:latin typeface="Arial"/>
              <a:cs typeface="Arial"/>
            </a:endParaRPr>
          </a:p>
          <a:p>
            <a:r>
              <a:rPr lang="en-US" sz="4000" dirty="0" smtClean="0">
                <a:latin typeface="Arial"/>
                <a:cs typeface="Arial"/>
              </a:rPr>
              <a:t>The regulation of PFOAs falls under TSCA, which has enabled four action plans that attempt to reduce human exposure to PFOAs and other PFCs, including the 2010/15 PFOA Stewardship Program.  </a:t>
            </a:r>
          </a:p>
          <a:p>
            <a:endParaRPr lang="en-US" sz="4000" dirty="0">
              <a:latin typeface="Arial"/>
              <a:cs typeface="Arial"/>
            </a:endParaRPr>
          </a:p>
          <a:p>
            <a:endParaRPr lang="en-US" sz="1200" dirty="0">
              <a:latin typeface="Arial"/>
              <a:cs typeface="Arial"/>
            </a:endParaRPr>
          </a:p>
          <a:p>
            <a:endParaRPr lang="en-US" sz="1200" dirty="0" smtClean="0">
              <a:latin typeface="Arial"/>
              <a:cs typeface="Arial"/>
            </a:endParaRPr>
          </a:p>
          <a:p>
            <a:endParaRPr lang="en-US" sz="1200" dirty="0">
              <a:latin typeface="Arial"/>
              <a:cs typeface="Arial"/>
            </a:endParaRPr>
          </a:p>
          <a:p>
            <a:pPr algn="ctr"/>
            <a:endParaRPr lang="en-US" sz="1200" dirty="0" smtClean="0">
              <a:latin typeface="Arial"/>
              <a:cs typeface="Arial"/>
            </a:endParaRPr>
          </a:p>
          <a:p>
            <a:pPr marL="571500" indent="-571500">
              <a:buFont typeface="Arial"/>
              <a:buChar char="•"/>
            </a:pPr>
            <a:r>
              <a:rPr lang="en-US" sz="4000" dirty="0">
                <a:latin typeface="Arial"/>
                <a:cs typeface="Arial"/>
              </a:rPr>
              <a:t>E</a:t>
            </a:r>
            <a:r>
              <a:rPr lang="en-US" sz="4000" dirty="0" smtClean="0">
                <a:latin typeface="Arial"/>
                <a:cs typeface="Arial"/>
              </a:rPr>
              <a:t>stablished under the EPA in order to work with the eight major PFC manufacturers in an attempt to have them phase out PFOA emissions by 2015</a:t>
            </a:r>
          </a:p>
          <a:p>
            <a:pPr marL="571500" indent="-571500">
              <a:buFont typeface="Arial"/>
              <a:buChar char="•"/>
            </a:pPr>
            <a:r>
              <a:rPr lang="en-US" sz="4000" dirty="0">
                <a:latin typeface="Arial"/>
                <a:cs typeface="Arial"/>
              </a:rPr>
              <a:t>I</a:t>
            </a:r>
            <a:r>
              <a:rPr lang="en-US" sz="4000" dirty="0" smtClean="0">
                <a:latin typeface="Arial"/>
                <a:cs typeface="Arial"/>
              </a:rPr>
              <a:t>ncludes facility emissions of PFOA as well as precursor chemicals that break down to PFOA, such as FTOH</a:t>
            </a:r>
            <a:r>
              <a:rPr lang="en-US" sz="4000" baseline="30000" dirty="0" smtClean="0">
                <a:latin typeface="Arial"/>
                <a:cs typeface="Arial"/>
              </a:rPr>
              <a:t>8</a:t>
            </a:r>
            <a:endParaRPr lang="en-US" sz="4000" dirty="0">
              <a:latin typeface="Arial"/>
              <a:cs typeface="Arial"/>
            </a:endParaRPr>
          </a:p>
        </p:txBody>
      </p:sp>
      <p:grpSp>
        <p:nvGrpSpPr>
          <p:cNvPr id="13" name="Group 12"/>
          <p:cNvGrpSpPr/>
          <p:nvPr/>
        </p:nvGrpSpPr>
        <p:grpSpPr>
          <a:xfrm>
            <a:off x="457886" y="16460806"/>
            <a:ext cx="14017752" cy="9510296"/>
            <a:chOff x="457886" y="16886745"/>
            <a:chExt cx="14017752" cy="9510296"/>
          </a:xfrm>
        </p:grpSpPr>
        <p:sp>
          <p:nvSpPr>
            <p:cNvPr id="5" name="Rectangle 4"/>
            <p:cNvSpPr/>
            <p:nvPr/>
          </p:nvSpPr>
          <p:spPr>
            <a:xfrm>
              <a:off x="457886" y="16886745"/>
              <a:ext cx="14017752" cy="9510296"/>
            </a:xfrm>
            <a:prstGeom prst="rect">
              <a:avLst/>
            </a:prstGeom>
            <a:solidFill>
              <a:schemeClr val="accent3">
                <a:lumMod val="60000"/>
                <a:lumOff val="40000"/>
              </a:schemeClr>
            </a:solidFill>
            <a:ln w="6350" cmpd="sng">
              <a:solidFill>
                <a:schemeClr val="tx1"/>
              </a:solidFill>
            </a:ln>
          </p:spPr>
          <p:txBody>
            <a:bodyPr wrap="square">
              <a:spAutoFit/>
            </a:bodyPr>
            <a:lstStyle/>
            <a:p>
              <a:pPr algn="ctr"/>
              <a:r>
                <a:rPr lang="en-US" sz="4400" dirty="0" smtClean="0">
                  <a:latin typeface="Arial"/>
                  <a:cs typeface="Arial"/>
                </a:rPr>
                <a:t>Facts about PFOA</a:t>
              </a:r>
              <a:endParaRPr lang="en-US" sz="1200" dirty="0">
                <a:latin typeface="Arial"/>
                <a:cs typeface="Arial"/>
              </a:endParaRPr>
            </a:p>
            <a:p>
              <a:endParaRPr lang="en-US" sz="1200" dirty="0" smtClean="0">
                <a:latin typeface="Arial"/>
                <a:cs typeface="Arial"/>
              </a:endParaRPr>
            </a:p>
            <a:p>
              <a:pPr marL="571500" indent="-571500">
                <a:buFont typeface="Arial"/>
                <a:buChar char="•"/>
              </a:pPr>
              <a:r>
                <a:rPr lang="en-US" sz="4000" dirty="0" smtClean="0">
                  <a:latin typeface="Arial"/>
                  <a:cs typeface="Arial"/>
                </a:rPr>
                <a:t>Persistent, bio accumulative, toxic substance</a:t>
              </a:r>
              <a:r>
                <a:rPr lang="en-US" sz="4000" baseline="30000" dirty="0" smtClean="0">
                  <a:latin typeface="Arial"/>
                  <a:cs typeface="Arial"/>
                </a:rPr>
                <a:t>4,5</a:t>
              </a:r>
              <a:endParaRPr lang="en-US" sz="4000" dirty="0" smtClean="0">
                <a:latin typeface="Arial"/>
                <a:cs typeface="Arial"/>
              </a:endParaRPr>
            </a:p>
            <a:p>
              <a:pPr marL="571500" indent="-571500">
                <a:buFont typeface="Arial"/>
                <a:buChar char="•"/>
              </a:pPr>
              <a:r>
                <a:rPr lang="en-US" sz="4000" dirty="0">
                  <a:latin typeface="Arial"/>
                  <a:cs typeface="Arial"/>
                </a:rPr>
                <a:t>S</a:t>
              </a:r>
              <a:r>
                <a:rPr lang="en-US" sz="4000" dirty="0" smtClean="0">
                  <a:latin typeface="Arial"/>
                  <a:cs typeface="Arial"/>
                </a:rPr>
                <a:t>hown to induce cancer  in animals, including testicular, liver, pancreatic, and breast cancer</a:t>
              </a:r>
              <a:r>
                <a:rPr lang="en-US" sz="4000" baseline="30000" dirty="0" smtClean="0">
                  <a:latin typeface="Arial"/>
                  <a:cs typeface="Arial"/>
                </a:rPr>
                <a:t>6</a:t>
              </a:r>
            </a:p>
            <a:p>
              <a:pPr marL="571500" indent="-571500">
                <a:buFont typeface="Arial"/>
                <a:buChar char="•"/>
              </a:pPr>
              <a:r>
                <a:rPr lang="en-US" sz="4000" dirty="0" smtClean="0">
                  <a:latin typeface="Arial"/>
                  <a:cs typeface="Arial"/>
                </a:rPr>
                <a:t>In humans:</a:t>
              </a:r>
            </a:p>
            <a:p>
              <a:endParaRPr lang="en-US" sz="1200" dirty="0" smtClean="0">
                <a:latin typeface="Arial"/>
                <a:cs typeface="Arial"/>
              </a:endParaRPr>
            </a:p>
            <a:p>
              <a:pPr marL="2922788" lvl="1" indent="-571500">
                <a:buFont typeface="Arial"/>
                <a:buChar char="•"/>
              </a:pPr>
              <a:r>
                <a:rPr lang="en-US" sz="4000" dirty="0" smtClean="0">
                  <a:latin typeface="Arial"/>
                  <a:cs typeface="Arial"/>
                </a:rPr>
                <a:t>Not metabolized by the body</a:t>
              </a:r>
              <a:r>
                <a:rPr lang="en-US" sz="4000" baseline="30000" dirty="0" smtClean="0">
                  <a:latin typeface="Arial"/>
                  <a:cs typeface="Arial"/>
                </a:rPr>
                <a:t>5</a:t>
              </a:r>
            </a:p>
            <a:p>
              <a:pPr lvl="1"/>
              <a:endParaRPr lang="en-US" sz="1200" dirty="0" smtClean="0">
                <a:latin typeface="Arial"/>
                <a:cs typeface="Arial"/>
              </a:endParaRPr>
            </a:p>
            <a:p>
              <a:pPr lvl="1"/>
              <a:endParaRPr lang="en-US" sz="1200" dirty="0" smtClean="0">
                <a:latin typeface="Arial"/>
                <a:cs typeface="Arial"/>
              </a:endParaRPr>
            </a:p>
            <a:p>
              <a:pPr marL="2922788" lvl="1" indent="-571500">
                <a:buFont typeface="Arial"/>
                <a:buChar char="•"/>
              </a:pPr>
              <a:r>
                <a:rPr lang="en-US" sz="4000" dirty="0" smtClean="0">
                  <a:latin typeface="Arial"/>
                  <a:cs typeface="Arial"/>
                </a:rPr>
                <a:t>Binds to proteins and accumulates in the kidneys, liver, and blood</a:t>
              </a:r>
              <a:r>
                <a:rPr lang="en-US" sz="4000" baseline="30000" dirty="0" smtClean="0">
                  <a:latin typeface="Arial"/>
                  <a:cs typeface="Arial"/>
                </a:rPr>
                <a:t>5</a:t>
              </a:r>
              <a:endParaRPr lang="en-US" sz="1200" dirty="0" smtClean="0">
                <a:latin typeface="Arial"/>
                <a:cs typeface="Arial"/>
              </a:endParaRPr>
            </a:p>
            <a:p>
              <a:pPr lvl="1"/>
              <a:endParaRPr lang="en-US" sz="1200" dirty="0" smtClean="0">
                <a:latin typeface="Arial"/>
                <a:cs typeface="Arial"/>
              </a:endParaRPr>
            </a:p>
            <a:p>
              <a:pPr marL="2922788" lvl="1" indent="-571500">
                <a:buFont typeface="Arial"/>
                <a:buChar char="•"/>
              </a:pPr>
              <a:r>
                <a:rPr lang="en-US" sz="4000" dirty="0" smtClean="0">
                  <a:latin typeface="Arial"/>
                  <a:cs typeface="Arial"/>
                </a:rPr>
                <a:t>Half-life of 3.5 years</a:t>
              </a:r>
              <a:r>
                <a:rPr lang="en-US" sz="4000" baseline="30000" dirty="0" smtClean="0">
                  <a:latin typeface="Arial"/>
                  <a:cs typeface="Arial"/>
                </a:rPr>
                <a:t>5</a:t>
              </a:r>
            </a:p>
            <a:p>
              <a:pPr lvl="1"/>
              <a:endParaRPr lang="en-US" sz="1200" baseline="30000" dirty="0" smtClean="0">
                <a:latin typeface="Arial"/>
                <a:cs typeface="Arial"/>
              </a:endParaRPr>
            </a:p>
            <a:p>
              <a:pPr lvl="1"/>
              <a:endParaRPr lang="en-US" sz="1200" baseline="30000" dirty="0" smtClean="0">
                <a:latin typeface="Arial"/>
                <a:cs typeface="Arial"/>
              </a:endParaRPr>
            </a:p>
            <a:p>
              <a:pPr marL="2922788" lvl="1" indent="-571500">
                <a:buFont typeface="Arial"/>
                <a:buChar char="•"/>
              </a:pPr>
              <a:r>
                <a:rPr lang="en-US" sz="4000" dirty="0" smtClean="0">
                  <a:latin typeface="Arial"/>
                  <a:cs typeface="Arial"/>
                </a:rPr>
                <a:t>Associated with health risks such as alveolar </a:t>
              </a:r>
              <a:r>
                <a:rPr lang="en-US" sz="4000" dirty="0">
                  <a:latin typeface="Arial"/>
                  <a:cs typeface="Arial"/>
                </a:rPr>
                <a:t>edema, polymer fume fever, severe dyspnea, decreased pulmonary function, and respiratory distress </a:t>
              </a:r>
              <a:r>
                <a:rPr lang="en-US" sz="4000" dirty="0" smtClean="0">
                  <a:latin typeface="Arial"/>
                  <a:cs typeface="Arial"/>
                </a:rPr>
                <a:t>syndrome</a:t>
              </a:r>
              <a:r>
                <a:rPr lang="en-US" sz="4000" baseline="30000" dirty="0" smtClean="0">
                  <a:latin typeface="Arial"/>
                  <a:cs typeface="Arial"/>
                </a:rPr>
                <a:t>1</a:t>
              </a:r>
              <a:r>
                <a:rPr lang="en-US" sz="4000" dirty="0" smtClean="0">
                  <a:latin typeface="Arial"/>
                  <a:cs typeface="Arial"/>
                </a:rPr>
                <a:t>.</a:t>
              </a:r>
            </a:p>
          </p:txBody>
        </p:sp>
        <p:pic>
          <p:nvPicPr>
            <p:cNvPr id="15" name="Picture 14"/>
            <p:cNvPicPr>
              <a:picLocks noChangeAspect="1"/>
            </p:cNvPicPr>
            <p:nvPr/>
          </p:nvPicPr>
          <p:blipFill>
            <a:blip r:embed="rId5"/>
            <a:stretch>
              <a:fillRect/>
            </a:stretch>
          </p:blipFill>
          <p:spPr>
            <a:xfrm>
              <a:off x="2646963" y="23836232"/>
              <a:ext cx="743086" cy="709116"/>
            </a:xfrm>
            <a:prstGeom prst="rect">
              <a:avLst/>
            </a:prstGeom>
          </p:spPr>
        </p:pic>
        <p:pic>
          <p:nvPicPr>
            <p:cNvPr id="31" name="Picture 30"/>
            <p:cNvPicPr>
              <a:picLocks noChangeAspect="1"/>
            </p:cNvPicPr>
            <p:nvPr/>
          </p:nvPicPr>
          <p:blipFill>
            <a:blip r:embed="rId5"/>
            <a:stretch>
              <a:fillRect/>
            </a:stretch>
          </p:blipFill>
          <p:spPr>
            <a:xfrm>
              <a:off x="2606959" y="20626920"/>
              <a:ext cx="743086" cy="709116"/>
            </a:xfrm>
            <a:prstGeom prst="rect">
              <a:avLst/>
            </a:prstGeom>
          </p:spPr>
        </p:pic>
        <p:pic>
          <p:nvPicPr>
            <p:cNvPr id="32" name="Picture 31"/>
            <p:cNvPicPr>
              <a:picLocks noChangeAspect="1"/>
            </p:cNvPicPr>
            <p:nvPr/>
          </p:nvPicPr>
          <p:blipFill>
            <a:blip r:embed="rId5"/>
            <a:stretch>
              <a:fillRect/>
            </a:stretch>
          </p:blipFill>
          <p:spPr>
            <a:xfrm>
              <a:off x="2606959" y="21612716"/>
              <a:ext cx="743086" cy="709116"/>
            </a:xfrm>
            <a:prstGeom prst="rect">
              <a:avLst/>
            </a:prstGeom>
          </p:spPr>
        </p:pic>
        <p:pic>
          <p:nvPicPr>
            <p:cNvPr id="33" name="Picture 32"/>
            <p:cNvPicPr>
              <a:picLocks noChangeAspect="1"/>
            </p:cNvPicPr>
            <p:nvPr/>
          </p:nvPicPr>
          <p:blipFill>
            <a:blip r:embed="rId5"/>
            <a:stretch>
              <a:fillRect/>
            </a:stretch>
          </p:blipFill>
          <p:spPr>
            <a:xfrm>
              <a:off x="2646963" y="23015771"/>
              <a:ext cx="743086" cy="709116"/>
            </a:xfrm>
            <a:prstGeom prst="rect">
              <a:avLst/>
            </a:prstGeom>
          </p:spPr>
        </p:pic>
      </p:grpSp>
      <p:grpSp>
        <p:nvGrpSpPr>
          <p:cNvPr id="35" name="Group 34"/>
          <p:cNvGrpSpPr/>
          <p:nvPr/>
        </p:nvGrpSpPr>
        <p:grpSpPr>
          <a:xfrm>
            <a:off x="29538866" y="37575893"/>
            <a:ext cx="5550830" cy="396447"/>
            <a:chOff x="29404451" y="37606811"/>
            <a:chExt cx="5550830" cy="396447"/>
          </a:xfrm>
        </p:grpSpPr>
        <p:sp>
          <p:nvSpPr>
            <p:cNvPr id="16" name="TextBox 15"/>
            <p:cNvSpPr txBox="1"/>
            <p:nvPr/>
          </p:nvSpPr>
          <p:spPr>
            <a:xfrm>
              <a:off x="29804753" y="37741648"/>
              <a:ext cx="5150528" cy="261610"/>
            </a:xfrm>
            <a:prstGeom prst="rect">
              <a:avLst/>
            </a:prstGeom>
            <a:noFill/>
          </p:spPr>
          <p:txBody>
            <a:bodyPr wrap="square" rtlCol="0">
              <a:spAutoFit/>
            </a:bodyPr>
            <a:lstStyle/>
            <a:p>
              <a:r>
                <a:rPr lang="en-US" sz="1100" dirty="0" smtClean="0">
                  <a:latin typeface="Arial"/>
                  <a:cs typeface="Arial"/>
                </a:rPr>
                <a:t>Image </a:t>
              </a:r>
              <a:r>
                <a:rPr lang="en-US" sz="1100" dirty="0">
                  <a:latin typeface="Arial"/>
                  <a:cs typeface="Arial"/>
                </a:rPr>
                <a:t>credit: http://</a:t>
              </a:r>
              <a:r>
                <a:rPr lang="en-US" sz="1100" dirty="0" err="1">
                  <a:latin typeface="Arial"/>
                  <a:cs typeface="Arial"/>
                </a:rPr>
                <a:t>elproyectomatriz.files.wordpress.com</a:t>
              </a:r>
              <a:r>
                <a:rPr lang="en-US" sz="1100" dirty="0">
                  <a:latin typeface="Arial"/>
                  <a:cs typeface="Arial"/>
                </a:rPr>
                <a:t>/2010/06/</a:t>
              </a:r>
              <a:r>
                <a:rPr lang="en-US" sz="1100" dirty="0" err="1" smtClean="0">
                  <a:latin typeface="Arial"/>
                  <a:cs typeface="Arial"/>
                </a:rPr>
                <a:t>pfoa.jpg</a:t>
              </a:r>
              <a:r>
                <a:rPr lang="en-US" sz="1100" dirty="0" smtClean="0">
                  <a:latin typeface="Arial"/>
                  <a:cs typeface="Arial"/>
                </a:rPr>
                <a:t>.</a:t>
              </a:r>
              <a:endParaRPr lang="en-US" sz="1100" dirty="0">
                <a:latin typeface="Arial"/>
                <a:cs typeface="Arial"/>
              </a:endParaRPr>
            </a:p>
          </p:txBody>
        </p:sp>
        <p:pic>
          <p:nvPicPr>
            <p:cNvPr id="34" name="Picture 33"/>
            <p:cNvPicPr>
              <a:picLocks noChangeAspect="1"/>
            </p:cNvPicPr>
            <p:nvPr/>
          </p:nvPicPr>
          <p:blipFill>
            <a:blip r:embed="rId5"/>
            <a:stretch>
              <a:fillRect/>
            </a:stretch>
          </p:blipFill>
          <p:spPr>
            <a:xfrm>
              <a:off x="29404451" y="37606811"/>
              <a:ext cx="400302" cy="382002"/>
            </a:xfrm>
            <a:prstGeom prst="rect">
              <a:avLst/>
            </a:prstGeom>
          </p:spPr>
        </p:pic>
      </p:grpSp>
      <p:sp>
        <p:nvSpPr>
          <p:cNvPr id="12" name="TextBox 11"/>
          <p:cNvSpPr txBox="1"/>
          <p:nvPr/>
        </p:nvSpPr>
        <p:spPr>
          <a:xfrm>
            <a:off x="457886" y="26203235"/>
            <a:ext cx="14017752" cy="11795767"/>
          </a:xfrm>
          <a:prstGeom prst="rect">
            <a:avLst/>
          </a:prstGeom>
          <a:solidFill>
            <a:schemeClr val="accent4">
              <a:lumMod val="75000"/>
            </a:schemeClr>
          </a:solidFill>
          <a:ln w="6350" cmpd="sng">
            <a:solidFill>
              <a:schemeClr val="tx1"/>
            </a:solidFill>
          </a:ln>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
        <p:nvSpPr>
          <p:cNvPr id="8" name="TextBox 7"/>
          <p:cNvSpPr txBox="1"/>
          <p:nvPr/>
        </p:nvSpPr>
        <p:spPr>
          <a:xfrm>
            <a:off x="7102555" y="27651637"/>
            <a:ext cx="7137445" cy="10130199"/>
          </a:xfrm>
          <a:prstGeom prst="rect">
            <a:avLst/>
          </a:prstGeom>
          <a:solidFill>
            <a:schemeClr val="bg1"/>
          </a:solidFill>
          <a:ln w="6350" cmpd="sng">
            <a:solidFill>
              <a:schemeClr val="tx1"/>
            </a:solidFill>
          </a:ln>
        </p:spPr>
        <p:txBody>
          <a:bodyPr wrap="square" rtlCol="0">
            <a:spAutoFit/>
          </a:bodyPr>
          <a:lstStyle/>
          <a:p>
            <a:r>
              <a:rPr lang="en-US" sz="4000" dirty="0" smtClean="0">
                <a:latin typeface="Arial"/>
                <a:cs typeface="Arial"/>
              </a:rPr>
              <a:t>Professional technicians </a:t>
            </a:r>
            <a:r>
              <a:rPr lang="en-US" sz="4000" dirty="0">
                <a:latin typeface="Arial"/>
                <a:cs typeface="Arial"/>
              </a:rPr>
              <a:t>apply wax for approximately </a:t>
            </a:r>
            <a:r>
              <a:rPr lang="en-US" sz="4000" dirty="0" smtClean="0">
                <a:latin typeface="Arial"/>
                <a:cs typeface="Arial"/>
              </a:rPr>
              <a:t>30 </a:t>
            </a:r>
            <a:r>
              <a:rPr lang="en-US" sz="4000" dirty="0" err="1" smtClean="0">
                <a:latin typeface="Arial"/>
                <a:cs typeface="Arial"/>
              </a:rPr>
              <a:t>hrs</a:t>
            </a:r>
            <a:r>
              <a:rPr lang="en-US" sz="4000" dirty="0" smtClean="0">
                <a:latin typeface="Arial"/>
                <a:cs typeface="Arial"/>
              </a:rPr>
              <a:t>/week </a:t>
            </a:r>
            <a:r>
              <a:rPr lang="en-US" sz="4000" dirty="0">
                <a:latin typeface="Arial"/>
                <a:cs typeface="Arial"/>
              </a:rPr>
              <a:t>during the racing season, November to </a:t>
            </a:r>
            <a:r>
              <a:rPr lang="en-US" sz="4000" dirty="0" smtClean="0">
                <a:latin typeface="Arial"/>
                <a:cs typeface="Arial"/>
              </a:rPr>
              <a:t>March</a:t>
            </a:r>
            <a:r>
              <a:rPr lang="en-US" sz="4000" baseline="30000" dirty="0" smtClean="0">
                <a:latin typeface="Arial"/>
                <a:cs typeface="Arial"/>
              </a:rPr>
              <a:t>2</a:t>
            </a:r>
            <a:r>
              <a:rPr lang="en-US" sz="4000" dirty="0" smtClean="0">
                <a:latin typeface="Arial"/>
                <a:cs typeface="Arial"/>
              </a:rPr>
              <a:t>. The </a:t>
            </a:r>
            <a:r>
              <a:rPr lang="en-US" sz="4000" dirty="0">
                <a:latin typeface="Arial"/>
                <a:cs typeface="Arial"/>
              </a:rPr>
              <a:t>waxing process consists of heating snow-specific </a:t>
            </a:r>
            <a:r>
              <a:rPr lang="en-US" sz="3800" dirty="0">
                <a:latin typeface="Arial"/>
                <a:cs typeface="Arial"/>
              </a:rPr>
              <a:t>waxes</a:t>
            </a:r>
            <a:r>
              <a:rPr lang="en-US" sz="4000" dirty="0">
                <a:latin typeface="Arial"/>
                <a:cs typeface="Arial"/>
              </a:rPr>
              <a:t> to 130-220 C</a:t>
            </a:r>
            <a:r>
              <a:rPr lang="en-US" sz="4000" dirty="0" smtClean="0">
                <a:latin typeface="Arial"/>
                <a:cs typeface="Arial"/>
              </a:rPr>
              <a:t> </a:t>
            </a:r>
            <a:r>
              <a:rPr lang="en-US" sz="4000" dirty="0">
                <a:latin typeface="Arial"/>
                <a:cs typeface="Arial"/>
              </a:rPr>
              <a:t>onto the skis. As the wax is heated, small </a:t>
            </a:r>
            <a:r>
              <a:rPr lang="en-US" sz="3800" dirty="0" smtClean="0">
                <a:latin typeface="Arial"/>
                <a:cs typeface="Arial"/>
              </a:rPr>
              <a:t>particles</a:t>
            </a:r>
            <a:r>
              <a:rPr lang="en-US" sz="4000" dirty="0" smtClean="0">
                <a:latin typeface="Arial"/>
                <a:cs typeface="Arial"/>
              </a:rPr>
              <a:t> </a:t>
            </a:r>
            <a:r>
              <a:rPr lang="en-US" sz="4000" dirty="0">
                <a:latin typeface="Arial"/>
                <a:cs typeface="Arial"/>
              </a:rPr>
              <a:t>and chemicals are released into the </a:t>
            </a:r>
            <a:r>
              <a:rPr lang="en-US" sz="4000" dirty="0" smtClean="0">
                <a:latin typeface="Arial"/>
                <a:cs typeface="Arial"/>
              </a:rPr>
              <a:t>air</a:t>
            </a:r>
            <a:r>
              <a:rPr lang="en-US" sz="4000" baseline="30000" dirty="0" smtClean="0">
                <a:latin typeface="Arial"/>
                <a:cs typeface="Arial"/>
              </a:rPr>
              <a:t>2</a:t>
            </a:r>
            <a:r>
              <a:rPr lang="en-US" sz="4000" dirty="0" smtClean="0">
                <a:latin typeface="Arial"/>
                <a:cs typeface="Arial"/>
              </a:rPr>
              <a:t>, </a:t>
            </a:r>
            <a:r>
              <a:rPr lang="en-US" sz="4000" dirty="0">
                <a:latin typeface="Arial"/>
                <a:cs typeface="Arial"/>
              </a:rPr>
              <a:t>including </a:t>
            </a:r>
            <a:r>
              <a:rPr lang="en-US" sz="4000" dirty="0" smtClean="0">
                <a:latin typeface="Arial"/>
                <a:cs typeface="Arial"/>
              </a:rPr>
              <a:t>gases </a:t>
            </a:r>
            <a:r>
              <a:rPr lang="en-US" sz="3800" dirty="0">
                <a:latin typeface="Arial"/>
                <a:cs typeface="Arial"/>
              </a:rPr>
              <a:t>containing</a:t>
            </a:r>
            <a:r>
              <a:rPr lang="en-US" sz="4000" dirty="0">
                <a:latin typeface="Arial"/>
                <a:cs typeface="Arial"/>
              </a:rPr>
              <a:t> </a:t>
            </a:r>
            <a:r>
              <a:rPr lang="en-US" sz="3800" dirty="0" err="1">
                <a:latin typeface="Arial"/>
                <a:cs typeface="Arial"/>
              </a:rPr>
              <a:t>organofluorine</a:t>
            </a:r>
            <a:r>
              <a:rPr lang="en-US" sz="4000" dirty="0">
                <a:latin typeface="Arial"/>
                <a:cs typeface="Arial"/>
              </a:rPr>
              <a:t> </a:t>
            </a:r>
            <a:r>
              <a:rPr lang="en-US" sz="4000" dirty="0" smtClean="0">
                <a:latin typeface="Arial"/>
                <a:cs typeface="Arial"/>
              </a:rPr>
              <a:t>compounds</a:t>
            </a:r>
            <a:r>
              <a:rPr lang="en-US" sz="4000" baseline="30000" dirty="0" smtClean="0">
                <a:latin typeface="Arial"/>
                <a:cs typeface="Arial"/>
              </a:rPr>
              <a:t>1</a:t>
            </a:r>
            <a:r>
              <a:rPr lang="en-US" sz="4000" dirty="0" smtClean="0">
                <a:latin typeface="Arial"/>
                <a:cs typeface="Arial"/>
              </a:rPr>
              <a:t>. The chart to the left</a:t>
            </a:r>
            <a:r>
              <a:rPr lang="en-US" sz="4000" baseline="30000" dirty="0" smtClean="0">
                <a:latin typeface="Arial"/>
                <a:cs typeface="Arial"/>
              </a:rPr>
              <a:t>3</a:t>
            </a:r>
            <a:r>
              <a:rPr lang="en-US" sz="4000" dirty="0" smtClean="0">
                <a:latin typeface="Arial"/>
                <a:cs typeface="Arial"/>
              </a:rPr>
              <a:t> illustrates inhalable and </a:t>
            </a:r>
            <a:r>
              <a:rPr lang="en-US" sz="4000" dirty="0" err="1" smtClean="0">
                <a:latin typeface="Arial"/>
                <a:cs typeface="Arial"/>
              </a:rPr>
              <a:t>respirable</a:t>
            </a:r>
            <a:r>
              <a:rPr lang="en-US" sz="4000" dirty="0" smtClean="0">
                <a:latin typeface="Arial"/>
                <a:cs typeface="Arial"/>
              </a:rPr>
              <a:t> particle concentrations in wax cabins during a typical race day. </a:t>
            </a:r>
          </a:p>
          <a:p>
            <a:endParaRPr lang="en-US" sz="1050" dirty="0" smtClean="0"/>
          </a:p>
        </p:txBody>
      </p:sp>
      <p:pic>
        <p:nvPicPr>
          <p:cNvPr id="10" name="Picture 9"/>
          <p:cNvPicPr>
            <a:picLocks noChangeAspect="1"/>
          </p:cNvPicPr>
          <p:nvPr/>
        </p:nvPicPr>
        <p:blipFill>
          <a:blip r:embed="rId6"/>
          <a:stretch>
            <a:fillRect/>
          </a:stretch>
        </p:blipFill>
        <p:spPr>
          <a:xfrm>
            <a:off x="687351" y="27658135"/>
            <a:ext cx="6013447" cy="8857552"/>
          </a:xfrm>
          <a:prstGeom prst="rect">
            <a:avLst/>
          </a:prstGeom>
          <a:ln w="6350" cmpd="sng">
            <a:solidFill>
              <a:schemeClr val="tx1"/>
            </a:solidFill>
          </a:ln>
        </p:spPr>
      </p:pic>
      <p:sp>
        <p:nvSpPr>
          <p:cNvPr id="11" name="TextBox 10"/>
          <p:cNvSpPr txBox="1"/>
          <p:nvPr/>
        </p:nvSpPr>
        <p:spPr>
          <a:xfrm>
            <a:off x="679914" y="36579217"/>
            <a:ext cx="6020884" cy="1200328"/>
          </a:xfrm>
          <a:prstGeom prst="rect">
            <a:avLst/>
          </a:prstGeom>
          <a:solidFill>
            <a:schemeClr val="bg2"/>
          </a:solidFill>
          <a:ln w="6350" cmpd="sng">
            <a:solidFill>
              <a:schemeClr val="tx1"/>
            </a:solidFill>
          </a:ln>
        </p:spPr>
        <p:txBody>
          <a:bodyPr wrap="square" rtlCol="0">
            <a:spAutoFit/>
          </a:bodyPr>
          <a:lstStyle/>
          <a:p>
            <a:r>
              <a:rPr lang="en-US" sz="2400" dirty="0"/>
              <a:t>Variations in particle concentrations in a waxing cabin </a:t>
            </a:r>
            <a:r>
              <a:rPr lang="en-US" sz="2400" dirty="0" smtClean="0"/>
              <a:t>during </a:t>
            </a:r>
            <a:r>
              <a:rPr lang="en-US" sz="2400" dirty="0"/>
              <a:t>a </a:t>
            </a:r>
            <a:r>
              <a:rPr lang="en-US" sz="2400" dirty="0" smtClean="0"/>
              <a:t>7</a:t>
            </a:r>
            <a:r>
              <a:rPr lang="en-US" sz="2400" dirty="0"/>
              <a:t> </a:t>
            </a:r>
            <a:r>
              <a:rPr lang="en-US" sz="2400" dirty="0" smtClean="0"/>
              <a:t>hour </a:t>
            </a:r>
            <a:r>
              <a:rPr lang="en-US" sz="2400" dirty="0"/>
              <a:t>work </a:t>
            </a:r>
            <a:r>
              <a:rPr lang="en-US" sz="2400" dirty="0" smtClean="0"/>
              <a:t>shift, with races starting </a:t>
            </a:r>
            <a:r>
              <a:rPr lang="en-US" sz="2400" dirty="0"/>
              <a:t>at 10:00 </a:t>
            </a:r>
            <a:r>
              <a:rPr lang="en-US" sz="2400" dirty="0" smtClean="0"/>
              <a:t>AM </a:t>
            </a:r>
            <a:r>
              <a:rPr lang="en-US" sz="2400" dirty="0"/>
              <a:t>and 12:45 </a:t>
            </a:r>
            <a:r>
              <a:rPr lang="en-US" sz="2400" dirty="0" smtClean="0"/>
              <a:t>PM</a:t>
            </a:r>
            <a:r>
              <a:rPr lang="en-US" sz="2400" baseline="30000" dirty="0" smtClean="0"/>
              <a:t>3</a:t>
            </a:r>
            <a:r>
              <a:rPr lang="en-US" sz="2400" dirty="0" smtClean="0"/>
              <a:t>.</a:t>
            </a:r>
            <a:endParaRPr lang="en-US" sz="2400" dirty="0"/>
          </a:p>
        </p:txBody>
      </p:sp>
      <p:sp>
        <p:nvSpPr>
          <p:cNvPr id="7" name="TextBox 6"/>
          <p:cNvSpPr txBox="1"/>
          <p:nvPr/>
        </p:nvSpPr>
        <p:spPr>
          <a:xfrm>
            <a:off x="700830" y="26477894"/>
            <a:ext cx="13539172" cy="960119"/>
          </a:xfrm>
          <a:prstGeom prst="rect">
            <a:avLst/>
          </a:prstGeom>
          <a:solidFill>
            <a:schemeClr val="bg1"/>
          </a:solidFill>
          <a:ln w="6350" cmpd="sng">
            <a:solidFill>
              <a:schemeClr val="tx1"/>
            </a:solidFill>
          </a:ln>
        </p:spPr>
        <p:txBody>
          <a:bodyPr wrap="square" rtlCol="0">
            <a:spAutoFit/>
          </a:bodyPr>
          <a:lstStyle/>
          <a:p>
            <a:pPr algn="ctr"/>
            <a:r>
              <a:rPr lang="en-US" sz="5400" dirty="0">
                <a:latin typeface="Arial"/>
                <a:cs typeface="Arial"/>
              </a:rPr>
              <a:t>Technician</a:t>
            </a:r>
            <a:r>
              <a:rPr lang="en-US" sz="4400" dirty="0">
                <a:latin typeface="Arial"/>
                <a:cs typeface="Arial"/>
              </a:rPr>
              <a:t> </a:t>
            </a:r>
            <a:r>
              <a:rPr lang="en-US" sz="5400" dirty="0" smtClean="0">
                <a:latin typeface="Arial"/>
                <a:cs typeface="Arial"/>
              </a:rPr>
              <a:t>Exposure</a:t>
            </a:r>
            <a:endParaRPr lang="en-US" sz="5400" dirty="0">
              <a:latin typeface="Arial"/>
              <a:cs typeface="Arial"/>
            </a:endParaRPr>
          </a:p>
          <a:p>
            <a:pPr algn="ctr"/>
            <a:endParaRPr lang="en-US" sz="4400" dirty="0"/>
          </a:p>
        </p:txBody>
      </p:sp>
      <p:sp>
        <p:nvSpPr>
          <p:cNvPr id="18" name="TextBox 17"/>
          <p:cNvSpPr txBox="1"/>
          <p:nvPr/>
        </p:nvSpPr>
        <p:spPr>
          <a:xfrm>
            <a:off x="14957626" y="17243081"/>
            <a:ext cx="14017751" cy="20755510"/>
          </a:xfrm>
          <a:prstGeom prst="rect">
            <a:avLst/>
          </a:prstGeom>
          <a:solidFill>
            <a:srgbClr val="DBEEF4"/>
          </a:solidFill>
          <a:ln w="6350" cmpd="sng">
            <a:solidFill>
              <a:schemeClr val="tx1"/>
            </a:solidFill>
          </a:ln>
        </p:spPr>
        <p:txBody>
          <a:bodyPr wrap="square" rtlCol="0">
            <a:spAutoFit/>
          </a:bodyPr>
          <a:lstStyle/>
          <a:p>
            <a:pPr algn="ctr"/>
            <a:r>
              <a:rPr lang="en-US" sz="5400" dirty="0" smtClean="0">
                <a:solidFill>
                  <a:srgbClr val="000000"/>
                </a:solidFill>
                <a:latin typeface="Arial"/>
                <a:cs typeface="Arial"/>
              </a:rPr>
              <a:t>Links </a:t>
            </a:r>
            <a:r>
              <a:rPr lang="en-US" sz="5400" dirty="0">
                <a:solidFill>
                  <a:srgbClr val="000000"/>
                </a:solidFill>
                <a:latin typeface="Arial"/>
                <a:cs typeface="Arial"/>
              </a:rPr>
              <a:t>to Cardiovascular Disease</a:t>
            </a:r>
          </a:p>
          <a:p>
            <a:endParaRPr lang="en-US" sz="1200" dirty="0">
              <a:solidFill>
                <a:srgbClr val="000000"/>
              </a:solidFill>
              <a:latin typeface="Arial"/>
              <a:cs typeface="Arial"/>
            </a:endParaRPr>
          </a:p>
          <a:p>
            <a:r>
              <a:rPr lang="en-US" sz="4000" dirty="0">
                <a:solidFill>
                  <a:srgbClr val="000000"/>
                </a:solidFill>
                <a:latin typeface="Arial"/>
                <a:cs typeface="Arial"/>
              </a:rPr>
              <a:t>Several studies have found a positive association between PFOA, high cholesterol levels, and high lipid levels, including triglycerides</a:t>
            </a:r>
            <a:r>
              <a:rPr lang="en-US" sz="4000" baseline="30000" dirty="0">
                <a:solidFill>
                  <a:srgbClr val="000000"/>
                </a:solidFill>
                <a:latin typeface="Arial"/>
                <a:cs typeface="Arial"/>
              </a:rPr>
              <a:t>6</a:t>
            </a:r>
            <a:r>
              <a:rPr lang="en-US" sz="4000" dirty="0">
                <a:solidFill>
                  <a:srgbClr val="000000"/>
                </a:solidFill>
                <a:latin typeface="Arial"/>
                <a:cs typeface="Arial"/>
              </a:rPr>
              <a:t>. Uric acid, another risk factor for cardiovascular problems, has also been shown to have a positive correlation with PFOA exposure</a:t>
            </a:r>
            <a:r>
              <a:rPr lang="en-US" sz="4000" baseline="30000" dirty="0">
                <a:solidFill>
                  <a:srgbClr val="000000"/>
                </a:solidFill>
                <a:latin typeface="Arial"/>
                <a:cs typeface="Arial"/>
              </a:rPr>
              <a:t>6</a:t>
            </a:r>
            <a:r>
              <a:rPr lang="en-US" sz="3600" dirty="0">
                <a:solidFill>
                  <a:srgbClr val="000000"/>
                </a:solidFill>
                <a:latin typeface="Arial"/>
                <a:cs typeface="Arial"/>
              </a:rPr>
              <a:t>. </a:t>
            </a:r>
          </a:p>
          <a:p>
            <a:pPr algn="ctr"/>
            <a:endParaRPr lang="en-US" sz="5400" dirty="0" smtClean="0">
              <a:latin typeface="Arial"/>
              <a:cs typeface="Arial"/>
            </a:endParaRPr>
          </a:p>
          <a:p>
            <a:endParaRPr lang="en-US" sz="5400" dirty="0">
              <a:latin typeface="Arial"/>
              <a:cs typeface="Arial"/>
            </a:endParaRPr>
          </a:p>
          <a:p>
            <a:endParaRPr lang="en-US" sz="5400" dirty="0" smtClean="0">
              <a:latin typeface="Arial"/>
              <a:cs typeface="Arial"/>
            </a:endParaRPr>
          </a:p>
          <a:p>
            <a:endParaRPr lang="en-US" sz="5400" dirty="0">
              <a:latin typeface="Arial"/>
              <a:cs typeface="Arial"/>
            </a:endParaRPr>
          </a:p>
          <a:p>
            <a:endParaRPr lang="en-US" sz="5400" dirty="0" smtClean="0">
              <a:latin typeface="Arial"/>
              <a:cs typeface="Arial"/>
            </a:endParaRPr>
          </a:p>
          <a:p>
            <a:endParaRPr lang="en-US" sz="5400" dirty="0" smtClean="0">
              <a:latin typeface="Arial"/>
              <a:cs typeface="Arial"/>
            </a:endParaRPr>
          </a:p>
          <a:p>
            <a:endParaRPr lang="en-US" sz="5400" dirty="0">
              <a:latin typeface="Arial"/>
              <a:cs typeface="Arial"/>
            </a:endParaRPr>
          </a:p>
          <a:p>
            <a:endParaRPr lang="en-US" sz="5400" dirty="0" smtClean="0">
              <a:latin typeface="Arial"/>
              <a:cs typeface="Arial"/>
            </a:endParaRPr>
          </a:p>
          <a:p>
            <a:endParaRPr lang="en-US" sz="5400" dirty="0">
              <a:latin typeface="Arial"/>
              <a:cs typeface="Arial"/>
            </a:endParaRPr>
          </a:p>
          <a:p>
            <a:endParaRPr lang="en-US" sz="5400" dirty="0" smtClean="0">
              <a:latin typeface="Arial"/>
              <a:cs typeface="Arial"/>
            </a:endParaRPr>
          </a:p>
          <a:p>
            <a:pPr algn="ctr"/>
            <a:endParaRPr lang="en-US" sz="5400" dirty="0">
              <a:latin typeface="Arial"/>
              <a:cs typeface="Arial"/>
            </a:endParaRPr>
          </a:p>
          <a:p>
            <a:pPr algn="ctr"/>
            <a:endParaRPr lang="en-US" sz="1800" dirty="0">
              <a:latin typeface="Arial"/>
              <a:cs typeface="Arial"/>
            </a:endParaRPr>
          </a:p>
          <a:p>
            <a:pPr algn="ctr"/>
            <a:endParaRPr lang="en-US" sz="1800" dirty="0" smtClean="0">
              <a:latin typeface="Arial"/>
              <a:cs typeface="Arial"/>
            </a:endParaRPr>
          </a:p>
          <a:p>
            <a:pPr algn="ctr"/>
            <a:r>
              <a:rPr lang="en-US" sz="5400" dirty="0" smtClean="0">
                <a:latin typeface="Arial"/>
                <a:cs typeface="Arial"/>
              </a:rPr>
              <a:t>Mortality </a:t>
            </a:r>
            <a:r>
              <a:rPr lang="en-US" sz="5400" dirty="0">
                <a:latin typeface="Arial"/>
                <a:cs typeface="Arial"/>
              </a:rPr>
              <a:t>Study of PFOA</a:t>
            </a:r>
          </a:p>
          <a:p>
            <a:r>
              <a:rPr lang="en-US" sz="3600" dirty="0">
                <a:latin typeface="Arial"/>
                <a:cs typeface="Arial"/>
              </a:rPr>
              <a:t>A study linking mortality to PFOA exposure in DuPont and 3M </a:t>
            </a:r>
            <a:r>
              <a:rPr lang="en-US" sz="3600" dirty="0" smtClean="0">
                <a:latin typeface="Arial"/>
                <a:cs typeface="Arial"/>
              </a:rPr>
              <a:t>Plant </a:t>
            </a:r>
            <a:r>
              <a:rPr lang="en-US" sz="3600" dirty="0">
                <a:latin typeface="Arial"/>
                <a:cs typeface="Arial"/>
              </a:rPr>
              <a:t>workers found positive associations between PFOA and cardiovascular disease</a:t>
            </a:r>
            <a:r>
              <a:rPr lang="en-US" sz="3600" baseline="30000" dirty="0">
                <a:latin typeface="Arial"/>
                <a:cs typeface="Arial"/>
              </a:rPr>
              <a:t>6</a:t>
            </a:r>
            <a:r>
              <a:rPr lang="en-US" sz="3600" dirty="0">
                <a:latin typeface="Arial"/>
                <a:cs typeface="Arial"/>
              </a:rPr>
              <a:t>.</a:t>
            </a:r>
          </a:p>
          <a:p>
            <a:r>
              <a:rPr lang="en-US" sz="3600" dirty="0">
                <a:latin typeface="Arial"/>
                <a:cs typeface="Arial"/>
              </a:rPr>
              <a:t> </a:t>
            </a:r>
            <a:r>
              <a:rPr lang="en-US" sz="3600" dirty="0" smtClean="0">
                <a:latin typeface="Arial"/>
                <a:cs typeface="Arial"/>
              </a:rPr>
              <a:t> Overall</a:t>
            </a:r>
            <a:r>
              <a:rPr lang="en-US" sz="3600" dirty="0">
                <a:latin typeface="Arial"/>
                <a:cs typeface="Arial"/>
              </a:rPr>
              <a:t>, the data was insufficient to prove in a substantial manner that exposure to PFOA definitively results in cardiovascular disease</a:t>
            </a:r>
            <a:r>
              <a:rPr lang="en-US" sz="3600" baseline="30000" dirty="0">
                <a:latin typeface="Arial"/>
                <a:cs typeface="Arial"/>
              </a:rPr>
              <a:t>6</a:t>
            </a:r>
            <a:r>
              <a:rPr lang="en-US" sz="3600" dirty="0">
                <a:latin typeface="Arial"/>
                <a:cs typeface="Arial"/>
              </a:rPr>
              <a:t>.</a:t>
            </a:r>
          </a:p>
          <a:p>
            <a:endParaRPr lang="en-US" sz="4000" dirty="0" smtClean="0">
              <a:latin typeface="Arial"/>
              <a:cs typeface="Arial"/>
            </a:endParaRPr>
          </a:p>
          <a:p>
            <a:endParaRPr lang="en-US" sz="4000" dirty="0">
              <a:latin typeface="Arial"/>
              <a:cs typeface="Arial"/>
            </a:endParaRPr>
          </a:p>
          <a:p>
            <a:endParaRPr lang="en-US" sz="4000" dirty="0" smtClean="0">
              <a:latin typeface="Arial"/>
              <a:cs typeface="Arial"/>
            </a:endParaRPr>
          </a:p>
          <a:p>
            <a:endParaRPr lang="en-US" sz="4000" dirty="0" smtClean="0">
              <a:latin typeface="Arial"/>
              <a:cs typeface="Arial"/>
            </a:endParaRPr>
          </a:p>
        </p:txBody>
      </p:sp>
      <p:sp>
        <p:nvSpPr>
          <p:cNvPr id="19" name="TextBox 18"/>
          <p:cNvSpPr txBox="1"/>
          <p:nvPr/>
        </p:nvSpPr>
        <p:spPr>
          <a:xfrm>
            <a:off x="15280729" y="21509642"/>
            <a:ext cx="13325326" cy="9387186"/>
          </a:xfrm>
          <a:prstGeom prst="rect">
            <a:avLst/>
          </a:prstGeom>
          <a:solidFill>
            <a:srgbClr val="FFFFFF"/>
          </a:solidFill>
          <a:ln w="6350" cmpd="sng">
            <a:solidFill>
              <a:schemeClr val="tx1"/>
            </a:solidFill>
          </a:ln>
        </p:spPr>
        <p:txBody>
          <a:bodyPr wrap="square" rtlCol="0">
            <a:spAutoFit/>
          </a:bodyPr>
          <a:lstStyle/>
          <a:p>
            <a:pPr algn="ctr"/>
            <a:r>
              <a:rPr lang="en-US" sz="4400" dirty="0">
                <a:latin typeface="Arial"/>
                <a:cs typeface="Arial"/>
              </a:rPr>
              <a:t>NHANES Statistics</a:t>
            </a:r>
          </a:p>
          <a:p>
            <a:endParaRPr lang="en-US" sz="1600" dirty="0">
              <a:latin typeface="Arial"/>
              <a:cs typeface="Arial"/>
            </a:endParaRPr>
          </a:p>
          <a:p>
            <a:r>
              <a:rPr lang="en-US" sz="3600" dirty="0">
                <a:latin typeface="Arial"/>
                <a:cs typeface="Arial"/>
              </a:rPr>
              <a:t>In a study that used data from NHANES, a correlation was found between high blood serum PFOA and higher </a:t>
            </a:r>
            <a:r>
              <a:rPr lang="en-US" sz="3600" dirty="0" err="1">
                <a:latin typeface="Arial"/>
                <a:cs typeface="Arial"/>
              </a:rPr>
              <a:t>homocysteinaemia</a:t>
            </a:r>
            <a:r>
              <a:rPr lang="en-US" sz="3600" dirty="0">
                <a:latin typeface="Arial"/>
                <a:cs typeface="Arial"/>
              </a:rPr>
              <a:t> and blood pressure, both of which are risk factors for cardiovascular disease</a:t>
            </a:r>
            <a:r>
              <a:rPr lang="en-US" sz="3600" baseline="30000" dirty="0">
                <a:latin typeface="Arial"/>
                <a:cs typeface="Arial"/>
              </a:rPr>
              <a:t>5</a:t>
            </a:r>
            <a:r>
              <a:rPr lang="en-US" sz="3600" dirty="0">
                <a:latin typeface="Arial"/>
                <a:cs typeface="Arial"/>
              </a:rPr>
              <a:t>. </a:t>
            </a:r>
            <a:r>
              <a:rPr lang="en-US" sz="3600" dirty="0" smtClean="0">
                <a:latin typeface="Arial"/>
                <a:cs typeface="Arial"/>
              </a:rPr>
              <a:t>This data was </a:t>
            </a:r>
            <a:r>
              <a:rPr lang="en-US" sz="3600" dirty="0">
                <a:latin typeface="Arial"/>
                <a:cs typeface="Arial"/>
              </a:rPr>
              <a:t>adjusted for age, sex, race, education, income, smoking and alcohol use, obesity status, physical activity, and total cholesterol</a:t>
            </a:r>
            <a:r>
              <a:rPr lang="en-US" sz="3600" baseline="30000" dirty="0">
                <a:latin typeface="Arial"/>
                <a:cs typeface="Arial"/>
              </a:rPr>
              <a:t>5</a:t>
            </a:r>
            <a:r>
              <a:rPr lang="en-US" sz="3600" dirty="0">
                <a:solidFill>
                  <a:srgbClr val="000000"/>
                </a:solidFill>
                <a:latin typeface="Arial"/>
                <a:cs typeface="Arial"/>
              </a:rPr>
              <a:t>. </a:t>
            </a:r>
            <a:endParaRPr lang="en-US" sz="3600" dirty="0" smtClean="0">
              <a:solidFill>
                <a:srgbClr val="000000"/>
              </a:solidFill>
              <a:latin typeface="Arial"/>
              <a:cs typeface="Arial"/>
            </a:endParaRPr>
          </a:p>
          <a:p>
            <a:endParaRPr lang="en-US" sz="1200" dirty="0">
              <a:solidFill>
                <a:srgbClr val="000000"/>
              </a:solidFill>
              <a:latin typeface="Arial"/>
              <a:cs typeface="Arial"/>
            </a:endParaRPr>
          </a:p>
          <a:p>
            <a:r>
              <a:rPr lang="en-US" sz="3600" dirty="0">
                <a:solidFill>
                  <a:srgbClr val="000000"/>
                </a:solidFill>
                <a:latin typeface="Arial"/>
                <a:cs typeface="Arial"/>
              </a:rPr>
              <a:t>It was also found that adults over 50 years old had higher blood </a:t>
            </a:r>
            <a:r>
              <a:rPr lang="en-US" sz="3600" dirty="0">
                <a:latin typeface="Arial"/>
                <a:cs typeface="Arial"/>
              </a:rPr>
              <a:t>serum PFOA than younger adults, most likely due to the </a:t>
            </a:r>
            <a:r>
              <a:rPr lang="en-US" sz="3600" dirty="0" err="1">
                <a:latin typeface="Arial"/>
                <a:cs typeface="Arial"/>
              </a:rPr>
              <a:t>bioaccumulative</a:t>
            </a:r>
            <a:r>
              <a:rPr lang="en-US" sz="3600" dirty="0">
                <a:latin typeface="Arial"/>
                <a:cs typeface="Arial"/>
              </a:rPr>
              <a:t> effects of PFOA</a:t>
            </a:r>
            <a:r>
              <a:rPr lang="en-US" sz="3600" baseline="30000" dirty="0">
                <a:latin typeface="Arial"/>
                <a:cs typeface="Arial"/>
              </a:rPr>
              <a:t>5</a:t>
            </a:r>
            <a:r>
              <a:rPr lang="en-US" sz="3600" dirty="0">
                <a:latin typeface="Arial"/>
                <a:cs typeface="Arial"/>
              </a:rPr>
              <a:t>.</a:t>
            </a:r>
          </a:p>
          <a:p>
            <a:endParaRPr lang="en-US" sz="1200" dirty="0" smtClean="0"/>
          </a:p>
          <a:p>
            <a:pPr algn="ctr"/>
            <a:r>
              <a:rPr lang="en-US" sz="4400" dirty="0" smtClean="0">
                <a:latin typeface="Arial"/>
                <a:cs typeface="Arial"/>
              </a:rPr>
              <a:t>Proposed Hypothesis of Mechanism:</a:t>
            </a:r>
            <a:endParaRPr lang="en-US" sz="1200" dirty="0"/>
          </a:p>
          <a:p>
            <a:r>
              <a:rPr lang="en-US" sz="4000" dirty="0" smtClean="0"/>
              <a:t> </a:t>
            </a:r>
            <a:r>
              <a:rPr lang="en-US" sz="3600" dirty="0">
                <a:latin typeface="Arial"/>
                <a:cs typeface="Arial"/>
              </a:rPr>
              <a:t>PFOA may </a:t>
            </a:r>
            <a:r>
              <a:rPr lang="en-US" sz="3600" dirty="0" smtClean="0">
                <a:latin typeface="Arial"/>
                <a:cs typeface="Arial"/>
              </a:rPr>
              <a:t>cause an increase </a:t>
            </a:r>
            <a:r>
              <a:rPr lang="en-US" sz="3600" dirty="0">
                <a:latin typeface="Arial"/>
                <a:cs typeface="Arial"/>
              </a:rPr>
              <a:t>oxidative stress in the liver where it </a:t>
            </a:r>
            <a:r>
              <a:rPr lang="en-US" sz="3600" dirty="0" smtClean="0">
                <a:latin typeface="Arial"/>
                <a:cs typeface="Arial"/>
              </a:rPr>
              <a:t>accumulates</a:t>
            </a:r>
            <a:r>
              <a:rPr lang="en-US" sz="3600" baseline="30000" dirty="0" smtClean="0">
                <a:latin typeface="Arial"/>
                <a:cs typeface="Arial"/>
              </a:rPr>
              <a:t>5</a:t>
            </a:r>
            <a:endParaRPr lang="en-US" sz="3600" dirty="0" smtClean="0">
              <a:latin typeface="Arial"/>
              <a:cs typeface="Arial"/>
            </a:endParaRPr>
          </a:p>
          <a:p>
            <a:endParaRPr lang="en-US" sz="1200" dirty="0" smtClean="0">
              <a:latin typeface="Arial"/>
              <a:cs typeface="Arial"/>
            </a:endParaRPr>
          </a:p>
          <a:p>
            <a:pPr marL="571500" indent="-571500">
              <a:buFontTx/>
              <a:buChar char="-"/>
            </a:pPr>
            <a:r>
              <a:rPr lang="en-US" sz="3200" dirty="0" smtClean="0">
                <a:latin typeface="Arial"/>
                <a:cs typeface="Arial"/>
              </a:rPr>
              <a:t>Oxidative stress has been shown to result in high </a:t>
            </a:r>
            <a:r>
              <a:rPr lang="en-US" sz="3200" dirty="0" err="1" smtClean="0">
                <a:latin typeface="Arial"/>
                <a:cs typeface="Arial"/>
              </a:rPr>
              <a:t>homocystein</a:t>
            </a:r>
            <a:r>
              <a:rPr lang="en-US" sz="3200" dirty="0" smtClean="0">
                <a:latin typeface="Arial"/>
                <a:cs typeface="Arial"/>
              </a:rPr>
              <a:t> levels</a:t>
            </a:r>
            <a:r>
              <a:rPr lang="en-US" sz="3200" baseline="30000" dirty="0" smtClean="0">
                <a:latin typeface="Arial"/>
                <a:cs typeface="Arial"/>
              </a:rPr>
              <a:t>5</a:t>
            </a:r>
            <a:endParaRPr lang="en-US" sz="3200" dirty="0" smtClean="0">
              <a:latin typeface="Arial"/>
              <a:cs typeface="Arial"/>
            </a:endParaRPr>
          </a:p>
          <a:p>
            <a:pPr marL="571500" indent="-571500">
              <a:buFontTx/>
              <a:buChar char="-"/>
            </a:pPr>
            <a:r>
              <a:rPr lang="en-US" sz="3200" dirty="0" smtClean="0">
                <a:latin typeface="Arial"/>
                <a:cs typeface="Arial"/>
              </a:rPr>
              <a:t>Also shown to result in hypertension</a:t>
            </a:r>
            <a:r>
              <a:rPr lang="en-US" sz="3200" baseline="30000" dirty="0" smtClean="0">
                <a:latin typeface="Arial"/>
                <a:cs typeface="Arial"/>
              </a:rPr>
              <a:t>5</a:t>
            </a:r>
          </a:p>
        </p:txBody>
      </p:sp>
      <p:sp>
        <p:nvSpPr>
          <p:cNvPr id="6" name="Rectangle 5"/>
          <p:cNvSpPr/>
          <p:nvPr/>
        </p:nvSpPr>
        <p:spPr>
          <a:xfrm>
            <a:off x="15312416" y="35225000"/>
            <a:ext cx="13405484" cy="2554545"/>
          </a:xfrm>
          <a:prstGeom prst="rect">
            <a:avLst/>
          </a:prstGeom>
          <a:solidFill>
            <a:schemeClr val="accent3">
              <a:lumMod val="60000"/>
              <a:lumOff val="40000"/>
            </a:schemeClr>
          </a:solidFill>
          <a:ln>
            <a:solidFill>
              <a:srgbClr val="000000"/>
            </a:solidFill>
          </a:ln>
        </p:spPr>
        <p:txBody>
          <a:bodyPr wrap="square">
            <a:spAutoFit/>
          </a:bodyPr>
          <a:lstStyle/>
          <a:p>
            <a:pPr algn="just"/>
            <a:r>
              <a:rPr lang="en-US" sz="4000" dirty="0">
                <a:latin typeface="Arial"/>
                <a:cs typeface="Arial"/>
              </a:rPr>
              <a:t>While a direct link between cardiovascular disease and PFOA exposure has not been found, PFOA has been shown to increase several of the risk factors of cardiovascular disease. </a:t>
            </a:r>
            <a:endParaRPr lang="en-US" sz="4000" dirty="0"/>
          </a:p>
        </p:txBody>
      </p:sp>
      <p:sp>
        <p:nvSpPr>
          <p:cNvPr id="23" name="TextBox 22"/>
          <p:cNvSpPr txBox="1"/>
          <p:nvPr/>
        </p:nvSpPr>
        <p:spPr>
          <a:xfrm>
            <a:off x="29848220" y="4019727"/>
            <a:ext cx="13222847" cy="923330"/>
          </a:xfrm>
          <a:prstGeom prst="rect">
            <a:avLst/>
          </a:prstGeom>
          <a:solidFill>
            <a:schemeClr val="bg1"/>
          </a:solidFill>
          <a:ln>
            <a:solidFill>
              <a:srgbClr val="000000"/>
            </a:solidFill>
          </a:ln>
        </p:spPr>
        <p:txBody>
          <a:bodyPr wrap="square" rtlCol="0">
            <a:spAutoFit/>
          </a:bodyPr>
          <a:lstStyle/>
          <a:p>
            <a:pPr algn="ctr"/>
            <a:r>
              <a:rPr lang="en-US" sz="5400" dirty="0" smtClean="0">
                <a:latin typeface="Arial"/>
                <a:cs typeface="Arial"/>
              </a:rPr>
              <a:t>EPA Policy</a:t>
            </a:r>
            <a:endParaRPr lang="en-US" sz="5400" dirty="0">
              <a:latin typeface="Arial"/>
              <a:cs typeface="Arial"/>
            </a:endParaRPr>
          </a:p>
        </p:txBody>
      </p:sp>
      <p:sp>
        <p:nvSpPr>
          <p:cNvPr id="24" name="TextBox 23"/>
          <p:cNvSpPr txBox="1"/>
          <p:nvPr/>
        </p:nvSpPr>
        <p:spPr>
          <a:xfrm>
            <a:off x="31234064" y="11090348"/>
            <a:ext cx="10504613" cy="707886"/>
          </a:xfrm>
          <a:prstGeom prst="rect">
            <a:avLst/>
          </a:prstGeom>
          <a:solidFill>
            <a:srgbClr val="FFFFFF"/>
          </a:solidFill>
          <a:ln>
            <a:solidFill>
              <a:srgbClr val="000000"/>
            </a:solidFill>
          </a:ln>
        </p:spPr>
        <p:txBody>
          <a:bodyPr wrap="square" rtlCol="0">
            <a:spAutoFit/>
          </a:bodyPr>
          <a:lstStyle/>
          <a:p>
            <a:pPr algn="ctr"/>
            <a:r>
              <a:rPr lang="en-US" sz="4000" dirty="0">
                <a:latin typeface="Arial"/>
                <a:cs typeface="Arial"/>
              </a:rPr>
              <a:t>The 2010/15 PFOA Stewardship Program </a:t>
            </a:r>
          </a:p>
        </p:txBody>
      </p:sp>
      <p:sp>
        <p:nvSpPr>
          <p:cNvPr id="43" name="Rectangle 42"/>
          <p:cNvSpPr/>
          <p:nvPr/>
        </p:nvSpPr>
        <p:spPr>
          <a:xfrm>
            <a:off x="29467818" y="15428325"/>
            <a:ext cx="14018613" cy="20157128"/>
          </a:xfrm>
          <a:prstGeom prst="rect">
            <a:avLst/>
          </a:prstGeom>
          <a:solidFill>
            <a:schemeClr val="accent4">
              <a:lumMod val="40000"/>
              <a:lumOff val="60000"/>
            </a:schemeClr>
          </a:solidFill>
          <a:ln w="6350" cmpd="sng">
            <a:solidFill>
              <a:schemeClr val="tx1"/>
            </a:solidFill>
          </a:ln>
        </p:spPr>
        <p:txBody>
          <a:bodyPr wrap="square">
            <a:spAutoFit/>
          </a:bodyPr>
          <a:lstStyle/>
          <a:p>
            <a:pPr algn="ctr"/>
            <a:r>
              <a:rPr lang="en-US" sz="5400" dirty="0" smtClean="0">
                <a:latin typeface="Arial"/>
                <a:cs typeface="Arial"/>
              </a:rPr>
              <a:t>Further </a:t>
            </a:r>
            <a:r>
              <a:rPr lang="en-US" sz="5400" dirty="0">
                <a:latin typeface="Arial"/>
                <a:cs typeface="Arial"/>
              </a:rPr>
              <a:t>Research Required</a:t>
            </a:r>
          </a:p>
          <a:p>
            <a:endParaRPr lang="en-US" sz="1200" dirty="0">
              <a:latin typeface="Arial"/>
              <a:cs typeface="Arial"/>
            </a:endParaRPr>
          </a:p>
          <a:p>
            <a:r>
              <a:rPr lang="en-US" sz="3600" dirty="0">
                <a:solidFill>
                  <a:srgbClr val="000000"/>
                </a:solidFill>
                <a:latin typeface="Arial"/>
                <a:cs typeface="Arial"/>
              </a:rPr>
              <a:t>Although studies indicate </a:t>
            </a:r>
            <a:r>
              <a:rPr lang="en-US" sz="3600" dirty="0" smtClean="0">
                <a:solidFill>
                  <a:srgbClr val="000000"/>
                </a:solidFill>
                <a:latin typeface="Arial"/>
                <a:cs typeface="Arial"/>
              </a:rPr>
              <a:t>that high blood serum PFOA </a:t>
            </a:r>
            <a:r>
              <a:rPr lang="en-US" sz="3600" dirty="0" smtClean="0">
                <a:latin typeface="Arial"/>
                <a:cs typeface="Arial"/>
              </a:rPr>
              <a:t>is linked </a:t>
            </a:r>
            <a:r>
              <a:rPr lang="en-US" sz="3600" dirty="0">
                <a:latin typeface="Arial"/>
                <a:cs typeface="Arial"/>
              </a:rPr>
              <a:t>to </a:t>
            </a:r>
            <a:r>
              <a:rPr lang="en-US" sz="3600" dirty="0" smtClean="0">
                <a:latin typeface="Arial"/>
                <a:cs typeface="Arial"/>
              </a:rPr>
              <a:t>a higher incidence of cardiovascular </a:t>
            </a:r>
            <a:r>
              <a:rPr lang="en-US" sz="3600" dirty="0">
                <a:latin typeface="Arial"/>
                <a:cs typeface="Arial"/>
              </a:rPr>
              <a:t>risk factors, there is insufficient data </a:t>
            </a:r>
            <a:r>
              <a:rPr lang="en-US" sz="3600" dirty="0" smtClean="0">
                <a:latin typeface="Arial"/>
                <a:cs typeface="Arial"/>
              </a:rPr>
              <a:t>to determine a direct link between cardiovascular disease and PFOA exposure. In order for the EPA to enact a strict ruling on PFOA, more studies are required. </a:t>
            </a:r>
          </a:p>
          <a:p>
            <a:endParaRPr lang="en-US" sz="1200" dirty="0" smtClean="0">
              <a:latin typeface="Arial"/>
              <a:cs typeface="Arial"/>
            </a:endParaRPr>
          </a:p>
          <a:p>
            <a:r>
              <a:rPr lang="en-US" sz="3600" dirty="0" smtClean="0">
                <a:latin typeface="Arial"/>
                <a:cs typeface="Arial"/>
              </a:rPr>
              <a:t>Due </a:t>
            </a:r>
            <a:r>
              <a:rPr lang="en-US" sz="3600" dirty="0">
                <a:latin typeface="Arial"/>
                <a:cs typeface="Arial"/>
              </a:rPr>
              <a:t>to potential dangers of chronic exposure, studies </a:t>
            </a:r>
            <a:r>
              <a:rPr lang="en-US" sz="3600" dirty="0" smtClean="0">
                <a:latin typeface="Arial"/>
                <a:cs typeface="Arial"/>
              </a:rPr>
              <a:t>that </a:t>
            </a:r>
            <a:r>
              <a:rPr lang="en-US" sz="3600" dirty="0">
                <a:latin typeface="Arial"/>
                <a:cs typeface="Arial"/>
              </a:rPr>
              <a:t>would monitor PFOA concentrations over a longer period of time in correlation to the onset of cardiovascular </a:t>
            </a:r>
            <a:r>
              <a:rPr lang="en-US" sz="3600" dirty="0" smtClean="0">
                <a:latin typeface="Arial"/>
                <a:cs typeface="Arial"/>
              </a:rPr>
              <a:t>disease would be extremely beneficial.  In order to determine the occupational safety of ski wax technicians, bio monitoring </a:t>
            </a:r>
            <a:r>
              <a:rPr lang="en-US" sz="3600" dirty="0">
                <a:latin typeface="Arial"/>
                <a:cs typeface="Arial"/>
              </a:rPr>
              <a:t>studies </a:t>
            </a:r>
            <a:r>
              <a:rPr lang="en-US" sz="3600" dirty="0" smtClean="0">
                <a:latin typeface="Arial"/>
                <a:cs typeface="Arial"/>
              </a:rPr>
              <a:t>on technicians are also needed.</a:t>
            </a:r>
          </a:p>
          <a:p>
            <a:endParaRPr lang="en-US" sz="1200" dirty="0">
              <a:latin typeface="Arial"/>
              <a:cs typeface="Arial"/>
            </a:endParaRPr>
          </a:p>
          <a:p>
            <a:pPr algn="ctr"/>
            <a:r>
              <a:rPr lang="en-US" sz="5200" dirty="0" smtClean="0">
                <a:latin typeface="Arial"/>
                <a:cs typeface="Arial"/>
              </a:rPr>
              <a:t>Safety Precautions for the Future of Ski Racing</a:t>
            </a:r>
          </a:p>
          <a:p>
            <a:endParaRPr lang="en-US" sz="1200" dirty="0">
              <a:latin typeface="Arial"/>
              <a:cs typeface="Arial"/>
            </a:endParaRPr>
          </a:p>
          <a:p>
            <a:r>
              <a:rPr lang="en-US" sz="3600" dirty="0">
                <a:latin typeface="Arial"/>
                <a:cs typeface="Arial"/>
              </a:rPr>
              <a:t>As of 2014, there have been no occupational exposure assessment requirements set for professional ski wax </a:t>
            </a:r>
            <a:r>
              <a:rPr lang="en-US" sz="3600" dirty="0" smtClean="0">
                <a:latin typeface="Arial"/>
                <a:cs typeface="Arial"/>
              </a:rPr>
              <a:t>technicians</a:t>
            </a:r>
            <a:r>
              <a:rPr lang="en-US" sz="3600" baseline="30000" dirty="0" smtClean="0">
                <a:latin typeface="Arial"/>
                <a:cs typeface="Arial"/>
              </a:rPr>
              <a:t>5</a:t>
            </a:r>
            <a:r>
              <a:rPr lang="en-US" sz="3600" dirty="0" smtClean="0">
                <a:latin typeface="Arial"/>
                <a:cs typeface="Arial"/>
              </a:rPr>
              <a:t>. Wax </a:t>
            </a:r>
            <a:r>
              <a:rPr lang="en-US" sz="3600" dirty="0">
                <a:latin typeface="Arial"/>
                <a:cs typeface="Arial"/>
              </a:rPr>
              <a:t>technicians and ski wax </a:t>
            </a:r>
            <a:r>
              <a:rPr lang="en-US" sz="3600" dirty="0" smtClean="0">
                <a:latin typeface="Arial"/>
                <a:cs typeface="Arial"/>
              </a:rPr>
              <a:t>manufacturers </a:t>
            </a:r>
            <a:r>
              <a:rPr lang="en-US" sz="3600" dirty="0">
                <a:latin typeface="Arial"/>
                <a:cs typeface="Arial"/>
              </a:rPr>
              <a:t>have no plans of eliminating </a:t>
            </a:r>
            <a:r>
              <a:rPr lang="en-US" sz="3600" dirty="0" smtClean="0">
                <a:latin typeface="Arial"/>
                <a:cs typeface="Arial"/>
              </a:rPr>
              <a:t>or </a:t>
            </a:r>
            <a:r>
              <a:rPr lang="en-US" sz="3600" dirty="0">
                <a:latin typeface="Arial"/>
                <a:cs typeface="Arial"/>
              </a:rPr>
              <a:t>changing the formulas </a:t>
            </a:r>
            <a:r>
              <a:rPr lang="en-US" sz="3600" dirty="0" smtClean="0">
                <a:latin typeface="Arial"/>
                <a:cs typeface="Arial"/>
              </a:rPr>
              <a:t>of their </a:t>
            </a:r>
            <a:r>
              <a:rPr lang="en-US" sz="3600" dirty="0" err="1" smtClean="0">
                <a:latin typeface="Arial"/>
                <a:cs typeface="Arial"/>
              </a:rPr>
              <a:t>organofluorine</a:t>
            </a:r>
            <a:r>
              <a:rPr lang="en-US" sz="3600" dirty="0" smtClean="0">
                <a:latin typeface="Arial"/>
                <a:cs typeface="Arial"/>
              </a:rPr>
              <a:t> waxes, however the industry as a whole has </a:t>
            </a:r>
            <a:r>
              <a:rPr lang="en-US" sz="3600" dirty="0">
                <a:latin typeface="Arial"/>
                <a:cs typeface="Arial"/>
              </a:rPr>
              <a:t>acknowledged the </a:t>
            </a:r>
            <a:r>
              <a:rPr lang="en-US" sz="3600" dirty="0" smtClean="0">
                <a:latin typeface="Arial"/>
                <a:cs typeface="Arial"/>
              </a:rPr>
              <a:t>dangers </a:t>
            </a:r>
          </a:p>
          <a:p>
            <a:r>
              <a:rPr lang="en-US" sz="3600" dirty="0" smtClean="0">
                <a:latin typeface="Arial"/>
                <a:cs typeface="Arial"/>
              </a:rPr>
              <a:t>inherent in waxing</a:t>
            </a:r>
            <a:r>
              <a:rPr lang="en-US" sz="3600" baseline="30000" dirty="0" smtClean="0">
                <a:latin typeface="Arial"/>
                <a:cs typeface="Arial"/>
              </a:rPr>
              <a:t>2 </a:t>
            </a:r>
            <a:r>
              <a:rPr lang="en-US" sz="3600" dirty="0" smtClean="0">
                <a:latin typeface="Arial"/>
                <a:cs typeface="Arial"/>
              </a:rPr>
              <a:t>.</a:t>
            </a:r>
          </a:p>
          <a:p>
            <a:endParaRPr lang="en-US" sz="1200" dirty="0" smtClean="0">
              <a:latin typeface="Arial"/>
              <a:cs typeface="Arial"/>
            </a:endParaRPr>
          </a:p>
          <a:p>
            <a:r>
              <a:rPr lang="en-US" sz="3600" dirty="0" smtClean="0">
                <a:latin typeface="Arial"/>
                <a:cs typeface="Arial"/>
              </a:rPr>
              <a:t>Safety precautions encouraged include personal </a:t>
            </a:r>
          </a:p>
          <a:p>
            <a:r>
              <a:rPr lang="en-US" sz="3600" dirty="0" smtClean="0">
                <a:latin typeface="Arial"/>
                <a:cs typeface="Arial"/>
              </a:rPr>
              <a:t>ventilation masks (see photo to right) and built-in </a:t>
            </a:r>
          </a:p>
          <a:p>
            <a:r>
              <a:rPr lang="en-US" sz="3600" dirty="0" smtClean="0">
                <a:latin typeface="Arial"/>
                <a:cs typeface="Arial"/>
              </a:rPr>
              <a:t>cabin ventilation systems designed to </a:t>
            </a:r>
            <a:r>
              <a:rPr lang="en-US" sz="3600" dirty="0">
                <a:latin typeface="Arial"/>
                <a:cs typeface="Arial"/>
              </a:rPr>
              <a:t>remove up to </a:t>
            </a:r>
            <a:endParaRPr lang="en-US" sz="3600" dirty="0" smtClean="0">
              <a:latin typeface="Arial"/>
              <a:cs typeface="Arial"/>
            </a:endParaRPr>
          </a:p>
          <a:p>
            <a:r>
              <a:rPr lang="en-US" sz="3600" dirty="0" smtClean="0">
                <a:latin typeface="Arial"/>
                <a:cs typeface="Arial"/>
              </a:rPr>
              <a:t>95% </a:t>
            </a:r>
            <a:r>
              <a:rPr lang="en-US" sz="3600" dirty="0">
                <a:latin typeface="Arial"/>
                <a:cs typeface="Arial"/>
              </a:rPr>
              <a:t>of </a:t>
            </a:r>
            <a:r>
              <a:rPr lang="en-US" sz="3600" dirty="0" err="1" smtClean="0">
                <a:latin typeface="Arial"/>
                <a:cs typeface="Arial"/>
              </a:rPr>
              <a:t>respirable</a:t>
            </a:r>
            <a:r>
              <a:rPr lang="en-US" sz="3600" dirty="0" smtClean="0">
                <a:latin typeface="Arial"/>
                <a:cs typeface="Arial"/>
              </a:rPr>
              <a:t> particles</a:t>
            </a:r>
            <a:r>
              <a:rPr lang="en-US" sz="3600" baseline="30000" dirty="0" smtClean="0">
                <a:latin typeface="Arial"/>
                <a:cs typeface="Arial"/>
              </a:rPr>
              <a:t>3</a:t>
            </a:r>
            <a:r>
              <a:rPr lang="en-US" sz="3600" dirty="0" smtClean="0">
                <a:latin typeface="Arial"/>
                <a:cs typeface="Arial"/>
              </a:rPr>
              <a:t>. </a:t>
            </a:r>
          </a:p>
          <a:p>
            <a:endParaRPr lang="en-US" sz="1200" dirty="0" smtClean="0">
              <a:latin typeface="Arial"/>
              <a:cs typeface="Arial"/>
            </a:endParaRPr>
          </a:p>
          <a:p>
            <a:r>
              <a:rPr lang="en-US" sz="3600" dirty="0" smtClean="0">
                <a:latin typeface="Arial"/>
                <a:cs typeface="Arial"/>
              </a:rPr>
              <a:t>By </a:t>
            </a:r>
            <a:r>
              <a:rPr lang="en-US" sz="3600" dirty="0">
                <a:latin typeface="Arial"/>
                <a:cs typeface="Arial"/>
              </a:rPr>
              <a:t>taking </a:t>
            </a:r>
            <a:r>
              <a:rPr lang="en-US" sz="3600" dirty="0" smtClean="0">
                <a:latin typeface="Arial"/>
                <a:cs typeface="Arial"/>
              </a:rPr>
              <a:t>these precautions, </a:t>
            </a:r>
            <a:r>
              <a:rPr lang="en-US" sz="3600" dirty="0">
                <a:latin typeface="Arial"/>
                <a:cs typeface="Arial"/>
              </a:rPr>
              <a:t>wax technicians </a:t>
            </a:r>
            <a:r>
              <a:rPr lang="en-US" sz="3600" dirty="0" smtClean="0">
                <a:latin typeface="Arial"/>
                <a:cs typeface="Arial"/>
              </a:rPr>
              <a:t>can </a:t>
            </a:r>
          </a:p>
          <a:p>
            <a:r>
              <a:rPr lang="en-US" sz="3600" dirty="0" smtClean="0">
                <a:latin typeface="Arial"/>
                <a:cs typeface="Arial"/>
              </a:rPr>
              <a:t>greatly reduce </a:t>
            </a:r>
            <a:r>
              <a:rPr lang="en-US" sz="3600" dirty="0">
                <a:latin typeface="Arial"/>
                <a:cs typeface="Arial"/>
              </a:rPr>
              <a:t>their exposure to FTOHs </a:t>
            </a:r>
            <a:r>
              <a:rPr lang="en-US" sz="3600" dirty="0" smtClean="0">
                <a:latin typeface="Arial"/>
                <a:cs typeface="Arial"/>
              </a:rPr>
              <a:t>and </a:t>
            </a:r>
          </a:p>
          <a:p>
            <a:r>
              <a:rPr lang="en-US" sz="3600" dirty="0" smtClean="0">
                <a:latin typeface="Arial"/>
                <a:cs typeface="Arial"/>
              </a:rPr>
              <a:t>PFOAs and the associated risk of cardiovascular </a:t>
            </a:r>
          </a:p>
          <a:p>
            <a:r>
              <a:rPr lang="en-US" sz="3600" dirty="0" smtClean="0">
                <a:latin typeface="Arial"/>
                <a:cs typeface="Arial"/>
              </a:rPr>
              <a:t>disease. Risks are still present, however, for </a:t>
            </a:r>
          </a:p>
          <a:p>
            <a:r>
              <a:rPr lang="en-US" sz="3600" dirty="0" smtClean="0">
                <a:latin typeface="Arial"/>
                <a:cs typeface="Arial"/>
              </a:rPr>
              <a:t>younger skiers and their parents who seek to </a:t>
            </a:r>
          </a:p>
          <a:p>
            <a:r>
              <a:rPr lang="en-US" sz="3600" dirty="0" smtClean="0">
                <a:latin typeface="Arial"/>
                <a:cs typeface="Arial"/>
              </a:rPr>
              <a:t>compete at a higher level. High-</a:t>
            </a:r>
            <a:r>
              <a:rPr lang="en-US" sz="3600" dirty="0" err="1" smtClean="0">
                <a:latin typeface="Arial"/>
                <a:cs typeface="Arial"/>
              </a:rPr>
              <a:t>fluoro</a:t>
            </a:r>
            <a:r>
              <a:rPr lang="en-US" sz="3600" dirty="0" smtClean="0">
                <a:latin typeface="Arial"/>
                <a:cs typeface="Arial"/>
              </a:rPr>
              <a:t> waxes are </a:t>
            </a:r>
          </a:p>
          <a:p>
            <a:r>
              <a:rPr lang="en-US" sz="3600" dirty="0" smtClean="0">
                <a:latin typeface="Arial"/>
                <a:cs typeface="Arial"/>
              </a:rPr>
              <a:t>used in this setting, but the safety equipment is often lacking. Although these younger skiers are not exposed to the fumes of waxes to the same extent as professional technicians, safety equipment should be installed and worn.</a:t>
            </a:r>
          </a:p>
        </p:txBody>
      </p:sp>
      <p:grpSp>
        <p:nvGrpSpPr>
          <p:cNvPr id="45" name="Group 44"/>
          <p:cNvGrpSpPr/>
          <p:nvPr/>
        </p:nvGrpSpPr>
        <p:grpSpPr>
          <a:xfrm>
            <a:off x="40098969" y="26477894"/>
            <a:ext cx="7135627" cy="6494085"/>
            <a:chOff x="39949909" y="28469956"/>
            <a:chExt cx="7135627" cy="6494085"/>
          </a:xfrm>
        </p:grpSpPr>
        <p:sp>
          <p:nvSpPr>
            <p:cNvPr id="38" name="TextBox 37"/>
            <p:cNvSpPr txBox="1"/>
            <p:nvPr/>
          </p:nvSpPr>
          <p:spPr>
            <a:xfrm>
              <a:off x="39949909" y="28469956"/>
              <a:ext cx="3141058" cy="6494085"/>
            </a:xfrm>
            <a:prstGeom prst="rect">
              <a:avLst/>
            </a:prstGeom>
            <a:solidFill>
              <a:schemeClr val="accent5">
                <a:lumMod val="40000"/>
                <a:lumOff val="60000"/>
              </a:schemeClr>
            </a:solidFill>
            <a:ln>
              <a:solidFill>
                <a:srgbClr val="000000"/>
              </a:solidFill>
            </a:ln>
          </p:spPr>
          <p:txBody>
            <a:bodyPr wrap="square" rtlCol="0">
              <a:spAutoFit/>
            </a:bodyPr>
            <a:lstStyle/>
            <a:p>
              <a:endParaRPr lang="en-US" sz="2800" dirty="0" smtClean="0">
                <a:latin typeface="Arial"/>
                <a:cs typeface="Arial"/>
              </a:endParaRPr>
            </a:p>
            <a:p>
              <a:endParaRPr lang="en-US" sz="2800" dirty="0">
                <a:latin typeface="Arial"/>
                <a:cs typeface="Arial"/>
              </a:endParaRPr>
            </a:p>
            <a:p>
              <a:endParaRPr lang="en-US" sz="2800" dirty="0" smtClean="0">
                <a:latin typeface="Arial"/>
                <a:cs typeface="Arial"/>
              </a:endParaRPr>
            </a:p>
            <a:p>
              <a:endParaRPr lang="en-US" sz="2800" dirty="0">
                <a:latin typeface="Arial"/>
                <a:cs typeface="Arial"/>
              </a:endParaRPr>
            </a:p>
            <a:p>
              <a:endParaRPr lang="en-US" sz="2800" dirty="0" smtClean="0">
                <a:latin typeface="Arial"/>
                <a:cs typeface="Arial"/>
              </a:endParaRPr>
            </a:p>
            <a:p>
              <a:endParaRPr lang="en-US" sz="2800" dirty="0" smtClean="0">
                <a:latin typeface="Arial"/>
                <a:cs typeface="Arial"/>
              </a:endParaRPr>
            </a:p>
            <a:p>
              <a:endParaRPr lang="en-US" sz="2800" dirty="0">
                <a:latin typeface="Arial"/>
                <a:cs typeface="Arial"/>
              </a:endParaRPr>
            </a:p>
            <a:p>
              <a:endParaRPr lang="en-US" sz="2800" dirty="0" smtClean="0">
                <a:latin typeface="Arial"/>
                <a:cs typeface="Arial"/>
              </a:endParaRPr>
            </a:p>
            <a:p>
              <a:endParaRPr lang="en-US" sz="2800" dirty="0">
                <a:latin typeface="Arial"/>
                <a:cs typeface="Arial"/>
              </a:endParaRPr>
            </a:p>
            <a:p>
              <a:endParaRPr lang="en-US" sz="2800" dirty="0" smtClean="0">
                <a:latin typeface="Arial"/>
                <a:cs typeface="Arial"/>
              </a:endParaRPr>
            </a:p>
            <a:p>
              <a:endParaRPr lang="en-US" sz="2800" dirty="0">
                <a:latin typeface="Arial"/>
                <a:cs typeface="Arial"/>
              </a:endParaRPr>
            </a:p>
            <a:p>
              <a:r>
                <a:rPr lang="en-US" sz="2800" dirty="0" smtClean="0">
                  <a:latin typeface="Arial"/>
                  <a:cs typeface="Arial"/>
                </a:rPr>
                <a:t>A wax technician with a personal</a:t>
              </a:r>
              <a:r>
                <a:rPr lang="en-US" sz="2400" dirty="0" smtClean="0">
                  <a:latin typeface="Arial"/>
                  <a:cs typeface="Arial"/>
                </a:rPr>
                <a:t> </a:t>
              </a:r>
              <a:r>
                <a:rPr lang="en-US" sz="2800" dirty="0" smtClean="0">
                  <a:latin typeface="Arial"/>
                  <a:cs typeface="Arial"/>
                </a:rPr>
                <a:t>ventilation system.</a:t>
              </a:r>
            </a:p>
            <a:p>
              <a:r>
                <a:rPr lang="en-US" sz="800" dirty="0">
                  <a:latin typeface="Arial"/>
                  <a:cs typeface="Arial"/>
                </a:rPr>
                <a:t>Photo credit: http://</a:t>
              </a:r>
              <a:r>
                <a:rPr lang="en-US" sz="800" dirty="0" err="1">
                  <a:latin typeface="Arial"/>
                  <a:cs typeface="Arial"/>
                </a:rPr>
                <a:t>static.biathlonrus.com</a:t>
              </a:r>
              <a:r>
                <a:rPr lang="en-US" sz="800" dirty="0">
                  <a:latin typeface="Arial"/>
                  <a:cs typeface="Arial"/>
                </a:rPr>
                <a:t>/content/news/40925/003145521F6FB7916A40.jpg</a:t>
              </a:r>
              <a:endParaRPr lang="en-US" sz="800" dirty="0" smtClean="0">
                <a:latin typeface="Arial"/>
                <a:cs typeface="Arial"/>
              </a:endParaRPr>
            </a:p>
          </p:txBody>
        </p:sp>
        <p:pic>
          <p:nvPicPr>
            <p:cNvPr id="36" name="Picture 35"/>
            <p:cNvPicPr>
              <a:picLocks noChangeAspect="1"/>
            </p:cNvPicPr>
            <p:nvPr/>
          </p:nvPicPr>
          <p:blipFill rotWithShape="1">
            <a:blip r:embed="rId7"/>
            <a:srcRect l="58800" r="-58800"/>
            <a:stretch/>
          </p:blipFill>
          <p:spPr>
            <a:xfrm>
              <a:off x="40122377" y="28604251"/>
              <a:ext cx="6963159" cy="4642106"/>
            </a:xfrm>
            <a:prstGeom prst="rect">
              <a:avLst/>
            </a:prstGeom>
            <a:effectLst/>
          </p:spPr>
        </p:pic>
      </p:grpSp>
      <p:sp>
        <p:nvSpPr>
          <p:cNvPr id="14" name="TextBox 13"/>
          <p:cNvSpPr txBox="1"/>
          <p:nvPr/>
        </p:nvSpPr>
        <p:spPr>
          <a:xfrm>
            <a:off x="14957626" y="3817088"/>
            <a:ext cx="14017752" cy="13286232"/>
          </a:xfrm>
          <a:prstGeom prst="rect">
            <a:avLst/>
          </a:prstGeom>
          <a:solidFill>
            <a:schemeClr val="accent4">
              <a:lumMod val="75000"/>
            </a:schemeClr>
          </a:solidFill>
          <a:ln>
            <a:solidFill>
              <a:srgbClr val="000000"/>
            </a:solidFill>
          </a:ln>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
        <p:nvSpPr>
          <p:cNvPr id="20" name="TextBox 19"/>
          <p:cNvSpPr txBox="1"/>
          <p:nvPr/>
        </p:nvSpPr>
        <p:spPr>
          <a:xfrm>
            <a:off x="15151051" y="5075806"/>
            <a:ext cx="13566849" cy="4524315"/>
          </a:xfrm>
          <a:prstGeom prst="rect">
            <a:avLst/>
          </a:prstGeom>
          <a:solidFill>
            <a:srgbClr val="B7DEE8"/>
          </a:solidFill>
          <a:ln w="6350" cmpd="sng">
            <a:solidFill>
              <a:schemeClr val="tx1"/>
            </a:solidFill>
          </a:ln>
        </p:spPr>
        <p:txBody>
          <a:bodyPr wrap="square" rtlCol="0">
            <a:spAutoFit/>
          </a:bodyPr>
          <a:lstStyle/>
          <a:p>
            <a:pPr algn="ctr"/>
            <a:r>
              <a:rPr lang="en-US" sz="4800" dirty="0" smtClean="0">
                <a:latin typeface="Arial"/>
                <a:cs typeface="Arial"/>
              </a:rPr>
              <a:t>A Day on the Job</a:t>
            </a:r>
          </a:p>
          <a:p>
            <a:endParaRPr lang="en-US" sz="1200" dirty="0">
              <a:latin typeface="Arial"/>
              <a:cs typeface="Arial"/>
            </a:endParaRPr>
          </a:p>
          <a:p>
            <a:r>
              <a:rPr lang="en-US" sz="3600" dirty="0" smtClean="0">
                <a:latin typeface="Arial"/>
                <a:cs typeface="Arial"/>
              </a:rPr>
              <a:t>A </a:t>
            </a:r>
            <a:r>
              <a:rPr lang="en-US" sz="3600" dirty="0">
                <a:latin typeface="Arial"/>
                <a:cs typeface="Arial"/>
              </a:rPr>
              <a:t>S</a:t>
            </a:r>
            <a:r>
              <a:rPr lang="en-US" sz="3600" dirty="0" smtClean="0">
                <a:latin typeface="Arial"/>
                <a:cs typeface="Arial"/>
              </a:rPr>
              <a:t>wedish </a:t>
            </a:r>
            <a:r>
              <a:rPr lang="en-US" sz="3600" dirty="0">
                <a:latin typeface="Arial"/>
                <a:cs typeface="Arial"/>
              </a:rPr>
              <a:t>study </a:t>
            </a:r>
            <a:r>
              <a:rPr lang="en-US" sz="3600" dirty="0" smtClean="0">
                <a:latin typeface="Arial"/>
                <a:cs typeface="Arial"/>
              </a:rPr>
              <a:t>found that technicians had a median </a:t>
            </a:r>
            <a:r>
              <a:rPr lang="en-US" sz="3600" dirty="0">
                <a:latin typeface="Arial"/>
                <a:cs typeface="Arial"/>
              </a:rPr>
              <a:t>blood level </a:t>
            </a:r>
            <a:r>
              <a:rPr lang="en-US" sz="3600" dirty="0" smtClean="0">
                <a:latin typeface="Arial"/>
                <a:cs typeface="Arial"/>
              </a:rPr>
              <a:t>PFOA of 112 </a:t>
            </a:r>
            <a:r>
              <a:rPr lang="en-US" sz="3600" dirty="0" err="1">
                <a:latin typeface="Arial"/>
                <a:cs typeface="Arial"/>
              </a:rPr>
              <a:t>ng</a:t>
            </a:r>
            <a:r>
              <a:rPr lang="en-US" sz="3600" dirty="0">
                <a:latin typeface="Arial"/>
                <a:cs typeface="Arial"/>
              </a:rPr>
              <a:t>/</a:t>
            </a:r>
            <a:r>
              <a:rPr lang="en-US" sz="3600" dirty="0" smtClean="0">
                <a:latin typeface="Arial"/>
                <a:cs typeface="Arial"/>
              </a:rPr>
              <a:t>mL, which is </a:t>
            </a:r>
            <a:r>
              <a:rPr lang="en-US" sz="3600" b="1" dirty="0" smtClean="0">
                <a:latin typeface="Arial"/>
                <a:cs typeface="Arial"/>
              </a:rPr>
              <a:t>forty</a:t>
            </a:r>
            <a:r>
              <a:rPr lang="en-US" sz="3600" b="1" dirty="0">
                <a:latin typeface="Arial"/>
                <a:cs typeface="Arial"/>
              </a:rPr>
              <a:t>-five times higher than blood level </a:t>
            </a:r>
            <a:r>
              <a:rPr lang="en-US" sz="3600" b="1" dirty="0" smtClean="0">
                <a:latin typeface="Arial"/>
                <a:cs typeface="Arial"/>
              </a:rPr>
              <a:t>PFOA </a:t>
            </a:r>
            <a:r>
              <a:rPr lang="en-US" sz="3600" b="1" dirty="0">
                <a:latin typeface="Arial"/>
                <a:cs typeface="Arial"/>
              </a:rPr>
              <a:t>for the general Swedish population</a:t>
            </a:r>
            <a:r>
              <a:rPr lang="en-US" sz="3600" dirty="0">
                <a:latin typeface="Arial"/>
                <a:cs typeface="Arial"/>
              </a:rPr>
              <a:t>. </a:t>
            </a:r>
            <a:r>
              <a:rPr lang="en-US" sz="3600" dirty="0" smtClean="0">
                <a:latin typeface="Arial"/>
                <a:cs typeface="Arial"/>
              </a:rPr>
              <a:t>A </a:t>
            </a:r>
            <a:r>
              <a:rPr lang="en-US" sz="3600" dirty="0">
                <a:latin typeface="Arial"/>
                <a:cs typeface="Arial"/>
              </a:rPr>
              <a:t>significant correlation was found between the number of years worked as a wax technician and the blood level of </a:t>
            </a:r>
            <a:r>
              <a:rPr lang="en-US" sz="3600" dirty="0" err="1" smtClean="0">
                <a:latin typeface="Arial"/>
                <a:cs typeface="Arial"/>
              </a:rPr>
              <a:t>perfluorocarboxylates</a:t>
            </a:r>
            <a:r>
              <a:rPr lang="en-US" sz="3600" dirty="0" smtClean="0">
                <a:latin typeface="Arial"/>
                <a:cs typeface="Arial"/>
              </a:rPr>
              <a:t>, illustrating the persistent nature of PFC compounds</a:t>
            </a:r>
            <a:r>
              <a:rPr lang="en-US" sz="3600" baseline="30000" dirty="0" smtClean="0">
                <a:latin typeface="Arial"/>
                <a:cs typeface="Arial"/>
              </a:rPr>
              <a:t>1</a:t>
            </a:r>
            <a:r>
              <a:rPr lang="en-US" sz="3600" dirty="0" smtClean="0">
                <a:latin typeface="Arial"/>
                <a:cs typeface="Arial"/>
              </a:rPr>
              <a:t>. </a:t>
            </a:r>
          </a:p>
          <a:p>
            <a:endParaRPr lang="en-US" sz="1200" dirty="0">
              <a:latin typeface="Arial"/>
              <a:cs typeface="Arial"/>
            </a:endParaRPr>
          </a:p>
        </p:txBody>
      </p:sp>
      <p:sp>
        <p:nvSpPr>
          <p:cNvPr id="42" name="Rectangle 41"/>
          <p:cNvSpPr/>
          <p:nvPr/>
        </p:nvSpPr>
        <p:spPr>
          <a:xfrm>
            <a:off x="15151053" y="9904284"/>
            <a:ext cx="13566848" cy="6894196"/>
          </a:xfrm>
          <a:prstGeom prst="rect">
            <a:avLst/>
          </a:prstGeom>
          <a:solidFill>
            <a:schemeClr val="bg1"/>
          </a:solidFill>
          <a:ln>
            <a:solidFill>
              <a:srgbClr val="000000"/>
            </a:solidFill>
          </a:ln>
        </p:spPr>
        <p:txBody>
          <a:bodyPr wrap="square">
            <a:spAutoFit/>
          </a:bodyPr>
          <a:lstStyle/>
          <a:p>
            <a:pPr algn="ctr"/>
            <a:r>
              <a:rPr lang="en-US" sz="4800" dirty="0" smtClean="0">
                <a:latin typeface="Arial"/>
                <a:cs typeface="Arial"/>
              </a:rPr>
              <a:t>Biotransformation </a:t>
            </a:r>
            <a:r>
              <a:rPr lang="en-US" sz="4800" dirty="0">
                <a:latin typeface="Arial"/>
                <a:cs typeface="Arial"/>
              </a:rPr>
              <a:t>of </a:t>
            </a:r>
            <a:r>
              <a:rPr lang="en-US" sz="4800" dirty="0" smtClean="0">
                <a:latin typeface="Arial"/>
                <a:cs typeface="Arial"/>
              </a:rPr>
              <a:t>FTOH into </a:t>
            </a:r>
            <a:r>
              <a:rPr lang="en-US" sz="4800" dirty="0">
                <a:latin typeface="Arial"/>
                <a:cs typeface="Arial"/>
              </a:rPr>
              <a:t>PFOA </a:t>
            </a:r>
            <a:endParaRPr lang="en-US" sz="4800" dirty="0" smtClean="0">
              <a:latin typeface="Arial"/>
              <a:cs typeface="Arial"/>
            </a:endParaRPr>
          </a:p>
          <a:p>
            <a:pPr algn="ctr"/>
            <a:endParaRPr lang="en-US" sz="1200" dirty="0">
              <a:latin typeface="Arial"/>
              <a:cs typeface="Arial"/>
            </a:endParaRPr>
          </a:p>
          <a:p>
            <a:r>
              <a:rPr lang="en-US" sz="3600" dirty="0" smtClean="0">
                <a:latin typeface="Arial"/>
                <a:cs typeface="Arial"/>
              </a:rPr>
              <a:t>PFOA can accumulate </a:t>
            </a:r>
            <a:r>
              <a:rPr lang="en-US" sz="3600" dirty="0">
                <a:latin typeface="Arial"/>
                <a:cs typeface="Arial"/>
              </a:rPr>
              <a:t>in the body via direct </a:t>
            </a:r>
            <a:r>
              <a:rPr lang="en-US" sz="3600" dirty="0" smtClean="0">
                <a:latin typeface="Arial"/>
                <a:cs typeface="Arial"/>
              </a:rPr>
              <a:t>exposure, as well as through </a:t>
            </a:r>
            <a:r>
              <a:rPr lang="en-US" sz="3600" dirty="0">
                <a:latin typeface="Arial"/>
                <a:cs typeface="Arial"/>
              </a:rPr>
              <a:t>the biotransformation of </a:t>
            </a:r>
            <a:r>
              <a:rPr lang="en-US" sz="3600" dirty="0" err="1">
                <a:latin typeface="Arial"/>
                <a:cs typeface="Arial"/>
              </a:rPr>
              <a:t>fluorotelomer</a:t>
            </a:r>
            <a:r>
              <a:rPr lang="en-US" sz="3600" dirty="0">
                <a:latin typeface="Arial"/>
                <a:cs typeface="Arial"/>
              </a:rPr>
              <a:t> alcohols (FTOHs</a:t>
            </a:r>
            <a:r>
              <a:rPr lang="en-US" sz="3600" dirty="0" smtClean="0">
                <a:latin typeface="Arial"/>
                <a:cs typeface="Arial"/>
              </a:rPr>
              <a:t>), as </a:t>
            </a:r>
            <a:r>
              <a:rPr lang="en-US" sz="3600" dirty="0">
                <a:latin typeface="Arial"/>
                <a:cs typeface="Arial"/>
              </a:rPr>
              <a:t>s</a:t>
            </a:r>
            <a:r>
              <a:rPr lang="en-US" sz="3600" dirty="0" smtClean="0">
                <a:latin typeface="Arial"/>
                <a:cs typeface="Arial"/>
              </a:rPr>
              <a:t>everal studies </a:t>
            </a:r>
            <a:r>
              <a:rPr lang="en-US" sz="3600" dirty="0">
                <a:latin typeface="Arial"/>
                <a:cs typeface="Arial"/>
              </a:rPr>
              <a:t>in </a:t>
            </a:r>
            <a:r>
              <a:rPr lang="en-US" sz="3600" dirty="0" smtClean="0">
                <a:latin typeface="Arial"/>
                <a:cs typeface="Arial"/>
              </a:rPr>
              <a:t>animals and humans have suggested. The FTOH in the bloodstream is metabolized by certain cells into PFOA</a:t>
            </a:r>
            <a:r>
              <a:rPr lang="en-US" sz="3600" baseline="30000" dirty="0" smtClean="0">
                <a:latin typeface="Arial"/>
                <a:cs typeface="Arial"/>
              </a:rPr>
              <a:t>7</a:t>
            </a:r>
            <a:r>
              <a:rPr lang="en-US" sz="3600" dirty="0" smtClean="0">
                <a:latin typeface="Arial"/>
                <a:cs typeface="Arial"/>
              </a:rPr>
              <a:t>. </a:t>
            </a:r>
            <a:endParaRPr lang="en-US" sz="3600" dirty="0">
              <a:latin typeface="Arial"/>
              <a:cs typeface="Arial"/>
            </a:endParaRPr>
          </a:p>
          <a:p>
            <a:endParaRPr lang="en-US" sz="1200" dirty="0" smtClean="0">
              <a:latin typeface="Arial"/>
              <a:cs typeface="Arial"/>
            </a:endParaRPr>
          </a:p>
          <a:p>
            <a:r>
              <a:rPr lang="en-US" sz="4000" dirty="0" smtClean="0">
                <a:latin typeface="Arial"/>
                <a:cs typeface="Arial"/>
              </a:rPr>
              <a:t> </a:t>
            </a:r>
            <a:r>
              <a:rPr lang="en-US" sz="3600" dirty="0" smtClean="0">
                <a:latin typeface="Arial"/>
                <a:cs typeface="Arial"/>
              </a:rPr>
              <a:t>FTOHs are </a:t>
            </a:r>
            <a:r>
              <a:rPr lang="en-US" sz="3600" dirty="0">
                <a:latin typeface="Arial"/>
                <a:cs typeface="Arial"/>
              </a:rPr>
              <a:t>one of the most prevalent compounds in the fumes that are generated during ski </a:t>
            </a:r>
            <a:r>
              <a:rPr lang="en-US" sz="3600" dirty="0" smtClean="0">
                <a:latin typeface="Arial"/>
                <a:cs typeface="Arial"/>
              </a:rPr>
              <a:t>waxing</a:t>
            </a:r>
            <a:r>
              <a:rPr lang="en-US" sz="3600" baseline="30000" dirty="0" smtClean="0">
                <a:latin typeface="Arial"/>
                <a:cs typeface="Arial"/>
              </a:rPr>
              <a:t>7</a:t>
            </a:r>
            <a:r>
              <a:rPr lang="en-US" sz="3600" dirty="0" smtClean="0">
                <a:latin typeface="Arial"/>
                <a:cs typeface="Arial"/>
              </a:rPr>
              <a:t> and are up to 800 </a:t>
            </a:r>
            <a:r>
              <a:rPr lang="en-US" sz="3600" dirty="0">
                <a:latin typeface="Arial"/>
                <a:cs typeface="Arial"/>
              </a:rPr>
              <a:t>times </a:t>
            </a:r>
            <a:r>
              <a:rPr lang="en-US" sz="3600" dirty="0" smtClean="0">
                <a:latin typeface="Arial"/>
                <a:cs typeface="Arial"/>
              </a:rPr>
              <a:t>higher than </a:t>
            </a:r>
            <a:r>
              <a:rPr lang="en-US" sz="3600" dirty="0">
                <a:latin typeface="Arial"/>
                <a:cs typeface="Arial"/>
              </a:rPr>
              <a:t>PFOA </a:t>
            </a:r>
            <a:r>
              <a:rPr lang="en-US" sz="3600" dirty="0" smtClean="0">
                <a:latin typeface="Arial"/>
                <a:cs typeface="Arial"/>
              </a:rPr>
              <a:t>in wax fumes. </a:t>
            </a:r>
            <a:r>
              <a:rPr lang="en-US" sz="3600" dirty="0">
                <a:latin typeface="Arial"/>
                <a:cs typeface="Arial"/>
              </a:rPr>
              <a:t>This suggests that the </a:t>
            </a:r>
            <a:r>
              <a:rPr lang="en-US" sz="3600" dirty="0" smtClean="0">
                <a:latin typeface="Arial"/>
                <a:cs typeface="Arial"/>
              </a:rPr>
              <a:t>high </a:t>
            </a:r>
            <a:r>
              <a:rPr lang="en-US" sz="3600" dirty="0">
                <a:latin typeface="Arial"/>
                <a:cs typeface="Arial"/>
              </a:rPr>
              <a:t>levels of </a:t>
            </a:r>
            <a:r>
              <a:rPr lang="en-US" sz="3600" dirty="0" smtClean="0">
                <a:latin typeface="Arial"/>
                <a:cs typeface="Arial"/>
              </a:rPr>
              <a:t>blood serum PFOA in </a:t>
            </a:r>
            <a:r>
              <a:rPr lang="en-US" sz="3600" dirty="0">
                <a:latin typeface="Arial"/>
                <a:cs typeface="Arial"/>
              </a:rPr>
              <a:t>professional ski </a:t>
            </a:r>
            <a:r>
              <a:rPr lang="en-US" sz="3600" dirty="0" smtClean="0">
                <a:latin typeface="Arial"/>
                <a:cs typeface="Arial"/>
              </a:rPr>
              <a:t>technician’s is </a:t>
            </a:r>
            <a:r>
              <a:rPr lang="en-US" sz="3600" dirty="0">
                <a:latin typeface="Arial"/>
                <a:cs typeface="Arial"/>
              </a:rPr>
              <a:t>due in large part to the biotransformation of inhaled </a:t>
            </a:r>
            <a:r>
              <a:rPr lang="en-US" sz="3600" dirty="0" smtClean="0">
                <a:latin typeface="Arial"/>
                <a:cs typeface="Arial"/>
              </a:rPr>
              <a:t>FTOHs</a:t>
            </a:r>
            <a:r>
              <a:rPr lang="en-US" sz="3600" baseline="30000" dirty="0">
                <a:latin typeface="Arial"/>
                <a:cs typeface="Arial"/>
              </a:rPr>
              <a:t>7</a:t>
            </a:r>
            <a:r>
              <a:rPr lang="en-US" sz="3600" dirty="0" smtClean="0">
                <a:latin typeface="Arial"/>
                <a:cs typeface="Arial"/>
              </a:rPr>
              <a:t>. </a:t>
            </a:r>
            <a:endParaRPr lang="en-US" sz="3600" dirty="0">
              <a:latin typeface="Arial"/>
              <a:cs typeface="Arial"/>
            </a:endParaRPr>
          </a:p>
        </p:txBody>
      </p:sp>
      <p:sp>
        <p:nvSpPr>
          <p:cNvPr id="21" name="TextBox 20"/>
          <p:cNvSpPr txBox="1"/>
          <p:nvPr/>
        </p:nvSpPr>
        <p:spPr>
          <a:xfrm>
            <a:off x="15151052" y="4019727"/>
            <a:ext cx="13566848" cy="923330"/>
          </a:xfrm>
          <a:prstGeom prst="rect">
            <a:avLst/>
          </a:prstGeom>
          <a:solidFill>
            <a:schemeClr val="bg1"/>
          </a:solidFill>
          <a:ln>
            <a:solidFill>
              <a:srgbClr val="000000"/>
            </a:solidFill>
          </a:ln>
        </p:spPr>
        <p:txBody>
          <a:bodyPr wrap="square" rtlCol="0">
            <a:spAutoFit/>
          </a:bodyPr>
          <a:lstStyle/>
          <a:p>
            <a:pPr algn="ctr"/>
            <a:r>
              <a:rPr lang="en-US" sz="5400" dirty="0">
                <a:latin typeface="Arial"/>
                <a:cs typeface="Arial"/>
              </a:rPr>
              <a:t>Technician Exposure </a:t>
            </a:r>
            <a:r>
              <a:rPr lang="en-US" sz="5400" dirty="0" smtClean="0">
                <a:latin typeface="Arial"/>
                <a:cs typeface="Arial"/>
              </a:rPr>
              <a:t>(Continued)</a:t>
            </a:r>
            <a:endParaRPr lang="en-US" sz="5400" dirty="0">
              <a:latin typeface="Arial"/>
              <a:cs typeface="Arial"/>
            </a:endParaRPr>
          </a:p>
        </p:txBody>
      </p:sp>
      <p:pic>
        <p:nvPicPr>
          <p:cNvPr id="51" name="Picture 50"/>
          <p:cNvPicPr>
            <a:picLocks noChangeAspect="1"/>
          </p:cNvPicPr>
          <p:nvPr/>
        </p:nvPicPr>
        <p:blipFill>
          <a:blip r:embed="rId8"/>
          <a:stretch>
            <a:fillRect/>
          </a:stretch>
        </p:blipFill>
        <p:spPr>
          <a:xfrm>
            <a:off x="10816620" y="26525536"/>
            <a:ext cx="851540" cy="876151"/>
          </a:xfrm>
          <a:prstGeom prst="rect">
            <a:avLst/>
          </a:prstGeom>
        </p:spPr>
      </p:pic>
      <p:pic>
        <p:nvPicPr>
          <p:cNvPr id="52" name="Picture 51"/>
          <p:cNvPicPr>
            <a:picLocks noChangeAspect="1"/>
          </p:cNvPicPr>
          <p:nvPr/>
        </p:nvPicPr>
        <p:blipFill>
          <a:blip r:embed="rId8"/>
          <a:stretch>
            <a:fillRect/>
          </a:stretch>
        </p:blipFill>
        <p:spPr>
          <a:xfrm>
            <a:off x="27047273" y="4066906"/>
            <a:ext cx="851540" cy="876151"/>
          </a:xfrm>
          <a:prstGeom prst="rect">
            <a:avLst/>
          </a:prstGeom>
        </p:spPr>
      </p:pic>
      <p:pic>
        <p:nvPicPr>
          <p:cNvPr id="53" name="Picture 52"/>
          <p:cNvPicPr>
            <a:picLocks noChangeAspect="1"/>
          </p:cNvPicPr>
          <p:nvPr/>
        </p:nvPicPr>
        <p:blipFill>
          <a:blip r:embed="rId9"/>
          <a:stretch>
            <a:fillRect/>
          </a:stretch>
        </p:blipFill>
        <p:spPr>
          <a:xfrm>
            <a:off x="41495103" y="1468433"/>
            <a:ext cx="1816625" cy="1837268"/>
          </a:xfrm>
          <a:prstGeom prst="rect">
            <a:avLst/>
          </a:prstGeom>
        </p:spPr>
      </p:pic>
    </p:spTree>
    <p:extLst>
      <p:ext uri="{BB962C8B-B14F-4D97-AF65-F5344CB8AC3E}">
        <p14:creationId xmlns:p14="http://schemas.microsoft.com/office/powerpoint/2010/main" val="28388229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3344</TotalTime>
  <Words>1775</Words>
  <Application>Microsoft Macintosh PowerPoint</Application>
  <PresentationFormat>Custom</PresentationFormat>
  <Paragraphs>168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Brockett</dc:creator>
  <cp:lastModifiedBy>test</cp:lastModifiedBy>
  <cp:revision>88</cp:revision>
  <dcterms:created xsi:type="dcterms:W3CDTF">2014-04-22T00:35:19Z</dcterms:created>
  <dcterms:modified xsi:type="dcterms:W3CDTF">2014-04-29T16:46:18Z</dcterms:modified>
</cp:coreProperties>
</file>