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2" r:id="rId1"/>
  </p:sldMasterIdLst>
  <p:sldIdLst>
    <p:sldId id="256" r:id="rId2"/>
  </p:sldIdLst>
  <p:sldSz cx="43891200" cy="38404800"/>
  <p:notesSz cx="6858000" cy="9144000"/>
  <p:defaultTextStyle>
    <a:defPPr>
      <a:defRPr lang="en-US"/>
    </a:defPPr>
    <a:lvl1pPr marL="0" algn="l" defTabSz="3685680" rtl="0" eaLnBrk="1" latinLnBrk="0" hangingPunct="1">
      <a:defRPr sz="7200" kern="1200">
        <a:solidFill>
          <a:schemeClr val="tx1"/>
        </a:solidFill>
        <a:latin typeface="+mn-lt"/>
        <a:ea typeface="+mn-ea"/>
        <a:cs typeface="+mn-cs"/>
      </a:defRPr>
    </a:lvl1pPr>
    <a:lvl2pPr marL="1842840" algn="l" defTabSz="3685680" rtl="0" eaLnBrk="1" latinLnBrk="0" hangingPunct="1">
      <a:defRPr sz="7200" kern="1200">
        <a:solidFill>
          <a:schemeClr val="tx1"/>
        </a:solidFill>
        <a:latin typeface="+mn-lt"/>
        <a:ea typeface="+mn-ea"/>
        <a:cs typeface="+mn-cs"/>
      </a:defRPr>
    </a:lvl2pPr>
    <a:lvl3pPr marL="3685680" algn="l" defTabSz="3685680" rtl="0" eaLnBrk="1" latinLnBrk="0" hangingPunct="1">
      <a:defRPr sz="7200" kern="1200">
        <a:solidFill>
          <a:schemeClr val="tx1"/>
        </a:solidFill>
        <a:latin typeface="+mn-lt"/>
        <a:ea typeface="+mn-ea"/>
        <a:cs typeface="+mn-cs"/>
      </a:defRPr>
    </a:lvl3pPr>
    <a:lvl4pPr marL="5528525" algn="l" defTabSz="3685680" rtl="0" eaLnBrk="1" latinLnBrk="0" hangingPunct="1">
      <a:defRPr sz="7200" kern="1200">
        <a:solidFill>
          <a:schemeClr val="tx1"/>
        </a:solidFill>
        <a:latin typeface="+mn-lt"/>
        <a:ea typeface="+mn-ea"/>
        <a:cs typeface="+mn-cs"/>
      </a:defRPr>
    </a:lvl4pPr>
    <a:lvl5pPr marL="7371360" algn="l" defTabSz="3685680" rtl="0" eaLnBrk="1" latinLnBrk="0" hangingPunct="1">
      <a:defRPr sz="7200" kern="1200">
        <a:solidFill>
          <a:schemeClr val="tx1"/>
        </a:solidFill>
        <a:latin typeface="+mn-lt"/>
        <a:ea typeface="+mn-ea"/>
        <a:cs typeface="+mn-cs"/>
      </a:defRPr>
    </a:lvl5pPr>
    <a:lvl6pPr marL="9214205" algn="l" defTabSz="3685680" rtl="0" eaLnBrk="1" latinLnBrk="0" hangingPunct="1">
      <a:defRPr sz="7200" kern="1200">
        <a:solidFill>
          <a:schemeClr val="tx1"/>
        </a:solidFill>
        <a:latin typeface="+mn-lt"/>
        <a:ea typeface="+mn-ea"/>
        <a:cs typeface="+mn-cs"/>
      </a:defRPr>
    </a:lvl6pPr>
    <a:lvl7pPr marL="11057040" algn="l" defTabSz="3685680" rtl="0" eaLnBrk="1" latinLnBrk="0" hangingPunct="1">
      <a:defRPr sz="7200" kern="1200">
        <a:solidFill>
          <a:schemeClr val="tx1"/>
        </a:solidFill>
        <a:latin typeface="+mn-lt"/>
        <a:ea typeface="+mn-ea"/>
        <a:cs typeface="+mn-cs"/>
      </a:defRPr>
    </a:lvl7pPr>
    <a:lvl8pPr marL="12899885" algn="l" defTabSz="3685680" rtl="0" eaLnBrk="1" latinLnBrk="0" hangingPunct="1">
      <a:defRPr sz="7200" kern="1200">
        <a:solidFill>
          <a:schemeClr val="tx1"/>
        </a:solidFill>
        <a:latin typeface="+mn-lt"/>
        <a:ea typeface="+mn-ea"/>
        <a:cs typeface="+mn-cs"/>
      </a:defRPr>
    </a:lvl8pPr>
    <a:lvl9pPr marL="14742725" algn="l" defTabSz="3685680" rtl="0" eaLnBrk="1" latinLnBrk="0" hangingPunct="1">
      <a:defRPr sz="72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2192" userDrawn="1">
          <p15:clr>
            <a:srgbClr val="A4A3A4"/>
          </p15:clr>
        </p15:guide>
        <p15:guide id="2" pos="8688" userDrawn="1">
          <p15:clr>
            <a:srgbClr val="A4A3A4"/>
          </p15:clr>
        </p15:guide>
        <p15:guide id="3" pos="19296" userDrawn="1">
          <p15:clr>
            <a:srgbClr val="A4A3A4"/>
          </p15:clr>
        </p15:guide>
        <p15:guide id="4" orient="horz" pos="16368" userDrawn="1">
          <p15:clr>
            <a:srgbClr val="A4A3A4"/>
          </p15:clr>
        </p15:guide>
        <p15:guide id="5" orient="horz" pos="710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6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5590" autoAdjust="0"/>
    <p:restoredTop sz="94660"/>
  </p:normalViewPr>
  <p:slideViewPr>
    <p:cSldViewPr showGuides="1">
      <p:cViewPr>
        <p:scale>
          <a:sx n="22" d="100"/>
          <a:sy n="22" d="100"/>
        </p:scale>
        <p:origin x="-768" y="496"/>
      </p:cViewPr>
      <p:guideLst>
        <p:guide orient="horz" pos="14224"/>
        <p:guide orient="horz" pos="19096"/>
        <p:guide orient="horz" pos="8288"/>
        <p:guide pos="8688"/>
        <p:guide pos="1929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194210" indent="0" algn="ctr">
              <a:buNone/>
              <a:defRPr>
                <a:solidFill>
                  <a:schemeClr val="tx1">
                    <a:tint val="75000"/>
                  </a:schemeClr>
                </a:solidFill>
              </a:defRPr>
            </a:lvl2pPr>
            <a:lvl3pPr marL="4388419" indent="0" algn="ctr">
              <a:buNone/>
              <a:defRPr>
                <a:solidFill>
                  <a:schemeClr val="tx1">
                    <a:tint val="75000"/>
                  </a:schemeClr>
                </a:solidFill>
              </a:defRPr>
            </a:lvl3pPr>
            <a:lvl4pPr marL="6582629" indent="0" algn="ctr">
              <a:buNone/>
              <a:defRPr>
                <a:solidFill>
                  <a:schemeClr val="tx1">
                    <a:tint val="75000"/>
                  </a:schemeClr>
                </a:solidFill>
              </a:defRPr>
            </a:lvl4pPr>
            <a:lvl5pPr marL="8776834" indent="0" algn="ctr">
              <a:buNone/>
              <a:defRPr>
                <a:solidFill>
                  <a:schemeClr val="tx1">
                    <a:tint val="75000"/>
                  </a:schemeClr>
                </a:solidFill>
              </a:defRPr>
            </a:lvl5pPr>
            <a:lvl6pPr marL="10971043" indent="0" algn="ctr">
              <a:buNone/>
              <a:defRPr>
                <a:solidFill>
                  <a:schemeClr val="tx1">
                    <a:tint val="75000"/>
                  </a:schemeClr>
                </a:solidFill>
              </a:defRPr>
            </a:lvl6pPr>
            <a:lvl7pPr marL="13165253" indent="0" algn="ctr">
              <a:buNone/>
              <a:defRPr>
                <a:solidFill>
                  <a:schemeClr val="tx1">
                    <a:tint val="75000"/>
                  </a:schemeClr>
                </a:solidFill>
              </a:defRPr>
            </a:lvl7pPr>
            <a:lvl8pPr marL="15359462" indent="0" algn="ctr">
              <a:buNone/>
              <a:defRPr>
                <a:solidFill>
                  <a:schemeClr val="tx1">
                    <a:tint val="75000"/>
                  </a:schemeClr>
                </a:solidFill>
              </a:defRPr>
            </a:lvl8pPr>
            <a:lvl9pPr marL="1755367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DA1CE42-8EB2-4A8A-BD1D-23C2464AB770}" type="datetimeFigureOut">
              <a:rPr lang="en-US" smtClean="0"/>
              <a:t>4/24/15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6BB73A-582F-4420-9A14-CB10A2B2E5E8}" type="slidenum">
              <a:rPr lang="en-US" smtClean="0"/>
              <a:t>‹#›</a:t>
            </a:fld>
            <a:endParaRPr lang="en-US"/>
          </a:p>
        </p:txBody>
      </p:sp>
    </p:spTree>
    <p:extLst>
      <p:ext uri="{BB962C8B-B14F-4D97-AF65-F5344CB8AC3E}">
        <p14:creationId xmlns:p14="http://schemas.microsoft.com/office/powerpoint/2010/main" val="2206394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A1CE42-8EB2-4A8A-BD1D-23C2464AB770}" type="datetimeFigureOut">
              <a:rPr lang="en-US" smtClean="0"/>
              <a:t>4/24/15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EBD7D0-D0F9-4718-9B10-118A5C43EBA7}" type="slidenum">
              <a:rPr lang="en-US" smtClean="0"/>
              <a:t>‹#›</a:t>
            </a:fld>
            <a:endParaRPr lang="en-US"/>
          </a:p>
        </p:txBody>
      </p:sp>
    </p:spTree>
    <p:extLst>
      <p:ext uri="{BB962C8B-B14F-4D97-AF65-F5344CB8AC3E}">
        <p14:creationId xmlns:p14="http://schemas.microsoft.com/office/powerpoint/2010/main" val="15680457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537981"/>
            <a:ext cx="9875520" cy="3276854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537981"/>
            <a:ext cx="28895040" cy="3276854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A1CE42-8EB2-4A8A-BD1D-23C2464AB770}" type="datetimeFigureOut">
              <a:rPr lang="en-US" smtClean="0"/>
              <a:t>4/24/15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EBD7D0-D0F9-4718-9B10-118A5C43EBA7}" type="slidenum">
              <a:rPr lang="en-US" smtClean="0"/>
              <a:t>‹#›</a:t>
            </a:fld>
            <a:endParaRPr lang="en-US"/>
          </a:p>
        </p:txBody>
      </p:sp>
    </p:spTree>
    <p:extLst>
      <p:ext uri="{BB962C8B-B14F-4D97-AF65-F5344CB8AC3E}">
        <p14:creationId xmlns:p14="http://schemas.microsoft.com/office/powerpoint/2010/main" val="1122437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A1CE42-8EB2-4A8A-BD1D-23C2464AB770}" type="datetimeFigureOut">
              <a:rPr lang="en-US" smtClean="0"/>
              <a:t>4/24/15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EBD7D0-D0F9-4718-9B10-118A5C43EBA7}" type="slidenum">
              <a:rPr lang="en-US" smtClean="0"/>
              <a:t>‹#›</a:t>
            </a:fld>
            <a:endParaRPr lang="en-US"/>
          </a:p>
        </p:txBody>
      </p:sp>
    </p:spTree>
    <p:extLst>
      <p:ext uri="{BB962C8B-B14F-4D97-AF65-F5344CB8AC3E}">
        <p14:creationId xmlns:p14="http://schemas.microsoft.com/office/powerpoint/2010/main" val="25425405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601"/>
            <a:ext cx="37307520" cy="8401047"/>
          </a:xfrm>
        </p:spPr>
        <p:txBody>
          <a:bodyPr anchor="b"/>
          <a:lstStyle>
            <a:lvl1pPr marL="0" indent="0">
              <a:buNone/>
              <a:defRPr sz="9600">
                <a:solidFill>
                  <a:schemeClr val="tx1">
                    <a:tint val="75000"/>
                  </a:schemeClr>
                </a:solidFill>
              </a:defRPr>
            </a:lvl1pPr>
            <a:lvl2pPr marL="2194210" indent="0">
              <a:buNone/>
              <a:defRPr sz="8600">
                <a:solidFill>
                  <a:schemeClr val="tx1">
                    <a:tint val="75000"/>
                  </a:schemeClr>
                </a:solidFill>
              </a:defRPr>
            </a:lvl2pPr>
            <a:lvl3pPr marL="4388419" indent="0">
              <a:buNone/>
              <a:defRPr sz="7700">
                <a:solidFill>
                  <a:schemeClr val="tx1">
                    <a:tint val="75000"/>
                  </a:schemeClr>
                </a:solidFill>
              </a:defRPr>
            </a:lvl3pPr>
            <a:lvl4pPr marL="6582629" indent="0">
              <a:buNone/>
              <a:defRPr sz="6700">
                <a:solidFill>
                  <a:schemeClr val="tx1">
                    <a:tint val="75000"/>
                  </a:schemeClr>
                </a:solidFill>
              </a:defRPr>
            </a:lvl4pPr>
            <a:lvl5pPr marL="8776834" indent="0">
              <a:buNone/>
              <a:defRPr sz="6700">
                <a:solidFill>
                  <a:schemeClr val="tx1">
                    <a:tint val="75000"/>
                  </a:schemeClr>
                </a:solidFill>
              </a:defRPr>
            </a:lvl5pPr>
            <a:lvl6pPr marL="10971043" indent="0">
              <a:buNone/>
              <a:defRPr sz="6700">
                <a:solidFill>
                  <a:schemeClr val="tx1">
                    <a:tint val="75000"/>
                  </a:schemeClr>
                </a:solidFill>
              </a:defRPr>
            </a:lvl6pPr>
            <a:lvl7pPr marL="13165253" indent="0">
              <a:buNone/>
              <a:defRPr sz="6700">
                <a:solidFill>
                  <a:schemeClr val="tx1">
                    <a:tint val="75000"/>
                  </a:schemeClr>
                </a:solidFill>
              </a:defRPr>
            </a:lvl7pPr>
            <a:lvl8pPr marL="15359462" indent="0">
              <a:buNone/>
              <a:defRPr sz="6700">
                <a:solidFill>
                  <a:schemeClr val="tx1">
                    <a:tint val="75000"/>
                  </a:schemeClr>
                </a:solidFill>
              </a:defRPr>
            </a:lvl8pPr>
            <a:lvl9pPr marL="17553672"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A1CE42-8EB2-4A8A-BD1D-23C2464AB770}" type="datetimeFigureOut">
              <a:rPr lang="en-US" smtClean="0"/>
              <a:t>4/24/15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EBD7D0-D0F9-4718-9B10-118A5C43EBA7}" type="slidenum">
              <a:rPr lang="en-US" smtClean="0"/>
              <a:t>‹#›</a:t>
            </a:fld>
            <a:endParaRPr lang="en-US"/>
          </a:p>
        </p:txBody>
      </p:sp>
    </p:spTree>
    <p:extLst>
      <p:ext uri="{BB962C8B-B14F-4D97-AF65-F5344CB8AC3E}">
        <p14:creationId xmlns:p14="http://schemas.microsoft.com/office/powerpoint/2010/main" val="8367280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8961128"/>
            <a:ext cx="19385280" cy="25345393"/>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8961128"/>
            <a:ext cx="19385280" cy="25345393"/>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DA1CE42-8EB2-4A8A-BD1D-23C2464AB770}" type="datetimeFigureOut">
              <a:rPr lang="en-US" smtClean="0"/>
              <a:t>4/24/15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EBD7D0-D0F9-4718-9B10-118A5C43EBA7}" type="slidenum">
              <a:rPr lang="en-US" smtClean="0"/>
              <a:t>‹#›</a:t>
            </a:fld>
            <a:endParaRPr lang="en-US"/>
          </a:p>
        </p:txBody>
      </p:sp>
    </p:spTree>
    <p:extLst>
      <p:ext uri="{BB962C8B-B14F-4D97-AF65-F5344CB8AC3E}">
        <p14:creationId xmlns:p14="http://schemas.microsoft.com/office/powerpoint/2010/main" val="4044006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4"/>
            <a:ext cx="19392902" cy="3582667"/>
          </a:xfrm>
        </p:spPr>
        <p:txBody>
          <a:bodyPr anchor="b"/>
          <a:lstStyle>
            <a:lvl1pPr marL="0" indent="0">
              <a:buNone/>
              <a:defRPr sz="11500" b="1"/>
            </a:lvl1pPr>
            <a:lvl2pPr marL="2194210" indent="0">
              <a:buNone/>
              <a:defRPr sz="9600" b="1"/>
            </a:lvl2pPr>
            <a:lvl3pPr marL="4388419" indent="0">
              <a:buNone/>
              <a:defRPr sz="8600" b="1"/>
            </a:lvl3pPr>
            <a:lvl4pPr marL="6582629" indent="0">
              <a:buNone/>
              <a:defRPr sz="7700" b="1"/>
            </a:lvl4pPr>
            <a:lvl5pPr marL="8776834" indent="0">
              <a:buNone/>
              <a:defRPr sz="7700" b="1"/>
            </a:lvl5pPr>
            <a:lvl6pPr marL="10971043" indent="0">
              <a:buNone/>
              <a:defRPr sz="7700" b="1"/>
            </a:lvl6pPr>
            <a:lvl7pPr marL="13165253" indent="0">
              <a:buNone/>
              <a:defRPr sz="7700" b="1"/>
            </a:lvl7pPr>
            <a:lvl8pPr marL="15359462" indent="0">
              <a:buNone/>
              <a:defRPr sz="7700" b="1"/>
            </a:lvl8pPr>
            <a:lvl9pPr marL="17553672"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2179301"/>
            <a:ext cx="19392902" cy="22127213"/>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4" y="8596634"/>
            <a:ext cx="19400520" cy="3582667"/>
          </a:xfrm>
        </p:spPr>
        <p:txBody>
          <a:bodyPr anchor="b"/>
          <a:lstStyle>
            <a:lvl1pPr marL="0" indent="0">
              <a:buNone/>
              <a:defRPr sz="11500" b="1"/>
            </a:lvl1pPr>
            <a:lvl2pPr marL="2194210" indent="0">
              <a:buNone/>
              <a:defRPr sz="9600" b="1"/>
            </a:lvl2pPr>
            <a:lvl3pPr marL="4388419" indent="0">
              <a:buNone/>
              <a:defRPr sz="8600" b="1"/>
            </a:lvl3pPr>
            <a:lvl4pPr marL="6582629" indent="0">
              <a:buNone/>
              <a:defRPr sz="7700" b="1"/>
            </a:lvl4pPr>
            <a:lvl5pPr marL="8776834" indent="0">
              <a:buNone/>
              <a:defRPr sz="7700" b="1"/>
            </a:lvl5pPr>
            <a:lvl6pPr marL="10971043" indent="0">
              <a:buNone/>
              <a:defRPr sz="7700" b="1"/>
            </a:lvl6pPr>
            <a:lvl7pPr marL="13165253" indent="0">
              <a:buNone/>
              <a:defRPr sz="7700" b="1"/>
            </a:lvl7pPr>
            <a:lvl8pPr marL="15359462" indent="0">
              <a:buNone/>
              <a:defRPr sz="7700" b="1"/>
            </a:lvl8pPr>
            <a:lvl9pPr marL="17553672"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4" y="12179301"/>
            <a:ext cx="19400520" cy="22127213"/>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DA1CE42-8EB2-4A8A-BD1D-23C2464AB770}" type="datetimeFigureOut">
              <a:rPr lang="en-US" smtClean="0"/>
              <a:t>4/24/15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EBD7D0-D0F9-4718-9B10-118A5C43EBA7}" type="slidenum">
              <a:rPr lang="en-US" smtClean="0"/>
              <a:t>‹#›</a:t>
            </a:fld>
            <a:endParaRPr lang="en-US"/>
          </a:p>
        </p:txBody>
      </p:sp>
    </p:spTree>
    <p:extLst>
      <p:ext uri="{BB962C8B-B14F-4D97-AF65-F5344CB8AC3E}">
        <p14:creationId xmlns:p14="http://schemas.microsoft.com/office/powerpoint/2010/main" val="29887399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A1CE42-8EB2-4A8A-BD1D-23C2464AB770}" type="datetimeFigureOut">
              <a:rPr lang="en-US" smtClean="0"/>
              <a:t>4/24/15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EBD7D0-D0F9-4718-9B10-118A5C43EBA7}" type="slidenum">
              <a:rPr lang="en-US" smtClean="0"/>
              <a:t>‹#›</a:t>
            </a:fld>
            <a:endParaRPr lang="en-US"/>
          </a:p>
        </p:txBody>
      </p:sp>
    </p:spTree>
    <p:extLst>
      <p:ext uri="{BB962C8B-B14F-4D97-AF65-F5344CB8AC3E}">
        <p14:creationId xmlns:p14="http://schemas.microsoft.com/office/powerpoint/2010/main" val="1674134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A1CE42-8EB2-4A8A-BD1D-23C2464AB770}" type="datetimeFigureOut">
              <a:rPr lang="en-US" smtClean="0"/>
              <a:t>4/24/15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EBD7D0-D0F9-4718-9B10-118A5C43EBA7}" type="slidenum">
              <a:rPr lang="en-US" smtClean="0"/>
              <a:t>‹#›</a:t>
            </a:fld>
            <a:endParaRPr lang="en-US"/>
          </a:p>
        </p:txBody>
      </p:sp>
    </p:spTree>
    <p:extLst>
      <p:ext uri="{BB962C8B-B14F-4D97-AF65-F5344CB8AC3E}">
        <p14:creationId xmlns:p14="http://schemas.microsoft.com/office/powerpoint/2010/main" val="37907913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7" y="1529080"/>
            <a:ext cx="14439902" cy="650748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529088"/>
            <a:ext cx="24536400" cy="32777433"/>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7" y="8036568"/>
            <a:ext cx="14439902" cy="26269953"/>
          </a:xfrm>
        </p:spPr>
        <p:txBody>
          <a:bodyPr/>
          <a:lstStyle>
            <a:lvl1pPr marL="0" indent="0">
              <a:buNone/>
              <a:defRPr sz="6700"/>
            </a:lvl1pPr>
            <a:lvl2pPr marL="2194210" indent="0">
              <a:buNone/>
              <a:defRPr sz="5800"/>
            </a:lvl2pPr>
            <a:lvl3pPr marL="4388419" indent="0">
              <a:buNone/>
              <a:defRPr sz="4800"/>
            </a:lvl3pPr>
            <a:lvl4pPr marL="6582629" indent="0">
              <a:buNone/>
              <a:defRPr sz="4300"/>
            </a:lvl4pPr>
            <a:lvl5pPr marL="8776834" indent="0">
              <a:buNone/>
              <a:defRPr sz="4300"/>
            </a:lvl5pPr>
            <a:lvl6pPr marL="10971043" indent="0">
              <a:buNone/>
              <a:defRPr sz="4300"/>
            </a:lvl6pPr>
            <a:lvl7pPr marL="13165253" indent="0">
              <a:buNone/>
              <a:defRPr sz="4300"/>
            </a:lvl7pPr>
            <a:lvl8pPr marL="15359462" indent="0">
              <a:buNone/>
              <a:defRPr sz="4300"/>
            </a:lvl8pPr>
            <a:lvl9pPr marL="17553672"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A1CE42-8EB2-4A8A-BD1D-23C2464AB770}" type="datetimeFigureOut">
              <a:rPr lang="en-US" smtClean="0"/>
              <a:t>4/24/15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EBD7D0-D0F9-4718-9B10-118A5C43EBA7}" type="slidenum">
              <a:rPr lang="en-US" smtClean="0"/>
              <a:t>‹#›</a:t>
            </a:fld>
            <a:endParaRPr lang="en-US"/>
          </a:p>
        </p:txBody>
      </p:sp>
    </p:spTree>
    <p:extLst>
      <p:ext uri="{BB962C8B-B14F-4D97-AF65-F5344CB8AC3E}">
        <p14:creationId xmlns:p14="http://schemas.microsoft.com/office/powerpoint/2010/main" val="3214554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1"/>
            <a:ext cx="26334720" cy="3173733"/>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5400"/>
            </a:lvl1pPr>
            <a:lvl2pPr marL="2194210" indent="0">
              <a:buNone/>
              <a:defRPr sz="13400"/>
            </a:lvl2pPr>
            <a:lvl3pPr marL="4388419" indent="0">
              <a:buNone/>
              <a:defRPr sz="11500"/>
            </a:lvl3pPr>
            <a:lvl4pPr marL="6582629" indent="0">
              <a:buNone/>
              <a:defRPr sz="9600"/>
            </a:lvl4pPr>
            <a:lvl5pPr marL="8776834" indent="0">
              <a:buNone/>
              <a:defRPr sz="9600"/>
            </a:lvl5pPr>
            <a:lvl6pPr marL="10971043" indent="0">
              <a:buNone/>
              <a:defRPr sz="9600"/>
            </a:lvl6pPr>
            <a:lvl7pPr marL="13165253" indent="0">
              <a:buNone/>
              <a:defRPr sz="9600"/>
            </a:lvl7pPr>
            <a:lvl8pPr marL="15359462" indent="0">
              <a:buNone/>
              <a:defRPr sz="9600"/>
            </a:lvl8pPr>
            <a:lvl9pPr marL="17553672" indent="0">
              <a:buNone/>
              <a:defRPr sz="9600"/>
            </a:lvl9pPr>
          </a:lstStyle>
          <a:p>
            <a:endParaRPr lang="en-US"/>
          </a:p>
        </p:txBody>
      </p:sp>
      <p:sp>
        <p:nvSpPr>
          <p:cNvPr id="4" name="Text Placeholder 3"/>
          <p:cNvSpPr>
            <a:spLocks noGrp="1"/>
          </p:cNvSpPr>
          <p:nvPr>
            <p:ph type="body" sz="half" idx="2"/>
          </p:nvPr>
        </p:nvSpPr>
        <p:spPr>
          <a:xfrm>
            <a:off x="8602982" y="30057094"/>
            <a:ext cx="26334720" cy="4507227"/>
          </a:xfrm>
        </p:spPr>
        <p:txBody>
          <a:bodyPr/>
          <a:lstStyle>
            <a:lvl1pPr marL="0" indent="0">
              <a:buNone/>
              <a:defRPr sz="6700"/>
            </a:lvl1pPr>
            <a:lvl2pPr marL="2194210" indent="0">
              <a:buNone/>
              <a:defRPr sz="5800"/>
            </a:lvl2pPr>
            <a:lvl3pPr marL="4388419" indent="0">
              <a:buNone/>
              <a:defRPr sz="4800"/>
            </a:lvl3pPr>
            <a:lvl4pPr marL="6582629" indent="0">
              <a:buNone/>
              <a:defRPr sz="4300"/>
            </a:lvl4pPr>
            <a:lvl5pPr marL="8776834" indent="0">
              <a:buNone/>
              <a:defRPr sz="4300"/>
            </a:lvl5pPr>
            <a:lvl6pPr marL="10971043" indent="0">
              <a:buNone/>
              <a:defRPr sz="4300"/>
            </a:lvl6pPr>
            <a:lvl7pPr marL="13165253" indent="0">
              <a:buNone/>
              <a:defRPr sz="4300"/>
            </a:lvl7pPr>
            <a:lvl8pPr marL="15359462" indent="0">
              <a:buNone/>
              <a:defRPr sz="4300"/>
            </a:lvl8pPr>
            <a:lvl9pPr marL="17553672"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A1CE42-8EB2-4A8A-BD1D-23C2464AB770}" type="datetimeFigureOut">
              <a:rPr lang="en-US" smtClean="0"/>
              <a:t>4/24/15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EBD7D0-D0F9-4718-9B10-118A5C43EBA7}" type="slidenum">
              <a:rPr lang="en-US" smtClean="0"/>
              <a:t>‹#›</a:t>
            </a:fld>
            <a:endParaRPr lang="en-US"/>
          </a:p>
        </p:txBody>
      </p:sp>
    </p:spTree>
    <p:extLst>
      <p:ext uri="{BB962C8B-B14F-4D97-AF65-F5344CB8AC3E}">
        <p14:creationId xmlns:p14="http://schemas.microsoft.com/office/powerpoint/2010/main" val="124123243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38840" tIns="219422" rIns="438840" bIns="219422"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8"/>
            <a:ext cx="39502080" cy="25345393"/>
          </a:xfrm>
          <a:prstGeom prst="rect">
            <a:avLst/>
          </a:prstGeom>
        </p:spPr>
        <p:txBody>
          <a:bodyPr vert="horz" lIns="438840" tIns="219422" rIns="438840" bIns="21942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38840" tIns="219422" rIns="438840" bIns="219422" rtlCol="0" anchor="ctr"/>
          <a:lstStyle>
            <a:lvl1pPr algn="l">
              <a:defRPr sz="5800">
                <a:solidFill>
                  <a:schemeClr val="tx1">
                    <a:tint val="75000"/>
                  </a:schemeClr>
                </a:solidFill>
              </a:defRPr>
            </a:lvl1pPr>
          </a:lstStyle>
          <a:p>
            <a:fld id="{FDA1CE42-8EB2-4A8A-BD1D-23C2464AB770}" type="datetimeFigureOut">
              <a:rPr lang="en-US" smtClean="0"/>
              <a:t>4/24/15</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38840" tIns="219422" rIns="438840" bIns="219422"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38840" tIns="219422" rIns="438840" bIns="219422" rtlCol="0" anchor="ctr"/>
          <a:lstStyle>
            <a:lvl1pPr algn="r">
              <a:defRPr sz="5800">
                <a:solidFill>
                  <a:schemeClr val="tx1">
                    <a:tint val="75000"/>
                  </a:schemeClr>
                </a:solidFill>
              </a:defRPr>
            </a:lvl1pPr>
          </a:lstStyle>
          <a:p>
            <a:fld id="{A7EBD7D0-D0F9-4718-9B10-118A5C43EBA7}" type="slidenum">
              <a:rPr lang="en-US" smtClean="0"/>
              <a:t>‹#›</a:t>
            </a:fld>
            <a:endParaRPr lang="en-US"/>
          </a:p>
        </p:txBody>
      </p:sp>
    </p:spTree>
    <p:extLst>
      <p:ext uri="{BB962C8B-B14F-4D97-AF65-F5344CB8AC3E}">
        <p14:creationId xmlns:p14="http://schemas.microsoft.com/office/powerpoint/2010/main" val="1134789417"/>
      </p:ext>
    </p:extLst>
  </p:cSld>
  <p:clrMap bg1="lt1" tx1="dk1" bg2="lt2" tx2="dk2" accent1="accent1" accent2="accent2" accent3="accent3" accent4="accent4" accent5="accent5" accent6="accent6" hlink="hlink" folHlink="folHlink"/>
  <p:sldLayoutIdLst>
    <p:sldLayoutId id="2147483923" r:id="rId1"/>
    <p:sldLayoutId id="2147483924" r:id="rId2"/>
    <p:sldLayoutId id="2147483925" r:id="rId3"/>
    <p:sldLayoutId id="2147483926" r:id="rId4"/>
    <p:sldLayoutId id="2147483927" r:id="rId5"/>
    <p:sldLayoutId id="2147483928" r:id="rId6"/>
    <p:sldLayoutId id="2147483929" r:id="rId7"/>
    <p:sldLayoutId id="2147483930" r:id="rId8"/>
    <p:sldLayoutId id="2147483931" r:id="rId9"/>
    <p:sldLayoutId id="2147483932" r:id="rId10"/>
    <p:sldLayoutId id="2147483933" r:id="rId11"/>
  </p:sldLayoutIdLst>
  <p:txStyles>
    <p:titleStyle>
      <a:lvl1pPr algn="ctr" defTabSz="2194210" rtl="0" eaLnBrk="1" latinLnBrk="0" hangingPunct="1">
        <a:spcBef>
          <a:spcPct val="0"/>
        </a:spcBef>
        <a:buNone/>
        <a:defRPr sz="21100" kern="1200">
          <a:solidFill>
            <a:schemeClr val="tx1"/>
          </a:solidFill>
          <a:latin typeface="+mj-lt"/>
          <a:ea typeface="+mj-ea"/>
          <a:cs typeface="+mj-cs"/>
        </a:defRPr>
      </a:lvl1pPr>
    </p:titleStyle>
    <p:bodyStyle>
      <a:lvl1pPr marL="1645656" indent="-1645656" algn="l" defTabSz="2194210" rtl="0" eaLnBrk="1" latinLnBrk="0" hangingPunct="1">
        <a:spcBef>
          <a:spcPct val="20000"/>
        </a:spcBef>
        <a:buFont typeface="Arial"/>
        <a:buChar char="•"/>
        <a:defRPr sz="15400" kern="1200">
          <a:solidFill>
            <a:schemeClr val="tx1"/>
          </a:solidFill>
          <a:latin typeface="+mn-lt"/>
          <a:ea typeface="+mn-ea"/>
          <a:cs typeface="+mn-cs"/>
        </a:defRPr>
      </a:lvl1pPr>
      <a:lvl2pPr marL="3565589" indent="-1371379" algn="l" defTabSz="2194210" rtl="0" eaLnBrk="1" latinLnBrk="0" hangingPunct="1">
        <a:spcBef>
          <a:spcPct val="20000"/>
        </a:spcBef>
        <a:buFont typeface="Arial"/>
        <a:buChar char="–"/>
        <a:defRPr sz="13400" kern="1200">
          <a:solidFill>
            <a:schemeClr val="tx1"/>
          </a:solidFill>
          <a:latin typeface="+mn-lt"/>
          <a:ea typeface="+mn-ea"/>
          <a:cs typeface="+mn-cs"/>
        </a:defRPr>
      </a:lvl2pPr>
      <a:lvl3pPr marL="5485522" indent="-1097102" algn="l" defTabSz="2194210" rtl="0" eaLnBrk="1" latinLnBrk="0" hangingPunct="1">
        <a:spcBef>
          <a:spcPct val="20000"/>
        </a:spcBef>
        <a:buFont typeface="Arial"/>
        <a:buChar char="•"/>
        <a:defRPr sz="11500" kern="1200">
          <a:solidFill>
            <a:schemeClr val="tx1"/>
          </a:solidFill>
          <a:latin typeface="+mn-lt"/>
          <a:ea typeface="+mn-ea"/>
          <a:cs typeface="+mn-cs"/>
        </a:defRPr>
      </a:lvl3pPr>
      <a:lvl4pPr marL="7679731" indent="-1097102" algn="l" defTabSz="2194210" rtl="0" eaLnBrk="1" latinLnBrk="0" hangingPunct="1">
        <a:spcBef>
          <a:spcPct val="20000"/>
        </a:spcBef>
        <a:buFont typeface="Arial"/>
        <a:buChar char="–"/>
        <a:defRPr sz="9600" kern="1200">
          <a:solidFill>
            <a:schemeClr val="tx1"/>
          </a:solidFill>
          <a:latin typeface="+mn-lt"/>
          <a:ea typeface="+mn-ea"/>
          <a:cs typeface="+mn-cs"/>
        </a:defRPr>
      </a:lvl4pPr>
      <a:lvl5pPr marL="9873941" indent="-1097102" algn="l" defTabSz="2194210" rtl="0" eaLnBrk="1" latinLnBrk="0" hangingPunct="1">
        <a:spcBef>
          <a:spcPct val="20000"/>
        </a:spcBef>
        <a:buFont typeface="Arial"/>
        <a:buChar char="»"/>
        <a:defRPr sz="9600" kern="1200">
          <a:solidFill>
            <a:schemeClr val="tx1"/>
          </a:solidFill>
          <a:latin typeface="+mn-lt"/>
          <a:ea typeface="+mn-ea"/>
          <a:cs typeface="+mn-cs"/>
        </a:defRPr>
      </a:lvl5pPr>
      <a:lvl6pPr marL="12068150" indent="-1097102" algn="l" defTabSz="2194210" rtl="0" eaLnBrk="1" latinLnBrk="0" hangingPunct="1">
        <a:spcBef>
          <a:spcPct val="20000"/>
        </a:spcBef>
        <a:buFont typeface="Arial"/>
        <a:buChar char="•"/>
        <a:defRPr sz="9600" kern="1200">
          <a:solidFill>
            <a:schemeClr val="tx1"/>
          </a:solidFill>
          <a:latin typeface="+mn-lt"/>
          <a:ea typeface="+mn-ea"/>
          <a:cs typeface="+mn-cs"/>
        </a:defRPr>
      </a:lvl6pPr>
      <a:lvl7pPr marL="14262360" indent="-1097102" algn="l" defTabSz="2194210" rtl="0" eaLnBrk="1" latinLnBrk="0" hangingPunct="1">
        <a:spcBef>
          <a:spcPct val="20000"/>
        </a:spcBef>
        <a:buFont typeface="Arial"/>
        <a:buChar char="•"/>
        <a:defRPr sz="9600" kern="1200">
          <a:solidFill>
            <a:schemeClr val="tx1"/>
          </a:solidFill>
          <a:latin typeface="+mn-lt"/>
          <a:ea typeface="+mn-ea"/>
          <a:cs typeface="+mn-cs"/>
        </a:defRPr>
      </a:lvl7pPr>
      <a:lvl8pPr marL="16456565" indent="-1097102" algn="l" defTabSz="2194210" rtl="0" eaLnBrk="1" latinLnBrk="0" hangingPunct="1">
        <a:spcBef>
          <a:spcPct val="20000"/>
        </a:spcBef>
        <a:buFont typeface="Arial"/>
        <a:buChar char="•"/>
        <a:defRPr sz="9600" kern="1200">
          <a:solidFill>
            <a:schemeClr val="tx1"/>
          </a:solidFill>
          <a:latin typeface="+mn-lt"/>
          <a:ea typeface="+mn-ea"/>
          <a:cs typeface="+mn-cs"/>
        </a:defRPr>
      </a:lvl8pPr>
      <a:lvl9pPr marL="18650774" indent="-1097102" algn="l" defTabSz="219421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210" rtl="0" eaLnBrk="1" latinLnBrk="0" hangingPunct="1">
        <a:defRPr sz="8600" kern="1200">
          <a:solidFill>
            <a:schemeClr val="tx1"/>
          </a:solidFill>
          <a:latin typeface="+mn-lt"/>
          <a:ea typeface="+mn-ea"/>
          <a:cs typeface="+mn-cs"/>
        </a:defRPr>
      </a:lvl1pPr>
      <a:lvl2pPr marL="2194210" algn="l" defTabSz="2194210" rtl="0" eaLnBrk="1" latinLnBrk="0" hangingPunct="1">
        <a:defRPr sz="8600" kern="1200">
          <a:solidFill>
            <a:schemeClr val="tx1"/>
          </a:solidFill>
          <a:latin typeface="+mn-lt"/>
          <a:ea typeface="+mn-ea"/>
          <a:cs typeface="+mn-cs"/>
        </a:defRPr>
      </a:lvl2pPr>
      <a:lvl3pPr marL="4388419" algn="l" defTabSz="2194210" rtl="0" eaLnBrk="1" latinLnBrk="0" hangingPunct="1">
        <a:defRPr sz="8600" kern="1200">
          <a:solidFill>
            <a:schemeClr val="tx1"/>
          </a:solidFill>
          <a:latin typeface="+mn-lt"/>
          <a:ea typeface="+mn-ea"/>
          <a:cs typeface="+mn-cs"/>
        </a:defRPr>
      </a:lvl3pPr>
      <a:lvl4pPr marL="6582629" algn="l" defTabSz="2194210" rtl="0" eaLnBrk="1" latinLnBrk="0" hangingPunct="1">
        <a:defRPr sz="8600" kern="1200">
          <a:solidFill>
            <a:schemeClr val="tx1"/>
          </a:solidFill>
          <a:latin typeface="+mn-lt"/>
          <a:ea typeface="+mn-ea"/>
          <a:cs typeface="+mn-cs"/>
        </a:defRPr>
      </a:lvl4pPr>
      <a:lvl5pPr marL="8776834" algn="l" defTabSz="2194210" rtl="0" eaLnBrk="1" latinLnBrk="0" hangingPunct="1">
        <a:defRPr sz="8600" kern="1200">
          <a:solidFill>
            <a:schemeClr val="tx1"/>
          </a:solidFill>
          <a:latin typeface="+mn-lt"/>
          <a:ea typeface="+mn-ea"/>
          <a:cs typeface="+mn-cs"/>
        </a:defRPr>
      </a:lvl5pPr>
      <a:lvl6pPr marL="10971043" algn="l" defTabSz="2194210" rtl="0" eaLnBrk="1" latinLnBrk="0" hangingPunct="1">
        <a:defRPr sz="8600" kern="1200">
          <a:solidFill>
            <a:schemeClr val="tx1"/>
          </a:solidFill>
          <a:latin typeface="+mn-lt"/>
          <a:ea typeface="+mn-ea"/>
          <a:cs typeface="+mn-cs"/>
        </a:defRPr>
      </a:lvl6pPr>
      <a:lvl7pPr marL="13165253" algn="l" defTabSz="2194210" rtl="0" eaLnBrk="1" latinLnBrk="0" hangingPunct="1">
        <a:defRPr sz="8600" kern="1200">
          <a:solidFill>
            <a:schemeClr val="tx1"/>
          </a:solidFill>
          <a:latin typeface="+mn-lt"/>
          <a:ea typeface="+mn-ea"/>
          <a:cs typeface="+mn-cs"/>
        </a:defRPr>
      </a:lvl7pPr>
      <a:lvl8pPr marL="15359462" algn="l" defTabSz="2194210" rtl="0" eaLnBrk="1" latinLnBrk="0" hangingPunct="1">
        <a:defRPr sz="8600" kern="1200">
          <a:solidFill>
            <a:schemeClr val="tx1"/>
          </a:solidFill>
          <a:latin typeface="+mn-lt"/>
          <a:ea typeface="+mn-ea"/>
          <a:cs typeface="+mn-cs"/>
        </a:defRPr>
      </a:lvl8pPr>
      <a:lvl9pPr marL="17553672" algn="l" defTabSz="219421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4.jpg"/><Relationship Id="rId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TextBox 17"/>
          <p:cNvSpPr txBox="1">
            <a:spLocks/>
          </p:cNvSpPr>
          <p:nvPr/>
        </p:nvSpPr>
        <p:spPr>
          <a:xfrm>
            <a:off x="-27598" y="5000623"/>
            <a:ext cx="43918799" cy="7808976"/>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a:innerShdw blurRad="63500" dist="50800" dir="8100000">
              <a:prstClr val="black">
                <a:alpha val="50000"/>
              </a:prstClr>
            </a:innerShdw>
          </a:effectLst>
        </p:spPr>
        <p:txBody>
          <a:bodyPr wrap="square" rtlCol="0">
            <a:spAutoFit/>
          </a:bodyPr>
          <a:lstStyle/>
          <a:p>
            <a:endParaRPr lang="en-US" dirty="0"/>
          </a:p>
        </p:txBody>
      </p:sp>
      <p:sp>
        <p:nvSpPr>
          <p:cNvPr id="30" name="TextBox 29"/>
          <p:cNvSpPr txBox="1"/>
          <p:nvPr/>
        </p:nvSpPr>
        <p:spPr>
          <a:xfrm>
            <a:off x="13821613" y="12807675"/>
            <a:ext cx="16771549" cy="25603200"/>
          </a:xfrm>
          <a:prstGeom prst="rect">
            <a:avLst/>
          </a:prstGeom>
          <a:blipFill>
            <a:blip r:embed="rId2"/>
            <a:tile tx="0" ty="0" sx="100000" sy="100000" flip="none" algn="tl"/>
          </a:blipFill>
        </p:spPr>
        <p:txBody>
          <a:bodyPr wrap="square" rtlCol="0">
            <a:spAutoFit/>
          </a:bodyPr>
          <a:lstStyle/>
          <a:p>
            <a:endParaRPr lang="en-US" dirty="0"/>
          </a:p>
        </p:txBody>
      </p:sp>
      <p:sp>
        <p:nvSpPr>
          <p:cNvPr id="51" name="TextBox 50"/>
          <p:cNvSpPr txBox="1"/>
          <p:nvPr/>
        </p:nvSpPr>
        <p:spPr>
          <a:xfrm>
            <a:off x="30624726" y="12668248"/>
            <a:ext cx="13216992" cy="22466808"/>
          </a:xfrm>
          <a:prstGeom prst="rect">
            <a:avLst/>
          </a:prstGeom>
          <a:gradFill>
            <a:gsLst>
              <a:gs pos="74333">
                <a:srgbClr val="D2E0B4"/>
              </a:gs>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p:spPr>
        <p:txBody>
          <a:bodyPr wrap="square" rtlCol="0">
            <a:spAutoFit/>
          </a:bodyPr>
          <a:lstStyle/>
          <a:p>
            <a:endParaRPr lang="en-US" dirty="0"/>
          </a:p>
        </p:txBody>
      </p:sp>
      <p:sp>
        <p:nvSpPr>
          <p:cNvPr id="23" name="TextBox 22"/>
          <p:cNvSpPr txBox="1"/>
          <p:nvPr/>
        </p:nvSpPr>
        <p:spPr>
          <a:xfrm>
            <a:off x="2" y="12807675"/>
            <a:ext cx="13821610" cy="25603200"/>
          </a:xfrm>
          <a:prstGeom prst="rect">
            <a:avLst/>
          </a:prstGeom>
          <a:gradFill>
            <a:gsLst>
              <a:gs pos="74333">
                <a:srgbClr val="D2E0B4"/>
              </a:gs>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gradFill>
        </p:spPr>
        <p:txBody>
          <a:bodyPr wrap="square" rtlCol="0">
            <a:spAutoFit/>
          </a:bodyPr>
          <a:lstStyle/>
          <a:p>
            <a:endParaRPr lang="en-US" dirty="0"/>
          </a:p>
        </p:txBody>
      </p:sp>
      <p:sp>
        <p:nvSpPr>
          <p:cNvPr id="5" name="TextBox 4"/>
          <p:cNvSpPr txBox="1"/>
          <p:nvPr/>
        </p:nvSpPr>
        <p:spPr>
          <a:xfrm>
            <a:off x="15011400" y="3352800"/>
            <a:ext cx="24463721" cy="830958"/>
          </a:xfrm>
          <a:prstGeom prst="rect">
            <a:avLst/>
          </a:prstGeom>
          <a:noFill/>
        </p:spPr>
        <p:txBody>
          <a:bodyPr wrap="square" lIns="91411" tIns="45701" rIns="91411" bIns="45701" rtlCol="0">
            <a:spAutoFit/>
          </a:bodyPr>
          <a:lstStyle/>
          <a:p>
            <a:r>
              <a:rPr lang="en-US" sz="4800" b="1" dirty="0" smtClean="0">
                <a:latin typeface="+mj-lt"/>
              </a:rPr>
              <a:t>Presenting Author: </a:t>
            </a:r>
            <a:r>
              <a:rPr lang="en-US" sz="4800" b="1" dirty="0" smtClean="0">
                <a:latin typeface="+mj-lt"/>
              </a:rPr>
              <a:t>Nils Carlson</a:t>
            </a:r>
            <a:r>
              <a:rPr lang="en-US" sz="4800" b="1" dirty="0" smtClean="0">
                <a:latin typeface="+mj-lt"/>
              </a:rPr>
              <a:t>, </a:t>
            </a:r>
            <a:r>
              <a:rPr lang="en-US" sz="4800" b="1" dirty="0" smtClean="0">
                <a:latin typeface="+mj-lt"/>
              </a:rPr>
              <a:t>Colby </a:t>
            </a:r>
            <a:r>
              <a:rPr lang="en-US" sz="4800" b="1" dirty="0" smtClean="0">
                <a:latin typeface="+mj-lt"/>
              </a:rPr>
              <a:t>College</a:t>
            </a:r>
            <a:endParaRPr lang="en-US" sz="4800" b="1" dirty="0" smtClean="0">
              <a:latin typeface="+mj-lt"/>
            </a:endParaRPr>
          </a:p>
        </p:txBody>
      </p:sp>
      <p:sp>
        <p:nvSpPr>
          <p:cNvPr id="6" name="TextBox 5"/>
          <p:cNvSpPr txBox="1"/>
          <p:nvPr/>
        </p:nvSpPr>
        <p:spPr>
          <a:xfrm>
            <a:off x="1258231" y="5146226"/>
            <a:ext cx="10830567" cy="923291"/>
          </a:xfrm>
          <a:prstGeom prst="rect">
            <a:avLst/>
          </a:prstGeom>
          <a:noFill/>
        </p:spPr>
        <p:txBody>
          <a:bodyPr wrap="square" lIns="91411" tIns="45701" rIns="91411" bIns="45701" rtlCol="0">
            <a:spAutoFit/>
          </a:bodyPr>
          <a:lstStyle/>
          <a:p>
            <a:pPr algn="ctr"/>
            <a:r>
              <a:rPr lang="en-US" sz="5400" b="1" u="sng" dirty="0" smtClean="0">
                <a:solidFill>
                  <a:schemeClr val="tx2"/>
                </a:solidFill>
                <a:latin typeface="+mj-lt"/>
              </a:rPr>
              <a:t>Introduction</a:t>
            </a:r>
            <a:endParaRPr lang="en-US" sz="4300" b="1" u="sng" dirty="0">
              <a:solidFill>
                <a:schemeClr val="tx2"/>
              </a:solidFill>
              <a:latin typeface="+mj-lt"/>
            </a:endParaRPr>
          </a:p>
        </p:txBody>
      </p:sp>
      <p:sp>
        <p:nvSpPr>
          <p:cNvPr id="7" name="TextBox 6"/>
          <p:cNvSpPr txBox="1"/>
          <p:nvPr/>
        </p:nvSpPr>
        <p:spPr>
          <a:xfrm>
            <a:off x="381001" y="6400800"/>
            <a:ext cx="13905982" cy="5786162"/>
          </a:xfrm>
          <a:prstGeom prst="rect">
            <a:avLst/>
          </a:prstGeom>
          <a:noFill/>
        </p:spPr>
        <p:txBody>
          <a:bodyPr wrap="square" lIns="91411" tIns="45701" rIns="91411" bIns="45701" rtlCol="0">
            <a:spAutoFit/>
          </a:bodyPr>
          <a:lstStyle/>
          <a:p>
            <a:r>
              <a:rPr lang="en-US" sz="4200" b="1" u="sng" dirty="0" smtClean="0">
                <a:latin typeface="+mj-lt"/>
              </a:rPr>
              <a:t>Coral Reefs</a:t>
            </a:r>
            <a:r>
              <a:rPr lang="en-US" sz="4200" b="1" u="sng" dirty="0" smtClean="0">
                <a:latin typeface="+mj-lt"/>
              </a:rPr>
              <a:t> </a:t>
            </a:r>
            <a:endParaRPr lang="en-US" sz="4200" b="1" u="sng" dirty="0" smtClean="0">
              <a:latin typeface="+mj-lt"/>
            </a:endParaRPr>
          </a:p>
          <a:p>
            <a:pPr marL="571500" indent="-571500">
              <a:spcBef>
                <a:spcPts val="1200"/>
              </a:spcBef>
              <a:buFont typeface="Arial" panose="020B0604020202020204" pitchFamily="34" charset="0"/>
              <a:buChar char="•"/>
            </a:pPr>
            <a:r>
              <a:rPr lang="en-US" sz="3600" dirty="0">
                <a:latin typeface="+mj-lt"/>
              </a:rPr>
              <a:t>Coral reefs are among the most productive and biologically diverse ecosystems on Earth.</a:t>
            </a:r>
          </a:p>
          <a:p>
            <a:pPr marL="571500" indent="-571500">
              <a:spcBef>
                <a:spcPts val="1200"/>
              </a:spcBef>
              <a:buFont typeface="Arial" panose="020B0604020202020204" pitchFamily="34" charset="0"/>
              <a:buChar char="•"/>
            </a:pPr>
            <a:r>
              <a:rPr lang="en-US" sz="3600" dirty="0">
                <a:latin typeface="+mj-lt"/>
              </a:rPr>
              <a:t>They supply vast numbers of people with goods and services such as seafood, recreational possibilities, costal protection and aesthetic and cultural benefits.</a:t>
            </a:r>
          </a:p>
          <a:p>
            <a:pPr marL="571500" indent="-571500">
              <a:spcBef>
                <a:spcPts val="1200"/>
              </a:spcBef>
              <a:buFont typeface="Arial" panose="020B0604020202020204" pitchFamily="34" charset="0"/>
              <a:buChar char="•"/>
            </a:pPr>
            <a:r>
              <a:rPr lang="en-US" sz="3600" dirty="0">
                <a:latin typeface="+mj-lt"/>
              </a:rPr>
              <a:t>Coral reef cover ranges from 0.1-0.5% of the ocean floor but hold almost 1/3 of the world’s marine fish species</a:t>
            </a:r>
          </a:p>
          <a:p>
            <a:pPr marL="571500" indent="-571500">
              <a:spcBef>
                <a:spcPts val="1200"/>
              </a:spcBef>
              <a:buFont typeface="Arial" panose="020B0604020202020204" pitchFamily="34" charset="0"/>
              <a:buChar char="•"/>
            </a:pPr>
            <a:endParaRPr lang="en-US" sz="3600" b="1" dirty="0">
              <a:latin typeface="Franklin Gothic Book" panose="020B0503020102020204" pitchFamily="34" charset="0"/>
            </a:endParaRPr>
          </a:p>
        </p:txBody>
      </p:sp>
      <p:sp>
        <p:nvSpPr>
          <p:cNvPr id="8" name="TextBox 7"/>
          <p:cNvSpPr txBox="1"/>
          <p:nvPr/>
        </p:nvSpPr>
        <p:spPr>
          <a:xfrm>
            <a:off x="14249400" y="6400800"/>
            <a:ext cx="14935200" cy="6186272"/>
          </a:xfrm>
          <a:prstGeom prst="rect">
            <a:avLst/>
          </a:prstGeom>
          <a:noFill/>
        </p:spPr>
        <p:txBody>
          <a:bodyPr wrap="square" lIns="91411" tIns="45701" rIns="91411" bIns="45701" rtlCol="0">
            <a:spAutoFit/>
          </a:bodyPr>
          <a:lstStyle/>
          <a:p>
            <a:pPr marL="571500" indent="-571500">
              <a:buFont typeface="Arial"/>
              <a:buChar char="•"/>
            </a:pPr>
            <a:r>
              <a:rPr lang="en-US" sz="3600" b="1" i="1" dirty="0"/>
              <a:t>Many coral reefs are in serious decline</a:t>
            </a:r>
            <a:r>
              <a:rPr lang="en-US" sz="3600" dirty="0"/>
              <a:t>: This is particularly true for reefs near </a:t>
            </a:r>
            <a:r>
              <a:rPr lang="en-US" sz="3600" dirty="0" err="1"/>
              <a:t>embayments</a:t>
            </a:r>
            <a:r>
              <a:rPr lang="en-US" sz="3600" dirty="0"/>
              <a:t> or near shallow shelves in densely populated areas.</a:t>
            </a:r>
          </a:p>
          <a:p>
            <a:pPr marL="571500" indent="-571500">
              <a:buFont typeface="Arial"/>
              <a:buChar char="•"/>
            </a:pPr>
            <a:endParaRPr lang="en-US" sz="3600" dirty="0" smtClean="0"/>
          </a:p>
          <a:p>
            <a:pPr marL="571500" indent="-571500">
              <a:buFont typeface="Arial"/>
              <a:buChar char="•"/>
            </a:pPr>
            <a:r>
              <a:rPr lang="en-US" sz="3600" dirty="0" smtClean="0"/>
              <a:t>To </a:t>
            </a:r>
            <a:r>
              <a:rPr lang="en-US" sz="3600" dirty="0"/>
              <a:t>secure the capacity of coral reefs to supply humanity with ecological goods and services the resilience of reefs must be conserved</a:t>
            </a:r>
            <a:r>
              <a:rPr lang="en-US" sz="3600" dirty="0" smtClean="0"/>
              <a:t>.</a:t>
            </a:r>
          </a:p>
          <a:p>
            <a:pPr marL="2414340" lvl="1" indent="-571500">
              <a:buFont typeface="Arial"/>
              <a:buChar char="•"/>
            </a:pPr>
            <a:r>
              <a:rPr lang="en-US" sz="3600" dirty="0"/>
              <a:t>Loss of resilience is caused by unsustainable uses of the reef itself as well as unwise and inefficient fisheries management </a:t>
            </a:r>
          </a:p>
          <a:p>
            <a:pPr marL="2414340" lvl="1" indent="-571500">
              <a:buFont typeface="Arial"/>
              <a:buChar char="•"/>
            </a:pPr>
            <a:r>
              <a:rPr lang="en-US" sz="3600" dirty="0"/>
              <a:t>Human impacts on coral reefs can also have far reaching consequences on adjacent ecosystems   </a:t>
            </a:r>
          </a:p>
          <a:p>
            <a:pPr lvl="1"/>
            <a:endParaRPr lang="en-US" sz="3600" dirty="0"/>
          </a:p>
          <a:p>
            <a:pPr marL="571500" indent="-571500">
              <a:buFont typeface="Arial"/>
              <a:buChar char="•"/>
            </a:pPr>
            <a:endParaRPr lang="en-US" sz="3600" dirty="0"/>
          </a:p>
        </p:txBody>
      </p:sp>
      <p:sp>
        <p:nvSpPr>
          <p:cNvPr id="9" name="TextBox 8"/>
          <p:cNvSpPr txBox="1"/>
          <p:nvPr/>
        </p:nvSpPr>
        <p:spPr>
          <a:xfrm>
            <a:off x="31165800" y="32385000"/>
            <a:ext cx="11690265" cy="2585285"/>
          </a:xfrm>
          <a:prstGeom prst="rect">
            <a:avLst/>
          </a:prstGeom>
          <a:noFill/>
        </p:spPr>
        <p:txBody>
          <a:bodyPr wrap="square" lIns="91411" tIns="45701" rIns="91411" bIns="45701" rtlCol="0">
            <a:spAutoFit/>
          </a:bodyPr>
          <a:lstStyle/>
          <a:p>
            <a:pPr algn="ctr"/>
            <a:r>
              <a:rPr lang="en-US" sz="5400" b="1" u="sng" dirty="0" smtClean="0">
                <a:solidFill>
                  <a:schemeClr val="tx2"/>
                </a:solidFill>
                <a:latin typeface="Franklin Gothic Book" panose="020B0503020102020204" pitchFamily="34" charset="0"/>
              </a:rPr>
              <a:t>Acknowledgements</a:t>
            </a:r>
            <a:r>
              <a:rPr lang="en-US" sz="4300" b="1" dirty="0" smtClean="0">
                <a:latin typeface="Franklin Gothic Book" panose="020B0503020102020204" pitchFamily="34" charset="0"/>
              </a:rPr>
              <a:t> </a:t>
            </a:r>
            <a:endParaRPr lang="en-US" sz="4300" dirty="0">
              <a:latin typeface="Franklin Gothic Book" panose="020B0503020102020204" pitchFamily="34" charset="0"/>
            </a:endParaRPr>
          </a:p>
          <a:p>
            <a:r>
              <a:rPr lang="en-US" sz="3600" dirty="0"/>
              <a:t>The authors would like to acknowledge the support and efforts of </a:t>
            </a:r>
          </a:p>
          <a:p>
            <a:pPr marL="914400" lvl="1" indent="-38100"/>
            <a:r>
              <a:rPr lang="en-US" sz="3600" dirty="0" err="1" smtClean="0"/>
              <a:t>Sahan</a:t>
            </a:r>
            <a:r>
              <a:rPr lang="en-US" sz="3600" dirty="0" smtClean="0"/>
              <a:t> </a:t>
            </a:r>
            <a:r>
              <a:rPr lang="en-US" sz="3600" dirty="0" err="1" smtClean="0"/>
              <a:t>Dissanayake</a:t>
            </a:r>
            <a:r>
              <a:rPr lang="en-US" sz="3600" dirty="0" smtClean="0"/>
              <a:t>, Colby College</a:t>
            </a:r>
            <a:endParaRPr lang="en-US" sz="3600" dirty="0"/>
          </a:p>
        </p:txBody>
      </p:sp>
      <p:sp>
        <p:nvSpPr>
          <p:cNvPr id="11" name="TextBox 10"/>
          <p:cNvSpPr txBox="1"/>
          <p:nvPr/>
        </p:nvSpPr>
        <p:spPr>
          <a:xfrm>
            <a:off x="30654172" y="13268325"/>
            <a:ext cx="12674178" cy="17481668"/>
          </a:xfrm>
          <a:prstGeom prst="rect">
            <a:avLst/>
          </a:prstGeom>
          <a:noFill/>
          <a:ln>
            <a:noFill/>
          </a:ln>
          <a:effectLst>
            <a:innerShdw blurRad="63500" dist="50800" dir="2700000">
              <a:prstClr val="black">
                <a:alpha val="50000"/>
              </a:prstClr>
            </a:innerShdw>
          </a:effectLst>
        </p:spPr>
        <p:txBody>
          <a:bodyPr wrap="square" lIns="91411" tIns="45701" rIns="91411" bIns="45701" rtlCol="0">
            <a:spAutoFit/>
          </a:bodyPr>
          <a:lstStyle/>
          <a:p>
            <a:pPr marL="571500" lvl="1"/>
            <a:endParaRPr lang="en-US" sz="3600" dirty="0" smtClean="0">
              <a:latin typeface="Franklin Gothic Book" panose="020B0503020102020204" pitchFamily="34" charset="0"/>
            </a:endParaRPr>
          </a:p>
          <a:p>
            <a:pPr marL="1295400" lvl="1" indent="-723900">
              <a:buFont typeface="Wingdings" panose="05000000000000000000" pitchFamily="2" charset="2"/>
              <a:buChar char="v"/>
            </a:pPr>
            <a:endParaRPr lang="en-US" sz="3600" dirty="0" smtClean="0">
              <a:latin typeface="Franklin Gothic Book" panose="020B0503020102020204" pitchFamily="34" charset="0"/>
            </a:endParaRPr>
          </a:p>
          <a:p>
            <a:pPr marL="1295400" lvl="1" indent="-723900">
              <a:buFont typeface="Wingdings" panose="05000000000000000000" pitchFamily="2" charset="2"/>
              <a:buChar char="v"/>
            </a:pPr>
            <a:endParaRPr lang="en-US" sz="1400" dirty="0">
              <a:latin typeface="Franklin Gothic Book" panose="020B0503020102020204" pitchFamily="34" charset="0"/>
            </a:endParaRPr>
          </a:p>
          <a:p>
            <a:pPr marL="1295400" lvl="1" indent="-723900">
              <a:buFont typeface="Wingdings" panose="05000000000000000000" pitchFamily="2" charset="2"/>
              <a:buChar char="v"/>
            </a:pPr>
            <a:r>
              <a:rPr lang="en-US" sz="3600" dirty="0" smtClean="0"/>
              <a:t>Individual heterogeneity is significant in the MMNL setting for each attribute.</a:t>
            </a:r>
          </a:p>
          <a:p>
            <a:pPr marL="1295400" lvl="1" indent="-723900">
              <a:buFont typeface="Wingdings" panose="05000000000000000000" pitchFamily="2" charset="2"/>
              <a:buChar char="v"/>
            </a:pPr>
            <a:endParaRPr lang="en-US" sz="3600" dirty="0" smtClean="0"/>
          </a:p>
          <a:p>
            <a:pPr marL="1295400" lvl="1" indent="-723900">
              <a:buFont typeface="Wingdings" panose="05000000000000000000" pitchFamily="2" charset="2"/>
              <a:buChar char="v"/>
            </a:pPr>
            <a:r>
              <a:rPr lang="en-US" sz="3600" dirty="0" smtClean="0"/>
              <a:t>For </a:t>
            </a:r>
            <a:r>
              <a:rPr lang="en-US" sz="3600" dirty="0"/>
              <a:t>each model, the conservation attributes </a:t>
            </a:r>
            <a:r>
              <a:rPr lang="en-US" sz="3600" i="1" dirty="0"/>
              <a:t>fish-catch</a:t>
            </a:r>
            <a:r>
              <a:rPr lang="en-US" sz="3600" dirty="0"/>
              <a:t> and </a:t>
            </a:r>
            <a:r>
              <a:rPr lang="en-US" sz="3600" i="1" dirty="0" err="1"/>
              <a:t>coral_coverage</a:t>
            </a:r>
            <a:r>
              <a:rPr lang="en-US" sz="3600" i="1" dirty="0"/>
              <a:t> </a:t>
            </a:r>
            <a:r>
              <a:rPr lang="en-US" sz="3600" dirty="0"/>
              <a:t>have positive and significant coefficients; both of these attributes increase individual utility and should be considered in conservation planning and research.</a:t>
            </a:r>
            <a:r>
              <a:rPr lang="en-US" sz="3600" dirty="0"/>
              <a:t> </a:t>
            </a:r>
            <a:endParaRPr lang="en-US" sz="3600" dirty="0" smtClean="0"/>
          </a:p>
          <a:p>
            <a:pPr marL="1295400" lvl="1" indent="-723900">
              <a:buFont typeface="Wingdings" panose="05000000000000000000" pitchFamily="2" charset="2"/>
              <a:buChar char="v"/>
            </a:pPr>
            <a:endParaRPr lang="en-US" sz="3600" dirty="0"/>
          </a:p>
          <a:p>
            <a:pPr marL="1295400" lvl="1" indent="-723900">
              <a:buFont typeface="Wingdings" panose="05000000000000000000" pitchFamily="2" charset="2"/>
              <a:buChar char="v"/>
            </a:pPr>
            <a:r>
              <a:rPr lang="en-US" sz="3600" dirty="0"/>
              <a:t>The attributes </a:t>
            </a:r>
            <a:r>
              <a:rPr lang="en-US" sz="3600" i="1" dirty="0" err="1"/>
              <a:t>costal_condition</a:t>
            </a:r>
            <a:r>
              <a:rPr lang="en-US" sz="3600" dirty="0"/>
              <a:t> and </a:t>
            </a:r>
            <a:r>
              <a:rPr lang="en-US" sz="3600" i="1" dirty="0"/>
              <a:t>payment </a:t>
            </a:r>
            <a:r>
              <a:rPr lang="en-US" sz="3600" dirty="0"/>
              <a:t>are both significant and negative; individuals prefer the coast to be less developed and more intact and they also prefer inexpensive restoration projects.</a:t>
            </a:r>
            <a:r>
              <a:rPr lang="en-US" sz="3600" dirty="0"/>
              <a:t> </a:t>
            </a:r>
            <a:endParaRPr lang="en-US" sz="3600" dirty="0" smtClean="0"/>
          </a:p>
          <a:p>
            <a:pPr marL="1295400" lvl="1" indent="-723900">
              <a:buFont typeface="Wingdings" panose="05000000000000000000" pitchFamily="2" charset="2"/>
              <a:buChar char="v"/>
            </a:pPr>
            <a:endParaRPr lang="en-US" sz="3600" dirty="0"/>
          </a:p>
          <a:p>
            <a:pPr marL="1295400" lvl="1" indent="-723900">
              <a:buFont typeface="Wingdings" panose="05000000000000000000" pitchFamily="2" charset="2"/>
              <a:buChar char="v"/>
            </a:pPr>
            <a:r>
              <a:rPr lang="en-US" sz="3600" dirty="0" smtClean="0"/>
              <a:t>The level of the ASC tells us that respondents generally liked the program presented in the survey.</a:t>
            </a:r>
          </a:p>
          <a:p>
            <a:pPr marL="1295400" lvl="1" indent="-723900">
              <a:buFont typeface="Wingdings" panose="05000000000000000000" pitchFamily="2" charset="2"/>
              <a:buChar char="v"/>
            </a:pPr>
            <a:endParaRPr lang="en-US" sz="3600" dirty="0"/>
          </a:p>
          <a:p>
            <a:pPr marL="1295400" lvl="1" indent="-723900">
              <a:buFont typeface="Wingdings" panose="05000000000000000000" pitchFamily="2" charset="2"/>
              <a:buChar char="v"/>
            </a:pPr>
            <a:r>
              <a:rPr lang="en-US" sz="3600" dirty="0" smtClean="0"/>
              <a:t>Respondents are, on average, willing to pay between ¥137.0 and ¥148.4 per month for a 10% increase in </a:t>
            </a:r>
            <a:r>
              <a:rPr lang="en-US" sz="3600" dirty="0"/>
              <a:t>the amount of fish available for catch in ten years.</a:t>
            </a:r>
            <a:r>
              <a:rPr lang="en-US" sz="3600" dirty="0"/>
              <a:t> </a:t>
            </a:r>
          </a:p>
          <a:p>
            <a:pPr marL="1295400" lvl="1" indent="-723900">
              <a:buFont typeface="Wingdings" panose="05000000000000000000" pitchFamily="2" charset="2"/>
              <a:buChar char="v"/>
            </a:pPr>
            <a:endParaRPr lang="en-US" sz="3600" dirty="0" smtClean="0"/>
          </a:p>
          <a:p>
            <a:pPr marL="1295400" lvl="1" indent="-723900">
              <a:buFont typeface="Wingdings" panose="05000000000000000000" pitchFamily="2" charset="2"/>
              <a:buChar char="v"/>
            </a:pPr>
            <a:r>
              <a:rPr lang="en-US" sz="3600" dirty="0" smtClean="0"/>
              <a:t>Respondents </a:t>
            </a:r>
            <a:r>
              <a:rPr lang="en-US" sz="3600" dirty="0"/>
              <a:t>are willing to pay between ¥</a:t>
            </a:r>
            <a:r>
              <a:rPr lang="en-US" sz="3600" dirty="0" smtClean="0"/>
              <a:t>274.8 </a:t>
            </a:r>
            <a:r>
              <a:rPr lang="en-US" sz="3600" dirty="0"/>
              <a:t>and </a:t>
            </a:r>
            <a:r>
              <a:rPr lang="en-US" sz="3600" dirty="0" smtClean="0"/>
              <a:t>¥301.0 </a:t>
            </a:r>
            <a:r>
              <a:rPr lang="en-US" sz="3600" dirty="0"/>
              <a:t>per month for a 10% increase in the extent and health of marine biodiversity in the Okinawan waters.</a:t>
            </a:r>
            <a:r>
              <a:rPr lang="en-US" sz="3600" dirty="0"/>
              <a:t> </a:t>
            </a:r>
            <a:r>
              <a:rPr lang="en-US" sz="3600" dirty="0" smtClean="0"/>
              <a:t> </a:t>
            </a:r>
          </a:p>
          <a:p>
            <a:pPr marL="1295400" lvl="1" indent="-723900">
              <a:buFont typeface="Wingdings" panose="05000000000000000000" pitchFamily="2" charset="2"/>
              <a:buChar char="v"/>
            </a:pPr>
            <a:endParaRPr lang="en-US" sz="3600" dirty="0" smtClean="0"/>
          </a:p>
          <a:p>
            <a:pPr marL="1295400" lvl="1" indent="-723900">
              <a:buFont typeface="Wingdings" panose="05000000000000000000" pitchFamily="2" charset="2"/>
              <a:buChar char="v"/>
            </a:pPr>
            <a:r>
              <a:rPr lang="en-US" sz="3600" dirty="0" smtClean="0"/>
              <a:t>Tourists </a:t>
            </a:r>
            <a:r>
              <a:rPr lang="en-US" sz="3600" dirty="0"/>
              <a:t>of Okinawa are willing to pay, on average close to </a:t>
            </a:r>
            <a:r>
              <a:rPr lang="en-US" sz="3600" dirty="0" smtClean="0"/>
              <a:t>¥30 </a:t>
            </a:r>
            <a:r>
              <a:rPr lang="en-US" sz="3600" dirty="0"/>
              <a:t>higher per month for a 10% increase in the extent and health of marine biodiversity in the Okinawan waters than are </a:t>
            </a:r>
            <a:r>
              <a:rPr lang="en-US" sz="3600" dirty="0" smtClean="0"/>
              <a:t>residents. </a:t>
            </a:r>
          </a:p>
        </p:txBody>
      </p:sp>
      <p:sp>
        <p:nvSpPr>
          <p:cNvPr id="12" name="TextBox 11"/>
          <p:cNvSpPr txBox="1"/>
          <p:nvPr/>
        </p:nvSpPr>
        <p:spPr>
          <a:xfrm>
            <a:off x="37640" y="12939367"/>
            <a:ext cx="13271721" cy="19959268"/>
          </a:xfrm>
          <a:prstGeom prst="rect">
            <a:avLst/>
          </a:prstGeom>
          <a:noFill/>
        </p:spPr>
        <p:txBody>
          <a:bodyPr wrap="square" lIns="91411" tIns="45701" rIns="91411" bIns="45701" rtlCol="0">
            <a:spAutoFit/>
          </a:bodyPr>
          <a:lstStyle/>
          <a:p>
            <a:endParaRPr lang="en-US" sz="4300" b="1" dirty="0"/>
          </a:p>
          <a:p>
            <a:pPr marL="800100" indent="-571500">
              <a:spcBef>
                <a:spcPts val="1200"/>
              </a:spcBef>
              <a:buFont typeface="Arial"/>
              <a:buChar char="•"/>
            </a:pPr>
            <a:r>
              <a:rPr lang="en-US" sz="3600" dirty="0" smtClean="0"/>
              <a:t>A </a:t>
            </a:r>
            <a:r>
              <a:rPr lang="en-US" sz="3600" dirty="0" smtClean="0"/>
              <a:t>choice experiment survey</a:t>
            </a:r>
            <a:r>
              <a:rPr lang="en-US" sz="3600" dirty="0" smtClean="0"/>
              <a:t>.</a:t>
            </a:r>
            <a:endParaRPr lang="en-US" sz="3600" dirty="0" smtClean="0"/>
          </a:p>
          <a:p>
            <a:pPr marL="571500" indent="-342900">
              <a:spcBef>
                <a:spcPts val="1200"/>
              </a:spcBef>
              <a:buFont typeface="Arial" panose="020B0604020202020204" pitchFamily="34" charset="0"/>
              <a:buChar char="•"/>
            </a:pPr>
            <a:r>
              <a:rPr lang="en-US" sz="3600" dirty="0" smtClean="0"/>
              <a:t>The </a:t>
            </a:r>
            <a:r>
              <a:rPr lang="en-US" sz="3600" dirty="0"/>
              <a:t>attributes of the </a:t>
            </a:r>
            <a:r>
              <a:rPr lang="en-US" sz="3600" dirty="0" smtClean="0"/>
              <a:t>choice </a:t>
            </a:r>
            <a:br>
              <a:rPr lang="en-US" sz="3600" dirty="0" smtClean="0"/>
            </a:br>
            <a:r>
              <a:rPr lang="en-US" sz="3600" dirty="0" smtClean="0"/>
              <a:t>experiment </a:t>
            </a:r>
            <a:r>
              <a:rPr lang="en-US" sz="3600" dirty="0"/>
              <a:t>were the </a:t>
            </a:r>
            <a:r>
              <a:rPr lang="en-US" sz="3600" dirty="0" smtClean="0"/>
              <a:t>following</a:t>
            </a:r>
            <a:r>
              <a:rPr lang="en-US" sz="3600" i="1" dirty="0" smtClean="0"/>
              <a:t>:  </a:t>
            </a:r>
            <a:r>
              <a:rPr lang="en-US" sz="3600" i="1" dirty="0" smtClean="0"/>
              <a:t>Leisure fish Catch, Coral coverage and Marine Biodiversity and Shoreline and Costal Conditions.  </a:t>
            </a:r>
            <a:endParaRPr lang="en-US" sz="3600" i="1" dirty="0" smtClean="0"/>
          </a:p>
          <a:p>
            <a:pPr marL="571500" indent="-342900">
              <a:spcBef>
                <a:spcPts val="1200"/>
              </a:spcBef>
              <a:buFont typeface="Arial" panose="020B0604020202020204" pitchFamily="34" charset="0"/>
              <a:buChar char="•"/>
            </a:pPr>
            <a:r>
              <a:rPr lang="en-US" sz="3600" dirty="0" smtClean="0"/>
              <a:t>The </a:t>
            </a:r>
            <a:r>
              <a:rPr lang="en-US" sz="3600" dirty="0" smtClean="0"/>
              <a:t>respondents </a:t>
            </a:r>
            <a:r>
              <a:rPr lang="en-US" sz="3600" dirty="0" smtClean="0"/>
              <a:t>were either residents of Okinawa or Tourists.</a:t>
            </a:r>
          </a:p>
          <a:p>
            <a:pPr marL="571500" indent="-342900">
              <a:spcBef>
                <a:spcPts val="1200"/>
              </a:spcBef>
              <a:buFont typeface="Arial" panose="020B0604020202020204" pitchFamily="34" charset="0"/>
              <a:buChar char="•"/>
            </a:pPr>
            <a:r>
              <a:rPr lang="en-US" sz="3600" dirty="0" smtClean="0"/>
              <a:t>There were two versions of the survey: “Top-down” or “Bottom-up.”</a:t>
            </a:r>
          </a:p>
          <a:p>
            <a:pPr marL="571500" indent="-342900">
              <a:spcBef>
                <a:spcPts val="1200"/>
              </a:spcBef>
              <a:buFont typeface="Arial" panose="020B0604020202020204" pitchFamily="34" charset="0"/>
              <a:buChar char="•"/>
            </a:pPr>
            <a:r>
              <a:rPr lang="en-US" sz="3600" dirty="0" smtClean="0"/>
              <a:t>Main effects specification:</a:t>
            </a:r>
          </a:p>
          <a:p>
            <a:pPr marL="228600">
              <a:spcBef>
                <a:spcPts val="1200"/>
              </a:spcBef>
            </a:pPr>
            <a:r>
              <a:rPr lang="en-US" sz="3600" b="1" i="1" dirty="0" err="1"/>
              <a:t>Vqi</a:t>
            </a:r>
            <a:r>
              <a:rPr lang="en-US" sz="3600" b="1" i="1" dirty="0"/>
              <a:t>=β1Xfish_catch+β2Xcoral_coverage+β3Xcostal_condition+β4Xpayment+εi</a:t>
            </a:r>
          </a:p>
          <a:p>
            <a:pPr marL="228600">
              <a:spcBef>
                <a:spcPts val="1200"/>
              </a:spcBef>
            </a:pPr>
            <a:endParaRPr lang="en-US" sz="3600" dirty="0" smtClean="0">
              <a:latin typeface="Franklin Gothic Book" panose="020B0503020102020204" pitchFamily="34" charset="0"/>
            </a:endParaRPr>
          </a:p>
          <a:p>
            <a:pPr marL="228600">
              <a:spcBef>
                <a:spcPts val="1200"/>
              </a:spcBef>
            </a:pPr>
            <a:endParaRPr lang="en-US" sz="3600" dirty="0" smtClean="0">
              <a:latin typeface="Franklin Gothic Book" panose="020B0503020102020204" pitchFamily="34" charset="0"/>
            </a:endParaRPr>
          </a:p>
          <a:p>
            <a:pPr marL="228600">
              <a:spcBef>
                <a:spcPts val="1200"/>
              </a:spcBef>
            </a:pPr>
            <a:endParaRPr lang="en-US" sz="3600" dirty="0" smtClean="0">
              <a:latin typeface="Franklin Gothic Book" panose="020B0503020102020204" pitchFamily="34" charset="0"/>
            </a:endParaRPr>
          </a:p>
          <a:p>
            <a:pPr marL="571500" indent="-342900">
              <a:spcBef>
                <a:spcPts val="1200"/>
              </a:spcBef>
              <a:buFont typeface="Arial" panose="020B0604020202020204" pitchFamily="34" charset="0"/>
              <a:buChar char="•"/>
            </a:pPr>
            <a:endParaRPr lang="en-US" sz="3600" dirty="0">
              <a:latin typeface="Franklin Gothic Book" panose="020B0503020102020204" pitchFamily="34" charset="0"/>
            </a:endParaRPr>
          </a:p>
          <a:p>
            <a:pPr marL="571500" indent="-342900">
              <a:spcBef>
                <a:spcPts val="1200"/>
              </a:spcBef>
              <a:buFont typeface="Arial" panose="020B0604020202020204" pitchFamily="34" charset="0"/>
              <a:buChar char="•"/>
            </a:pPr>
            <a:endParaRPr lang="en-US" sz="3600" dirty="0" smtClean="0">
              <a:latin typeface="Franklin Gothic Book" panose="020B0503020102020204" pitchFamily="34" charset="0"/>
            </a:endParaRPr>
          </a:p>
          <a:p>
            <a:pPr marL="571500" indent="-342900">
              <a:spcBef>
                <a:spcPts val="1200"/>
              </a:spcBef>
              <a:buFont typeface="Arial" panose="020B0604020202020204" pitchFamily="34" charset="0"/>
              <a:buChar char="•"/>
            </a:pPr>
            <a:endParaRPr lang="en-US" sz="3600" dirty="0">
              <a:latin typeface="Franklin Gothic Book" panose="020B0503020102020204" pitchFamily="34" charset="0"/>
            </a:endParaRPr>
          </a:p>
          <a:p>
            <a:pPr marL="571500" indent="-342900">
              <a:spcBef>
                <a:spcPts val="1200"/>
              </a:spcBef>
              <a:buFont typeface="Arial" panose="020B0604020202020204" pitchFamily="34" charset="0"/>
              <a:buChar char="•"/>
            </a:pPr>
            <a:endParaRPr lang="en-US" sz="3600" dirty="0" smtClean="0">
              <a:latin typeface="Franklin Gothic Book" panose="020B0503020102020204" pitchFamily="34" charset="0"/>
            </a:endParaRPr>
          </a:p>
          <a:p>
            <a:pPr marL="571500" indent="-342900">
              <a:spcBef>
                <a:spcPts val="1200"/>
              </a:spcBef>
              <a:buFont typeface="Arial" panose="020B0604020202020204" pitchFamily="34" charset="0"/>
              <a:buChar char="•"/>
            </a:pPr>
            <a:endParaRPr lang="en-US" sz="3600" dirty="0">
              <a:latin typeface="Franklin Gothic Book" panose="020B0503020102020204" pitchFamily="34" charset="0"/>
            </a:endParaRPr>
          </a:p>
          <a:p>
            <a:pPr marL="571500" indent="-342900">
              <a:spcBef>
                <a:spcPts val="1200"/>
              </a:spcBef>
              <a:buFont typeface="Arial" panose="020B0604020202020204" pitchFamily="34" charset="0"/>
              <a:buChar char="•"/>
            </a:pPr>
            <a:endParaRPr lang="en-US" sz="3600" dirty="0" smtClean="0">
              <a:latin typeface="Franklin Gothic Book" panose="020B0503020102020204" pitchFamily="34" charset="0"/>
            </a:endParaRPr>
          </a:p>
          <a:p>
            <a:pPr marL="571500" indent="-342900">
              <a:spcBef>
                <a:spcPts val="1200"/>
              </a:spcBef>
              <a:buFont typeface="Arial" panose="020B0604020202020204" pitchFamily="34" charset="0"/>
              <a:buChar char="•"/>
            </a:pPr>
            <a:endParaRPr lang="en-US" sz="3600" dirty="0">
              <a:latin typeface="Franklin Gothic Book" panose="020B0503020102020204" pitchFamily="34" charset="0"/>
            </a:endParaRPr>
          </a:p>
          <a:p>
            <a:pPr marL="571500" indent="-342900">
              <a:spcBef>
                <a:spcPts val="1200"/>
              </a:spcBef>
              <a:buFont typeface="Arial" panose="020B0604020202020204" pitchFamily="34" charset="0"/>
              <a:buChar char="•"/>
            </a:pPr>
            <a:endParaRPr lang="en-US" sz="3600" dirty="0" smtClean="0">
              <a:latin typeface="Franklin Gothic Book" panose="020B0503020102020204" pitchFamily="34" charset="0"/>
            </a:endParaRPr>
          </a:p>
          <a:p>
            <a:pPr marL="571500" indent="-342900">
              <a:spcBef>
                <a:spcPts val="1200"/>
              </a:spcBef>
              <a:buFont typeface="Arial" panose="020B0604020202020204" pitchFamily="34" charset="0"/>
              <a:buChar char="•"/>
            </a:pPr>
            <a:endParaRPr lang="en-US" sz="3600" dirty="0">
              <a:latin typeface="Franklin Gothic Book" panose="020B0503020102020204" pitchFamily="34" charset="0"/>
            </a:endParaRPr>
          </a:p>
          <a:p>
            <a:pPr marL="571500" indent="-342900">
              <a:spcBef>
                <a:spcPts val="1200"/>
              </a:spcBef>
            </a:pPr>
            <a:endParaRPr lang="en-US" sz="3600" dirty="0">
              <a:latin typeface="Franklin Gothic Book" panose="020B0503020102020204" pitchFamily="34" charset="0"/>
            </a:endParaRPr>
          </a:p>
          <a:p>
            <a:pPr marL="571500" indent="-342900">
              <a:spcBef>
                <a:spcPts val="1200"/>
              </a:spcBef>
              <a:buFont typeface="Arial" panose="020B0604020202020204" pitchFamily="34" charset="0"/>
              <a:buChar char="•"/>
            </a:pPr>
            <a:endParaRPr lang="en-US" sz="3600" dirty="0" smtClean="0">
              <a:latin typeface="Franklin Gothic Book" panose="020B0503020102020204" pitchFamily="34" charset="0"/>
            </a:endParaRPr>
          </a:p>
          <a:p>
            <a:pPr marL="571500" indent="-342900">
              <a:spcBef>
                <a:spcPts val="1200"/>
              </a:spcBef>
            </a:pPr>
            <a:endParaRPr lang="en-US" sz="3600" dirty="0" smtClean="0">
              <a:latin typeface="Franklin Gothic Book" panose="020B0503020102020204" pitchFamily="34" charset="0"/>
            </a:endParaRPr>
          </a:p>
          <a:p>
            <a:pPr>
              <a:spcBef>
                <a:spcPts val="1200"/>
              </a:spcBef>
            </a:pPr>
            <a:endParaRPr lang="en-US" sz="3600" dirty="0">
              <a:latin typeface="Franklin Gothic Book" panose="020B0503020102020204" pitchFamily="34" charset="0"/>
            </a:endParaRPr>
          </a:p>
          <a:p>
            <a:endParaRPr lang="en-US" sz="3600" dirty="0">
              <a:latin typeface="Franklin Gothic Book" panose="020B0503020102020204" pitchFamily="34" charset="0"/>
            </a:endParaRPr>
          </a:p>
        </p:txBody>
      </p:sp>
      <p:sp>
        <p:nvSpPr>
          <p:cNvPr id="15" name="TextBox 14"/>
          <p:cNvSpPr txBox="1"/>
          <p:nvPr/>
        </p:nvSpPr>
        <p:spPr>
          <a:xfrm>
            <a:off x="17534118" y="12940377"/>
            <a:ext cx="8955707" cy="923291"/>
          </a:xfrm>
          <a:prstGeom prst="rect">
            <a:avLst/>
          </a:prstGeom>
          <a:noFill/>
        </p:spPr>
        <p:txBody>
          <a:bodyPr wrap="square" lIns="91411" tIns="45701" rIns="91411" bIns="45701" rtlCol="0">
            <a:spAutoFit/>
          </a:bodyPr>
          <a:lstStyle/>
          <a:p>
            <a:pPr algn="ctr"/>
            <a:r>
              <a:rPr lang="en-US" sz="5400" b="1" u="sng" dirty="0">
                <a:solidFill>
                  <a:schemeClr val="tx2"/>
                </a:solidFill>
              </a:rPr>
              <a:t>Results</a:t>
            </a:r>
          </a:p>
        </p:txBody>
      </p:sp>
      <p:sp>
        <p:nvSpPr>
          <p:cNvPr id="4" name="Rectangle 3"/>
          <p:cNvSpPr/>
          <p:nvPr/>
        </p:nvSpPr>
        <p:spPr>
          <a:xfrm>
            <a:off x="6934200" y="0"/>
            <a:ext cx="30218743" cy="3046988"/>
          </a:xfrm>
          <a:prstGeom prst="rect">
            <a:avLst/>
          </a:prstGeom>
          <a:noFill/>
        </p:spPr>
        <p:txBody>
          <a:bodyPr wrap="square" lIns="91440" tIns="45720" rIns="91440" bIns="45720">
            <a:spAutoFit/>
          </a:bodyPr>
          <a:lstStyle/>
          <a:p>
            <a:pPr algn="ctr"/>
            <a:r>
              <a:rPr lang="en-US" sz="9600" b="1" dirty="0" smtClean="0">
                <a:solidFill>
                  <a:srgbClr val="C00000"/>
                </a:solidFill>
                <a:effectLst>
                  <a:outerShdw blurRad="38100" dist="38100" dir="2700000" algn="tl">
                    <a:srgbClr val="000000">
                      <a:alpha val="43137"/>
                    </a:srgbClr>
                  </a:outerShdw>
                </a:effectLst>
                <a:latin typeface="+mj-lt"/>
              </a:rPr>
              <a:t>Preferences for Coral Reef and Fishery Management in </a:t>
            </a:r>
          </a:p>
          <a:p>
            <a:pPr algn="ctr"/>
            <a:r>
              <a:rPr lang="en-US" sz="9600" b="1" dirty="0" smtClean="0">
                <a:solidFill>
                  <a:srgbClr val="C00000"/>
                </a:solidFill>
                <a:effectLst>
                  <a:outerShdw blurRad="38100" dist="38100" dir="2700000" algn="tl">
                    <a:srgbClr val="000000">
                      <a:alpha val="43137"/>
                    </a:srgbClr>
                  </a:outerShdw>
                </a:effectLst>
                <a:latin typeface="+mj-lt"/>
              </a:rPr>
              <a:t>Okinawa, </a:t>
            </a:r>
            <a:r>
              <a:rPr lang="en-US" sz="9600" b="1" dirty="0" smtClean="0">
                <a:solidFill>
                  <a:srgbClr val="C00000"/>
                </a:solidFill>
                <a:effectLst>
                  <a:outerShdw blurRad="38100" dist="38100" dir="2700000" algn="tl">
                    <a:srgbClr val="000000">
                      <a:alpha val="43137"/>
                    </a:srgbClr>
                  </a:outerShdw>
                </a:effectLst>
                <a:latin typeface="+mj-lt"/>
              </a:rPr>
              <a:t>Japan</a:t>
            </a:r>
            <a:r>
              <a:rPr lang="en-US" sz="9600" b="1" dirty="0" smtClean="0">
                <a:solidFill>
                  <a:srgbClr val="C00000"/>
                </a:solidFill>
                <a:effectLst>
                  <a:outerShdw blurRad="38100" dist="38100" dir="2700000" algn="tl">
                    <a:srgbClr val="000000">
                      <a:alpha val="43137"/>
                    </a:srgbClr>
                  </a:outerShdw>
                </a:effectLst>
                <a:latin typeface="+mj-lt"/>
              </a:rPr>
              <a:t> </a:t>
            </a:r>
            <a:endParaRPr lang="en-US" sz="9600" b="1" dirty="0">
              <a:solidFill>
                <a:srgbClr val="C00000"/>
              </a:solidFill>
              <a:effectLst>
                <a:outerShdw blurRad="38100" dist="38100" dir="2700000" algn="tl">
                  <a:srgbClr val="000000">
                    <a:alpha val="43137"/>
                  </a:srgbClr>
                </a:outerShdw>
              </a:effectLst>
              <a:latin typeface="+mj-lt"/>
            </a:endParaRPr>
          </a:p>
        </p:txBody>
      </p:sp>
      <p:sp>
        <p:nvSpPr>
          <p:cNvPr id="32" name="TextBox 31"/>
          <p:cNvSpPr txBox="1"/>
          <p:nvPr/>
        </p:nvSpPr>
        <p:spPr>
          <a:xfrm>
            <a:off x="18641019" y="13916047"/>
            <a:ext cx="7132735" cy="646331"/>
          </a:xfrm>
          <a:prstGeom prst="rect">
            <a:avLst/>
          </a:prstGeom>
          <a:noFill/>
        </p:spPr>
        <p:txBody>
          <a:bodyPr wrap="square" rtlCol="0">
            <a:spAutoFit/>
          </a:bodyPr>
          <a:lstStyle/>
          <a:p>
            <a:pPr algn="ctr"/>
            <a:r>
              <a:rPr lang="en-US" sz="3600" b="1" dirty="0"/>
              <a:t>Main Effects Estimation Results</a:t>
            </a:r>
            <a:endParaRPr lang="en-US" sz="3600" dirty="0"/>
          </a:p>
        </p:txBody>
      </p:sp>
      <p:sp>
        <p:nvSpPr>
          <p:cNvPr id="48" name="TextBox 47"/>
          <p:cNvSpPr txBox="1"/>
          <p:nvPr/>
        </p:nvSpPr>
        <p:spPr>
          <a:xfrm>
            <a:off x="16459200" y="29794200"/>
            <a:ext cx="11669486" cy="646331"/>
          </a:xfrm>
          <a:prstGeom prst="rect">
            <a:avLst/>
          </a:prstGeom>
          <a:noFill/>
        </p:spPr>
        <p:txBody>
          <a:bodyPr wrap="square" rtlCol="0">
            <a:spAutoFit/>
          </a:bodyPr>
          <a:lstStyle/>
          <a:p>
            <a:r>
              <a:rPr lang="en-US" sz="3600" b="1" dirty="0">
                <a:latin typeface="Franklin Gothic Book" panose="020B0503020102020204" pitchFamily="34" charset="0"/>
              </a:rPr>
              <a:t>WTP Values </a:t>
            </a:r>
            <a:r>
              <a:rPr lang="en-US" sz="3600" b="1" dirty="0" smtClean="0">
                <a:latin typeface="Franklin Gothic Book" panose="020B0503020102020204" pitchFamily="34" charset="0"/>
              </a:rPr>
              <a:t>for </a:t>
            </a:r>
            <a:r>
              <a:rPr lang="en-US" sz="3600" b="1" dirty="0" smtClean="0">
                <a:latin typeface="Franklin Gothic Book" panose="020B0503020102020204" pitchFamily="34" charset="0"/>
              </a:rPr>
              <a:t>Model, Controlling for Treatment</a:t>
            </a:r>
            <a:endParaRPr lang="en-US" sz="3600" dirty="0">
              <a:latin typeface="Franklin Gothic Book" panose="020B0503020102020204" pitchFamily="34" charset="0"/>
            </a:endParaRPr>
          </a:p>
        </p:txBody>
      </p:sp>
      <p:pic>
        <p:nvPicPr>
          <p:cNvPr id="25" name="Picture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789257" y="35621925"/>
            <a:ext cx="4702629" cy="2779390"/>
          </a:xfrm>
          <a:prstGeom prst="rect">
            <a:avLst/>
          </a:prstGeom>
        </p:spPr>
      </p:pic>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491886" y="35604450"/>
            <a:ext cx="2400301" cy="2800350"/>
          </a:xfrm>
          <a:prstGeom prst="rect">
            <a:avLst/>
          </a:prstGeom>
        </p:spPr>
      </p:pic>
      <p:sp>
        <p:nvSpPr>
          <p:cNvPr id="10" name="TextBox 9"/>
          <p:cNvSpPr txBox="1"/>
          <p:nvPr/>
        </p:nvSpPr>
        <p:spPr>
          <a:xfrm>
            <a:off x="5138057" y="12868275"/>
            <a:ext cx="3740270" cy="923330"/>
          </a:xfrm>
          <a:prstGeom prst="rect">
            <a:avLst/>
          </a:prstGeom>
          <a:noFill/>
        </p:spPr>
        <p:txBody>
          <a:bodyPr wrap="square" rtlCol="0">
            <a:spAutoFit/>
          </a:bodyPr>
          <a:lstStyle/>
          <a:p>
            <a:r>
              <a:rPr lang="en-US" sz="5400" b="1" u="sng" dirty="0">
                <a:solidFill>
                  <a:schemeClr val="tx2"/>
                </a:solidFill>
              </a:rPr>
              <a:t>Methods</a:t>
            </a:r>
          </a:p>
        </p:txBody>
      </p:sp>
      <p:sp>
        <p:nvSpPr>
          <p:cNvPr id="16" name="TextBox 15"/>
          <p:cNvSpPr txBox="1"/>
          <p:nvPr/>
        </p:nvSpPr>
        <p:spPr>
          <a:xfrm>
            <a:off x="33092571" y="12801600"/>
            <a:ext cx="8884919" cy="923330"/>
          </a:xfrm>
          <a:prstGeom prst="rect">
            <a:avLst/>
          </a:prstGeom>
          <a:noFill/>
        </p:spPr>
        <p:txBody>
          <a:bodyPr wrap="square" rtlCol="0">
            <a:spAutoFit/>
          </a:bodyPr>
          <a:lstStyle/>
          <a:p>
            <a:pPr algn="ctr"/>
            <a:r>
              <a:rPr lang="en-US" sz="5400" b="1" u="sng" dirty="0">
                <a:solidFill>
                  <a:schemeClr val="tx2"/>
                </a:solidFill>
              </a:rPr>
              <a:t>Conclusions</a:t>
            </a:r>
          </a:p>
        </p:txBody>
      </p:sp>
      <p:pic>
        <p:nvPicPr>
          <p:cNvPr id="2" name="Picture 1" descr="Coral-reef-near-Fiji-007.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47400" y="0"/>
            <a:ext cx="7543800" cy="5067300"/>
          </a:xfrm>
          <a:prstGeom prst="rect">
            <a:avLst/>
          </a:prstGeom>
        </p:spPr>
      </p:pic>
      <p:pic>
        <p:nvPicPr>
          <p:cNvPr id="17" name="Picture 16" descr="okinawa.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35495"/>
            <a:ext cx="7543800" cy="5058456"/>
          </a:xfrm>
          <a:prstGeom prst="rect">
            <a:avLst/>
          </a:prstGeom>
        </p:spPr>
      </p:pic>
      <p:sp>
        <p:nvSpPr>
          <p:cNvPr id="41" name="TextBox 40"/>
          <p:cNvSpPr txBox="1"/>
          <p:nvPr/>
        </p:nvSpPr>
        <p:spPr>
          <a:xfrm>
            <a:off x="29184601" y="5133976"/>
            <a:ext cx="14706600" cy="7688610"/>
          </a:xfrm>
          <a:prstGeom prst="rect">
            <a:avLst/>
          </a:prstGeom>
          <a:noFill/>
        </p:spPr>
        <p:txBody>
          <a:bodyPr wrap="square" lIns="91411" tIns="45701" rIns="91411" bIns="45701" rtlCol="0">
            <a:spAutoFit/>
          </a:bodyPr>
          <a:lstStyle/>
          <a:p>
            <a:pPr algn="ctr"/>
            <a:r>
              <a:rPr lang="en-US" sz="5400" b="1" u="sng" dirty="0" smtClean="0">
                <a:solidFill>
                  <a:srgbClr val="17366E"/>
                </a:solidFill>
                <a:latin typeface="+mj-lt"/>
              </a:rPr>
              <a:t>Coral Reef Valuation</a:t>
            </a:r>
          </a:p>
          <a:p>
            <a:pPr marL="571500" indent="-571500">
              <a:buFont typeface="Arial"/>
              <a:buChar char="•"/>
            </a:pPr>
            <a:endParaRPr lang="en-US" sz="3600" dirty="0" smtClean="0"/>
          </a:p>
          <a:p>
            <a:pPr marL="571500" indent="-571500">
              <a:buFont typeface="Arial"/>
              <a:buChar char="•"/>
            </a:pPr>
            <a:r>
              <a:rPr lang="en-US" sz="3600" dirty="0" smtClean="0"/>
              <a:t>Study </a:t>
            </a:r>
            <a:r>
              <a:rPr lang="en-US" sz="3600" dirty="0"/>
              <a:t>at </a:t>
            </a:r>
            <a:r>
              <a:rPr lang="en-US" sz="3600" dirty="0" err="1"/>
              <a:t>Hanauma</a:t>
            </a:r>
            <a:r>
              <a:rPr lang="en-US" sz="3600" dirty="0"/>
              <a:t> Bay in Hawaii showed that visitors there are willing to pay much more for their experience ($10) than they are currently doing.</a:t>
            </a:r>
          </a:p>
          <a:p>
            <a:pPr marL="2414340" lvl="1" indent="-571500">
              <a:buFont typeface="Arial"/>
              <a:buChar char="•"/>
            </a:pPr>
            <a:r>
              <a:rPr lang="en-US" sz="3600" dirty="0"/>
              <a:t>C</a:t>
            </a:r>
            <a:r>
              <a:rPr lang="en-US" sz="3600" dirty="0" smtClean="0"/>
              <a:t>onsumer </a:t>
            </a:r>
            <a:r>
              <a:rPr lang="en-US" sz="3600" dirty="0"/>
              <a:t>surplus is even larger if they know this payment is going towards conservation ($12.50</a:t>
            </a:r>
            <a:r>
              <a:rPr lang="en-US" sz="3600" dirty="0" smtClean="0"/>
              <a:t>)</a:t>
            </a:r>
          </a:p>
          <a:p>
            <a:pPr marL="285750" indent="-285750">
              <a:buFont typeface="Wingdings" charset="2"/>
              <a:buChar char="§"/>
            </a:pPr>
            <a:r>
              <a:rPr lang="en-US" sz="3600" dirty="0"/>
              <a:t> </a:t>
            </a:r>
            <a:r>
              <a:rPr lang="en-US" sz="3600" dirty="0" smtClean="0"/>
              <a:t>Using </a:t>
            </a:r>
            <a:r>
              <a:rPr lang="en-US" sz="3600" dirty="0"/>
              <a:t>a 50 year time period and a 3% discount rate, that the average annual </a:t>
            </a:r>
            <a:r>
              <a:rPr lang="en-US" sz="3600" dirty="0" smtClean="0"/>
              <a:t>      value </a:t>
            </a:r>
            <a:r>
              <a:rPr lang="en-US" sz="3600" dirty="0"/>
              <a:t>of the coral reef ecosystem in Hawaii is $364 million. This leads to a net present value of nearly </a:t>
            </a:r>
            <a:r>
              <a:rPr lang="en-US" sz="3600" b="1" dirty="0"/>
              <a:t>$10 billion</a:t>
            </a:r>
            <a:r>
              <a:rPr lang="en-US" sz="3600" dirty="0" smtClean="0"/>
              <a:t>.</a:t>
            </a:r>
          </a:p>
          <a:p>
            <a:pPr marL="285750" indent="-285750">
              <a:buFont typeface="Wingdings" charset="2"/>
              <a:buChar char="§"/>
            </a:pPr>
            <a:r>
              <a:rPr lang="en-US" sz="3600" dirty="0" smtClean="0"/>
              <a:t> Using the travel cost method, discounting </a:t>
            </a:r>
            <a:r>
              <a:rPr lang="en-US" sz="3600" dirty="0"/>
              <a:t>at a 4% interest rate, the recreational value of the Great Barrier Reef is worth from US </a:t>
            </a:r>
            <a:r>
              <a:rPr lang="en-US" sz="3600" b="1" dirty="0"/>
              <a:t>$18 to $40 billion</a:t>
            </a:r>
            <a:r>
              <a:rPr lang="en-US" sz="3600" dirty="0" smtClean="0"/>
              <a:t>.</a:t>
            </a:r>
            <a:endParaRPr lang="en-US" sz="3600" b="1" dirty="0">
              <a:latin typeface="+mj-lt"/>
            </a:endParaRPr>
          </a:p>
          <a:p>
            <a:endParaRPr lang="en-US" sz="4300" dirty="0"/>
          </a:p>
        </p:txBody>
      </p:sp>
      <p:sp>
        <p:nvSpPr>
          <p:cNvPr id="49" name="TextBox 48"/>
          <p:cNvSpPr txBox="1"/>
          <p:nvPr/>
        </p:nvSpPr>
        <p:spPr>
          <a:xfrm>
            <a:off x="3276600" y="20193000"/>
            <a:ext cx="7132735" cy="646331"/>
          </a:xfrm>
          <a:prstGeom prst="rect">
            <a:avLst/>
          </a:prstGeom>
          <a:noFill/>
        </p:spPr>
        <p:txBody>
          <a:bodyPr wrap="square" rtlCol="0">
            <a:spAutoFit/>
          </a:bodyPr>
          <a:lstStyle/>
          <a:p>
            <a:pPr algn="ctr"/>
            <a:r>
              <a:rPr lang="en-US" sz="3600" b="1" dirty="0" smtClean="0"/>
              <a:t>Attribute Descriptions &amp; Levels:</a:t>
            </a:r>
            <a:endParaRPr lang="en-US" sz="3600" dirty="0"/>
          </a:p>
        </p:txBody>
      </p:sp>
      <p:graphicFrame>
        <p:nvGraphicFramePr>
          <p:cNvPr id="31" name="Table 30"/>
          <p:cNvGraphicFramePr>
            <a:graphicFrameLocks noGrp="1"/>
          </p:cNvGraphicFramePr>
          <p:nvPr>
            <p:extLst>
              <p:ext uri="{D42A27DB-BD31-4B8C-83A1-F6EECF244321}">
                <p14:modId xmlns:p14="http://schemas.microsoft.com/office/powerpoint/2010/main" val="1967810181"/>
              </p:ext>
            </p:extLst>
          </p:nvPr>
        </p:nvGraphicFramePr>
        <p:xfrm>
          <a:off x="15240000" y="30632400"/>
          <a:ext cx="13639800" cy="7254240"/>
        </p:xfrm>
        <a:graphic>
          <a:graphicData uri="http://schemas.openxmlformats.org/drawingml/2006/table">
            <a:tbl>
              <a:tblPr firstRow="1" bandRow="1">
                <a:tableStyleId>{3C2FFA5D-87B4-456A-9821-1D502468CF0F}</a:tableStyleId>
              </a:tblPr>
              <a:tblGrid>
                <a:gridCol w="4546600"/>
                <a:gridCol w="4546600"/>
                <a:gridCol w="4546600"/>
              </a:tblGrid>
              <a:tr h="1386840">
                <a:tc>
                  <a:txBody>
                    <a:bodyPr/>
                    <a:lstStyle/>
                    <a:p>
                      <a:endParaRPr lang="en-US" sz="4200" dirty="0"/>
                    </a:p>
                  </a:txBody>
                  <a:tcPr marT="53340" marB="53340"/>
                </a:tc>
                <a:tc>
                  <a:txBody>
                    <a:bodyPr/>
                    <a:lstStyle/>
                    <a:p>
                      <a:r>
                        <a:rPr lang="en-US" sz="4200" dirty="0" smtClean="0"/>
                        <a:t>WTP – Resident </a:t>
                      </a:r>
                      <a:endParaRPr lang="en-US" sz="4200" dirty="0"/>
                    </a:p>
                  </a:txBody>
                  <a:tcPr marT="53340" marB="53340"/>
                </a:tc>
                <a:tc>
                  <a:txBody>
                    <a:bodyPr/>
                    <a:lstStyle/>
                    <a:p>
                      <a:r>
                        <a:rPr lang="en-US" sz="4200" dirty="0" smtClean="0"/>
                        <a:t>WTP – Tourist </a:t>
                      </a:r>
                      <a:endParaRPr lang="en-US" sz="4200" dirty="0"/>
                    </a:p>
                  </a:txBody>
                  <a:tcPr marT="53340" marB="53340"/>
                </a:tc>
              </a:tr>
              <a:tr h="746760">
                <a:tc>
                  <a:txBody>
                    <a:bodyPr/>
                    <a:lstStyle/>
                    <a:p>
                      <a:r>
                        <a:rPr lang="en-US" sz="4200" i="1" dirty="0" err="1" smtClean="0"/>
                        <a:t>fish_catch</a:t>
                      </a:r>
                      <a:endParaRPr lang="en-US" sz="4200" i="1" dirty="0"/>
                    </a:p>
                  </a:txBody>
                  <a:tcPr marT="53340" marB="53340"/>
                </a:tc>
                <a:tc>
                  <a:txBody>
                    <a:bodyPr/>
                    <a:lstStyle/>
                    <a:p>
                      <a:r>
                        <a:rPr lang="en-US" sz="4200" dirty="0" smtClean="0"/>
                        <a:t>13.70***</a:t>
                      </a:r>
                      <a:endParaRPr lang="en-US" sz="4200" dirty="0"/>
                    </a:p>
                  </a:txBody>
                  <a:tcPr marT="53340" marB="53340"/>
                </a:tc>
                <a:tc>
                  <a:txBody>
                    <a:bodyPr/>
                    <a:lstStyle/>
                    <a:p>
                      <a:r>
                        <a:rPr lang="en-US" sz="4200" dirty="0" smtClean="0"/>
                        <a:t>14.84***</a:t>
                      </a:r>
                      <a:endParaRPr lang="en-US" sz="4200" dirty="0"/>
                    </a:p>
                  </a:txBody>
                  <a:tcPr marT="53340" marB="53340"/>
                </a:tc>
              </a:tr>
              <a:tr h="746760">
                <a:tc>
                  <a:txBody>
                    <a:bodyPr/>
                    <a:lstStyle/>
                    <a:p>
                      <a:endParaRPr lang="en-US" sz="4200" dirty="0"/>
                    </a:p>
                  </a:txBody>
                  <a:tcPr marT="53340" marB="53340"/>
                </a:tc>
                <a:tc>
                  <a:txBody>
                    <a:bodyPr/>
                    <a:lstStyle/>
                    <a:p>
                      <a:r>
                        <a:rPr lang="en-US" sz="4200" dirty="0" smtClean="0"/>
                        <a:t>(1.418)</a:t>
                      </a:r>
                      <a:endParaRPr lang="en-US" sz="4200" dirty="0"/>
                    </a:p>
                  </a:txBody>
                  <a:tcPr marT="53340" marB="53340"/>
                </a:tc>
                <a:tc>
                  <a:txBody>
                    <a:bodyPr/>
                    <a:lstStyle/>
                    <a:p>
                      <a:r>
                        <a:rPr lang="en-US" sz="4200" dirty="0" smtClean="0"/>
                        <a:t>(2.360)</a:t>
                      </a:r>
                      <a:endParaRPr lang="en-US" sz="4200" dirty="0"/>
                    </a:p>
                  </a:txBody>
                  <a:tcPr marT="53340" marB="53340"/>
                </a:tc>
              </a:tr>
              <a:tr h="746760">
                <a:tc>
                  <a:txBody>
                    <a:bodyPr/>
                    <a:lstStyle/>
                    <a:p>
                      <a:pPr marL="0" marR="0" indent="0" algn="l" defTabSz="2194210" rtl="0" eaLnBrk="1" fontAlgn="auto" latinLnBrk="0" hangingPunct="1">
                        <a:lnSpc>
                          <a:spcPct val="100000"/>
                        </a:lnSpc>
                        <a:spcBef>
                          <a:spcPts val="0"/>
                        </a:spcBef>
                        <a:spcAft>
                          <a:spcPts val="0"/>
                        </a:spcAft>
                        <a:buClrTx/>
                        <a:buSzTx/>
                        <a:buFontTx/>
                        <a:buNone/>
                        <a:tabLst/>
                        <a:defRPr/>
                      </a:pPr>
                      <a:r>
                        <a:rPr lang="en-US" sz="4200" dirty="0" err="1" smtClean="0"/>
                        <a:t>coral_coverage</a:t>
                      </a:r>
                      <a:endParaRPr lang="en-US" sz="4200" dirty="0" smtClean="0"/>
                    </a:p>
                  </a:txBody>
                  <a:tcPr marT="53340" marB="53340"/>
                </a:tc>
                <a:tc>
                  <a:txBody>
                    <a:bodyPr/>
                    <a:lstStyle/>
                    <a:p>
                      <a:r>
                        <a:rPr lang="en-US" sz="4200" dirty="0" smtClean="0"/>
                        <a:t>27.48***</a:t>
                      </a:r>
                      <a:endParaRPr lang="en-US" sz="4200" dirty="0"/>
                    </a:p>
                  </a:txBody>
                  <a:tcPr marT="53340" marB="53340"/>
                </a:tc>
                <a:tc>
                  <a:txBody>
                    <a:bodyPr/>
                    <a:lstStyle/>
                    <a:p>
                      <a:r>
                        <a:rPr lang="en-US" sz="4200" dirty="0" smtClean="0"/>
                        <a:t>30.10***</a:t>
                      </a:r>
                      <a:endParaRPr lang="en-US" sz="4200" dirty="0"/>
                    </a:p>
                  </a:txBody>
                  <a:tcPr marT="53340" marB="53340"/>
                </a:tc>
              </a:tr>
              <a:tr h="746760">
                <a:tc>
                  <a:txBody>
                    <a:bodyPr/>
                    <a:lstStyle/>
                    <a:p>
                      <a:endParaRPr lang="en-US" sz="4200"/>
                    </a:p>
                  </a:txBody>
                  <a:tcPr marT="53340" marB="53340"/>
                </a:tc>
                <a:tc>
                  <a:txBody>
                    <a:bodyPr/>
                    <a:lstStyle/>
                    <a:p>
                      <a:r>
                        <a:rPr lang="en-US" sz="4200" dirty="0" smtClean="0"/>
                        <a:t>(1.353)</a:t>
                      </a:r>
                      <a:endParaRPr lang="en-US" sz="4200" dirty="0"/>
                    </a:p>
                  </a:txBody>
                  <a:tcPr marT="53340" marB="53340"/>
                </a:tc>
                <a:tc>
                  <a:txBody>
                    <a:bodyPr/>
                    <a:lstStyle/>
                    <a:p>
                      <a:r>
                        <a:rPr lang="en-US" sz="4200" dirty="0" smtClean="0"/>
                        <a:t>(2.239)</a:t>
                      </a:r>
                      <a:endParaRPr lang="en-US" sz="4200" dirty="0"/>
                    </a:p>
                  </a:txBody>
                  <a:tcPr marT="53340" marB="53340"/>
                </a:tc>
              </a:tr>
              <a:tr h="1386840">
                <a:tc>
                  <a:txBody>
                    <a:bodyPr/>
                    <a:lstStyle/>
                    <a:p>
                      <a:r>
                        <a:rPr lang="en-US" sz="4200" dirty="0" err="1" smtClean="0"/>
                        <a:t>costal_conditions</a:t>
                      </a:r>
                      <a:endParaRPr lang="en-US" sz="4200" dirty="0"/>
                    </a:p>
                  </a:txBody>
                  <a:tcPr marT="53340" marB="53340"/>
                </a:tc>
                <a:tc>
                  <a:txBody>
                    <a:bodyPr/>
                    <a:lstStyle/>
                    <a:p>
                      <a:r>
                        <a:rPr lang="en-US" sz="4200" dirty="0" smtClean="0"/>
                        <a:t>-18.70***</a:t>
                      </a:r>
                      <a:endParaRPr lang="en-US" sz="4200" dirty="0"/>
                    </a:p>
                  </a:txBody>
                  <a:tcPr marT="53340" marB="53340"/>
                </a:tc>
                <a:tc>
                  <a:txBody>
                    <a:bodyPr/>
                    <a:lstStyle/>
                    <a:p>
                      <a:r>
                        <a:rPr lang="en-US" sz="4200" dirty="0" smtClean="0"/>
                        <a:t>-24.86***</a:t>
                      </a:r>
                      <a:endParaRPr lang="en-US" sz="4200" dirty="0"/>
                    </a:p>
                  </a:txBody>
                  <a:tcPr marT="53340" marB="53340"/>
                </a:tc>
              </a:tr>
              <a:tr h="746760">
                <a:tc>
                  <a:txBody>
                    <a:bodyPr/>
                    <a:lstStyle/>
                    <a:p>
                      <a:endParaRPr lang="en-US" sz="4200" dirty="0" smtClean="0"/>
                    </a:p>
                  </a:txBody>
                  <a:tcPr marT="53340" marB="53340"/>
                </a:tc>
                <a:tc>
                  <a:txBody>
                    <a:bodyPr/>
                    <a:lstStyle/>
                    <a:p>
                      <a:r>
                        <a:rPr lang="en-US" sz="4200" dirty="0" smtClean="0"/>
                        <a:t>(1.449)</a:t>
                      </a:r>
                      <a:endParaRPr lang="en-US" sz="4200" dirty="0"/>
                    </a:p>
                  </a:txBody>
                  <a:tcPr marT="53340" marB="53340"/>
                </a:tc>
                <a:tc>
                  <a:txBody>
                    <a:bodyPr/>
                    <a:lstStyle/>
                    <a:p>
                      <a:r>
                        <a:rPr lang="en-US" sz="4200" dirty="0" smtClean="0"/>
                        <a:t>(2.916)</a:t>
                      </a:r>
                    </a:p>
                  </a:txBody>
                  <a:tcPr marT="53340" marB="53340"/>
                </a:tc>
              </a:tr>
              <a:tr h="746760">
                <a:tc>
                  <a:txBody>
                    <a:bodyPr/>
                    <a:lstStyle/>
                    <a:p>
                      <a:r>
                        <a:rPr lang="en-US" sz="4200" dirty="0" smtClean="0"/>
                        <a:t>Observations</a:t>
                      </a:r>
                    </a:p>
                  </a:txBody>
                  <a:tcPr marT="53340" marB="53340"/>
                </a:tc>
                <a:tc>
                  <a:txBody>
                    <a:bodyPr/>
                    <a:lstStyle/>
                    <a:p>
                      <a:r>
                        <a:rPr lang="en-US" sz="4200" dirty="0" smtClean="0"/>
                        <a:t>17,304</a:t>
                      </a:r>
                      <a:endParaRPr lang="en-US" sz="4200" dirty="0"/>
                    </a:p>
                  </a:txBody>
                  <a:tcPr marT="53340" marB="53340"/>
                </a:tc>
                <a:tc>
                  <a:txBody>
                    <a:bodyPr/>
                    <a:lstStyle/>
                    <a:p>
                      <a:r>
                        <a:rPr lang="en-US" sz="4200" dirty="0" smtClean="0"/>
                        <a:t>8,169</a:t>
                      </a:r>
                      <a:endParaRPr lang="en-US" sz="4200" dirty="0"/>
                    </a:p>
                  </a:txBody>
                  <a:tcPr marT="53340" marB="53340"/>
                </a:tc>
              </a:tr>
            </a:tbl>
          </a:graphicData>
        </a:graphic>
      </p:graphicFrame>
      <p:graphicFrame>
        <p:nvGraphicFramePr>
          <p:cNvPr id="35" name="Table 34"/>
          <p:cNvGraphicFramePr>
            <a:graphicFrameLocks noGrp="1"/>
          </p:cNvGraphicFramePr>
          <p:nvPr>
            <p:extLst>
              <p:ext uri="{D42A27DB-BD31-4B8C-83A1-F6EECF244321}">
                <p14:modId xmlns:p14="http://schemas.microsoft.com/office/powerpoint/2010/main" val="3128830046"/>
              </p:ext>
            </p:extLst>
          </p:nvPr>
        </p:nvGraphicFramePr>
        <p:xfrm>
          <a:off x="14554200" y="14782800"/>
          <a:ext cx="15468600" cy="14028214"/>
        </p:xfrm>
        <a:graphic>
          <a:graphicData uri="http://schemas.openxmlformats.org/drawingml/2006/table">
            <a:tbl>
              <a:tblPr firstRow="1" bandRow="1">
                <a:tableStyleId>{284E427A-3D55-4303-BF80-6455036E1DE7}</a:tableStyleId>
              </a:tblPr>
              <a:tblGrid>
                <a:gridCol w="3093720"/>
                <a:gridCol w="3093720"/>
                <a:gridCol w="3093720"/>
                <a:gridCol w="3093720"/>
                <a:gridCol w="3093720"/>
              </a:tblGrid>
              <a:tr h="1295400">
                <a:tc>
                  <a:txBody>
                    <a:bodyPr/>
                    <a:lstStyle/>
                    <a:p>
                      <a:endParaRPr lang="en-US" sz="10100" dirty="0"/>
                    </a:p>
                  </a:txBody>
                  <a:tcPr marT="53340" marB="53340"/>
                </a:tc>
                <a:tc>
                  <a:txBody>
                    <a:bodyPr/>
                    <a:lstStyle/>
                    <a:p>
                      <a:r>
                        <a:rPr lang="en-US" sz="4200" dirty="0" smtClean="0"/>
                        <a:t>CL</a:t>
                      </a:r>
                      <a:r>
                        <a:rPr lang="en-US" sz="4200" baseline="0" dirty="0" smtClean="0"/>
                        <a:t> W/Out ASC</a:t>
                      </a:r>
                      <a:endParaRPr lang="en-US" sz="4200" b="0" dirty="0"/>
                    </a:p>
                  </a:txBody>
                  <a:tcPr marT="53340" marB="53340"/>
                </a:tc>
                <a:tc>
                  <a:txBody>
                    <a:bodyPr/>
                    <a:lstStyle/>
                    <a:p>
                      <a:r>
                        <a:rPr lang="en-US" sz="4200" baseline="0" dirty="0" smtClean="0"/>
                        <a:t>MMNL W/Out ASC</a:t>
                      </a:r>
                      <a:endParaRPr lang="en-US" sz="4200" b="0" dirty="0"/>
                    </a:p>
                  </a:txBody>
                  <a:tcPr marT="53340" marB="53340"/>
                </a:tc>
                <a:tc>
                  <a:txBody>
                    <a:bodyPr/>
                    <a:lstStyle/>
                    <a:p>
                      <a:r>
                        <a:rPr lang="en-US" sz="4200" baseline="0" dirty="0" smtClean="0"/>
                        <a:t>CL W/ ASC</a:t>
                      </a:r>
                      <a:endParaRPr lang="en-US" sz="4200" b="0" dirty="0"/>
                    </a:p>
                  </a:txBody>
                  <a:tcPr marT="53340" marB="53340"/>
                </a:tc>
                <a:tc>
                  <a:txBody>
                    <a:bodyPr/>
                    <a:lstStyle/>
                    <a:p>
                      <a:r>
                        <a:rPr lang="en-US" sz="4200" dirty="0" smtClean="0"/>
                        <a:t>MMNL W/ ASC</a:t>
                      </a:r>
                      <a:endParaRPr lang="en-US" sz="4200" b="0" dirty="0"/>
                    </a:p>
                  </a:txBody>
                  <a:tcPr marT="53340" marB="53340"/>
                </a:tc>
              </a:tr>
              <a:tr h="998601">
                <a:tc>
                  <a:txBody>
                    <a:bodyPr/>
                    <a:lstStyle/>
                    <a:p>
                      <a:r>
                        <a:rPr lang="en-US" sz="4200" dirty="0" err="1" smtClean="0"/>
                        <a:t>fish_catch</a:t>
                      </a:r>
                      <a:endParaRPr lang="en-US" sz="4200" dirty="0">
                        <a:solidFill>
                          <a:srgbClr val="000000"/>
                        </a:solidFill>
                      </a:endParaRPr>
                    </a:p>
                  </a:txBody>
                  <a:tcPr marT="53340" marB="53340"/>
                </a:tc>
                <a:tc>
                  <a:txBody>
                    <a:bodyPr/>
                    <a:lstStyle/>
                    <a:p>
                      <a:pPr marL="0" marR="0" algn="l">
                        <a:spcBef>
                          <a:spcPts val="0"/>
                        </a:spcBef>
                        <a:spcAft>
                          <a:spcPts val="0"/>
                        </a:spcAft>
                      </a:pPr>
                      <a:r>
                        <a:rPr lang="en-US" sz="4200" dirty="0">
                          <a:effectLst/>
                        </a:rPr>
                        <a:t>0.0192</a:t>
                      </a:r>
                      <a:r>
                        <a:rPr lang="en-US" sz="4200" baseline="30000" dirty="0">
                          <a:effectLst/>
                        </a:rPr>
                        <a:t>***</a:t>
                      </a:r>
                      <a:endParaRPr lang="en-US" sz="4200" dirty="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dirty="0">
                          <a:effectLst/>
                        </a:rPr>
                        <a:t>0.0381</a:t>
                      </a:r>
                      <a:r>
                        <a:rPr lang="en-US" sz="4200" baseline="30000" dirty="0">
                          <a:effectLst/>
                        </a:rPr>
                        <a:t>***</a:t>
                      </a:r>
                      <a:endParaRPr lang="en-US" sz="4200" dirty="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a:effectLst/>
                        </a:rPr>
                        <a:t>0.00443</a:t>
                      </a:r>
                      <a:r>
                        <a:rPr lang="en-US" sz="4200" baseline="30000">
                          <a:effectLst/>
                        </a:rPr>
                        <a:t>**</a:t>
                      </a:r>
                      <a:endParaRPr lang="en-US" sz="420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dirty="0">
                          <a:effectLst/>
                        </a:rPr>
                        <a:t>0.00701</a:t>
                      </a:r>
                      <a:r>
                        <a:rPr lang="en-US" sz="4200" baseline="30000" dirty="0">
                          <a:effectLst/>
                        </a:rPr>
                        <a:t>**</a:t>
                      </a:r>
                      <a:endParaRPr lang="en-US" sz="4200" dirty="0">
                        <a:solidFill>
                          <a:srgbClr val="000000"/>
                        </a:solidFill>
                        <a:effectLst/>
                        <a:latin typeface="+mn-lt"/>
                        <a:ea typeface="ＭＳ 明朝"/>
                        <a:cs typeface="Times New Roman"/>
                      </a:endParaRPr>
                    </a:p>
                  </a:txBody>
                  <a:tcPr marL="68581" marR="68581" marT="0" marB="0" anchor="ctr"/>
                </a:tc>
              </a:tr>
              <a:tr h="998601">
                <a:tc>
                  <a:txBody>
                    <a:bodyPr/>
                    <a:lstStyle/>
                    <a:p>
                      <a:endParaRPr lang="en-US" sz="4200" dirty="0">
                        <a:solidFill>
                          <a:srgbClr val="000000"/>
                        </a:solidFill>
                      </a:endParaRPr>
                    </a:p>
                  </a:txBody>
                  <a:tcPr marT="53340" marB="53340"/>
                </a:tc>
                <a:tc>
                  <a:txBody>
                    <a:bodyPr/>
                    <a:lstStyle/>
                    <a:p>
                      <a:pPr marL="0" marR="0" algn="l">
                        <a:spcBef>
                          <a:spcPts val="0"/>
                        </a:spcBef>
                        <a:spcAft>
                          <a:spcPts val="0"/>
                        </a:spcAft>
                      </a:pPr>
                      <a:r>
                        <a:rPr lang="en-US" sz="4200">
                          <a:effectLst/>
                        </a:rPr>
                        <a:t>(0.00134)</a:t>
                      </a:r>
                      <a:endParaRPr lang="en-US" sz="420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a:effectLst/>
                        </a:rPr>
                        <a:t>(0.00308)</a:t>
                      </a:r>
                      <a:endParaRPr lang="en-US" sz="420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dirty="0">
                          <a:effectLst/>
                        </a:rPr>
                        <a:t>(0.00143)</a:t>
                      </a:r>
                      <a:endParaRPr lang="en-US" sz="4200" dirty="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dirty="0">
                          <a:effectLst/>
                        </a:rPr>
                        <a:t>(0.00261)</a:t>
                      </a:r>
                      <a:endParaRPr lang="en-US" sz="4200" dirty="0">
                        <a:solidFill>
                          <a:srgbClr val="000000"/>
                        </a:solidFill>
                        <a:effectLst/>
                        <a:latin typeface="+mn-lt"/>
                        <a:ea typeface="ＭＳ 明朝"/>
                        <a:cs typeface="Times New Roman"/>
                      </a:endParaRPr>
                    </a:p>
                  </a:txBody>
                  <a:tcPr marL="68581" marR="68581" marT="0" marB="0" anchor="ctr"/>
                </a:tc>
              </a:tr>
              <a:tr h="1379087">
                <a:tc>
                  <a:txBody>
                    <a:bodyPr/>
                    <a:lstStyle/>
                    <a:p>
                      <a:r>
                        <a:rPr lang="en-US" sz="4200" dirty="0" err="1" smtClean="0"/>
                        <a:t>coral_coverage</a:t>
                      </a:r>
                      <a:endParaRPr lang="en-US" sz="4200" dirty="0">
                        <a:solidFill>
                          <a:srgbClr val="000000"/>
                        </a:solidFill>
                      </a:endParaRPr>
                    </a:p>
                  </a:txBody>
                  <a:tcPr marT="53340" marB="53340"/>
                </a:tc>
                <a:tc>
                  <a:txBody>
                    <a:bodyPr/>
                    <a:lstStyle/>
                    <a:p>
                      <a:pPr marL="0" marR="0" algn="l">
                        <a:spcBef>
                          <a:spcPts val="0"/>
                        </a:spcBef>
                        <a:spcAft>
                          <a:spcPts val="0"/>
                        </a:spcAft>
                      </a:pPr>
                      <a:r>
                        <a:rPr lang="en-US" sz="4200">
                          <a:effectLst/>
                        </a:rPr>
                        <a:t>0.0395</a:t>
                      </a:r>
                      <a:r>
                        <a:rPr lang="en-US" sz="4200" baseline="30000">
                          <a:effectLst/>
                        </a:rPr>
                        <a:t>***</a:t>
                      </a:r>
                      <a:endParaRPr lang="en-US" sz="420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dirty="0">
                          <a:effectLst/>
                        </a:rPr>
                        <a:t>0.0668</a:t>
                      </a:r>
                      <a:r>
                        <a:rPr lang="en-US" sz="4200" baseline="30000" dirty="0">
                          <a:effectLst/>
                        </a:rPr>
                        <a:t>***</a:t>
                      </a:r>
                      <a:endParaRPr lang="en-US" sz="4200" dirty="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a:effectLst/>
                        </a:rPr>
                        <a:t>0.0233</a:t>
                      </a:r>
                      <a:r>
                        <a:rPr lang="en-US" sz="4200" baseline="30000">
                          <a:effectLst/>
                        </a:rPr>
                        <a:t>***</a:t>
                      </a:r>
                      <a:endParaRPr lang="en-US" sz="420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a:effectLst/>
                        </a:rPr>
                        <a:t>0.0479</a:t>
                      </a:r>
                      <a:r>
                        <a:rPr lang="en-US" sz="4200" baseline="30000">
                          <a:effectLst/>
                        </a:rPr>
                        <a:t>***</a:t>
                      </a:r>
                      <a:endParaRPr lang="en-US" sz="4200">
                        <a:solidFill>
                          <a:srgbClr val="000000"/>
                        </a:solidFill>
                        <a:effectLst/>
                        <a:latin typeface="+mn-lt"/>
                        <a:ea typeface="ＭＳ 明朝"/>
                        <a:cs typeface="Times New Roman"/>
                      </a:endParaRPr>
                    </a:p>
                  </a:txBody>
                  <a:tcPr marL="68581" marR="68581" marT="0" marB="0" anchor="ctr"/>
                </a:tc>
              </a:tr>
              <a:tr h="998601">
                <a:tc>
                  <a:txBody>
                    <a:bodyPr/>
                    <a:lstStyle/>
                    <a:p>
                      <a:endParaRPr lang="en-US" sz="4200" dirty="0">
                        <a:solidFill>
                          <a:srgbClr val="000000"/>
                        </a:solidFill>
                      </a:endParaRPr>
                    </a:p>
                  </a:txBody>
                  <a:tcPr marT="53340" marB="53340"/>
                </a:tc>
                <a:tc>
                  <a:txBody>
                    <a:bodyPr/>
                    <a:lstStyle/>
                    <a:p>
                      <a:pPr marL="0" marR="0" algn="l">
                        <a:spcBef>
                          <a:spcPts val="0"/>
                        </a:spcBef>
                        <a:spcAft>
                          <a:spcPts val="0"/>
                        </a:spcAft>
                      </a:pPr>
                      <a:r>
                        <a:rPr lang="en-US" sz="4200">
                          <a:effectLst/>
                        </a:rPr>
                        <a:t>(0.00137)</a:t>
                      </a:r>
                      <a:endParaRPr lang="en-US" sz="420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a:effectLst/>
                        </a:rPr>
                        <a:t>(0.00340)</a:t>
                      </a:r>
                      <a:endParaRPr lang="en-US" sz="420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a:effectLst/>
                        </a:rPr>
                        <a:t>(0.00148)</a:t>
                      </a:r>
                      <a:endParaRPr lang="en-US" sz="420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a:effectLst/>
                        </a:rPr>
                        <a:t>(0.00320)</a:t>
                      </a:r>
                      <a:endParaRPr lang="en-US" sz="4200">
                        <a:solidFill>
                          <a:srgbClr val="000000"/>
                        </a:solidFill>
                        <a:effectLst/>
                        <a:latin typeface="+mn-lt"/>
                        <a:ea typeface="ＭＳ 明朝"/>
                        <a:cs typeface="Times New Roman"/>
                      </a:endParaRPr>
                    </a:p>
                  </a:txBody>
                  <a:tcPr marL="68581" marR="68581" marT="0" marB="0" anchor="ctr"/>
                </a:tc>
              </a:tr>
              <a:tr h="1379087">
                <a:tc>
                  <a:txBody>
                    <a:bodyPr/>
                    <a:lstStyle/>
                    <a:p>
                      <a:r>
                        <a:rPr lang="en-US" sz="4200" dirty="0" err="1" smtClean="0"/>
                        <a:t>costal_conditions</a:t>
                      </a:r>
                      <a:endParaRPr lang="en-US" sz="4200" dirty="0">
                        <a:solidFill>
                          <a:srgbClr val="000000"/>
                        </a:solidFill>
                      </a:endParaRPr>
                    </a:p>
                  </a:txBody>
                  <a:tcPr marT="53340" marB="53340"/>
                </a:tc>
                <a:tc>
                  <a:txBody>
                    <a:bodyPr/>
                    <a:lstStyle/>
                    <a:p>
                      <a:pPr marL="0" marR="0" algn="l">
                        <a:spcBef>
                          <a:spcPts val="0"/>
                        </a:spcBef>
                        <a:spcAft>
                          <a:spcPts val="0"/>
                        </a:spcAft>
                      </a:pPr>
                      <a:r>
                        <a:rPr lang="en-US" sz="4200">
                          <a:effectLst/>
                        </a:rPr>
                        <a:t>-0.0280</a:t>
                      </a:r>
                      <a:r>
                        <a:rPr lang="en-US" sz="4200" baseline="30000">
                          <a:effectLst/>
                        </a:rPr>
                        <a:t>***</a:t>
                      </a:r>
                      <a:endParaRPr lang="en-US" sz="420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a:effectLst/>
                        </a:rPr>
                        <a:t>-0.0590</a:t>
                      </a:r>
                      <a:r>
                        <a:rPr lang="en-US" sz="4200" baseline="30000">
                          <a:effectLst/>
                        </a:rPr>
                        <a:t>***</a:t>
                      </a:r>
                      <a:endParaRPr lang="en-US" sz="420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a:effectLst/>
                        </a:rPr>
                        <a:t>-0.0126</a:t>
                      </a:r>
                      <a:r>
                        <a:rPr lang="en-US" sz="4200" baseline="30000">
                          <a:effectLst/>
                        </a:rPr>
                        <a:t>***</a:t>
                      </a:r>
                      <a:endParaRPr lang="en-US" sz="420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dirty="0">
                          <a:effectLst/>
                        </a:rPr>
                        <a:t>-0.0152</a:t>
                      </a:r>
                      <a:r>
                        <a:rPr lang="en-US" sz="4200" baseline="30000" dirty="0">
                          <a:effectLst/>
                        </a:rPr>
                        <a:t>***</a:t>
                      </a:r>
                      <a:endParaRPr lang="en-US" sz="4200" dirty="0">
                        <a:solidFill>
                          <a:srgbClr val="000000"/>
                        </a:solidFill>
                        <a:effectLst/>
                        <a:latin typeface="+mn-lt"/>
                        <a:ea typeface="ＭＳ 明朝"/>
                        <a:cs typeface="Times New Roman"/>
                      </a:endParaRPr>
                    </a:p>
                  </a:txBody>
                  <a:tcPr marL="68581" marR="68581" marT="0" marB="0" anchor="ctr"/>
                </a:tc>
              </a:tr>
              <a:tr h="998601">
                <a:tc>
                  <a:txBody>
                    <a:bodyPr/>
                    <a:lstStyle/>
                    <a:p>
                      <a:endParaRPr lang="en-US" sz="4200" dirty="0">
                        <a:solidFill>
                          <a:srgbClr val="000000"/>
                        </a:solidFill>
                      </a:endParaRPr>
                    </a:p>
                  </a:txBody>
                  <a:tcPr marT="53340" marB="53340"/>
                </a:tc>
                <a:tc>
                  <a:txBody>
                    <a:bodyPr/>
                    <a:lstStyle/>
                    <a:p>
                      <a:pPr marL="0" marR="0" algn="l">
                        <a:spcBef>
                          <a:spcPts val="0"/>
                        </a:spcBef>
                        <a:spcAft>
                          <a:spcPts val="0"/>
                        </a:spcAft>
                      </a:pPr>
                      <a:r>
                        <a:rPr lang="en-US" sz="4200">
                          <a:effectLst/>
                        </a:rPr>
                        <a:t>(0.00134)</a:t>
                      </a:r>
                      <a:endParaRPr lang="en-US" sz="420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dirty="0">
                          <a:effectLst/>
                        </a:rPr>
                        <a:t>(0.00293)</a:t>
                      </a:r>
                      <a:endParaRPr lang="en-US" sz="4200" dirty="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dirty="0">
                          <a:effectLst/>
                        </a:rPr>
                        <a:t>(0.00143)</a:t>
                      </a:r>
                      <a:endParaRPr lang="en-US" sz="4200" dirty="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dirty="0">
                          <a:effectLst/>
                        </a:rPr>
                        <a:t>(0.00277)</a:t>
                      </a:r>
                      <a:endParaRPr lang="en-US" sz="4200" dirty="0">
                        <a:solidFill>
                          <a:srgbClr val="000000"/>
                        </a:solidFill>
                        <a:effectLst/>
                        <a:latin typeface="+mn-lt"/>
                        <a:ea typeface="ＭＳ 明朝"/>
                        <a:cs typeface="Times New Roman"/>
                      </a:endParaRPr>
                    </a:p>
                  </a:txBody>
                  <a:tcPr marL="68581" marR="68581" marT="0" marB="0" anchor="ctr"/>
                </a:tc>
              </a:tr>
              <a:tr h="998601">
                <a:tc>
                  <a:txBody>
                    <a:bodyPr/>
                    <a:lstStyle/>
                    <a:p>
                      <a:r>
                        <a:rPr lang="en-US" sz="4200" dirty="0" smtClean="0"/>
                        <a:t>payment</a:t>
                      </a:r>
                      <a:endParaRPr lang="en-US" sz="4200" dirty="0">
                        <a:solidFill>
                          <a:srgbClr val="000000"/>
                        </a:solidFill>
                      </a:endParaRPr>
                    </a:p>
                  </a:txBody>
                  <a:tcPr marT="53340" marB="53340"/>
                </a:tc>
                <a:tc>
                  <a:txBody>
                    <a:bodyPr/>
                    <a:lstStyle/>
                    <a:p>
                      <a:pPr marL="0" marR="0" algn="l">
                        <a:spcBef>
                          <a:spcPts val="0"/>
                        </a:spcBef>
                        <a:spcAft>
                          <a:spcPts val="0"/>
                        </a:spcAft>
                      </a:pPr>
                      <a:r>
                        <a:rPr lang="en-US" sz="4200">
                          <a:effectLst/>
                        </a:rPr>
                        <a:t>-0.00140</a:t>
                      </a:r>
                      <a:r>
                        <a:rPr lang="en-US" sz="4200" baseline="30000">
                          <a:effectLst/>
                        </a:rPr>
                        <a:t>***</a:t>
                      </a:r>
                      <a:endParaRPr lang="en-US" sz="420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a:effectLst/>
                        </a:rPr>
                        <a:t>-0.00304</a:t>
                      </a:r>
                      <a:r>
                        <a:rPr lang="en-US" sz="4200" baseline="30000">
                          <a:effectLst/>
                        </a:rPr>
                        <a:t>***</a:t>
                      </a:r>
                      <a:endParaRPr lang="en-US" sz="420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a:effectLst/>
                        </a:rPr>
                        <a:t>-0.00197</a:t>
                      </a:r>
                      <a:r>
                        <a:rPr lang="en-US" sz="4200" baseline="30000">
                          <a:effectLst/>
                        </a:rPr>
                        <a:t>***</a:t>
                      </a:r>
                      <a:endParaRPr lang="en-US" sz="420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dirty="0">
                          <a:effectLst/>
                        </a:rPr>
                        <a:t>-0.00553</a:t>
                      </a:r>
                      <a:r>
                        <a:rPr lang="en-US" sz="4200" baseline="30000" dirty="0">
                          <a:effectLst/>
                        </a:rPr>
                        <a:t>***</a:t>
                      </a:r>
                      <a:endParaRPr lang="en-US" sz="4200" dirty="0">
                        <a:solidFill>
                          <a:srgbClr val="000000"/>
                        </a:solidFill>
                        <a:effectLst/>
                        <a:latin typeface="+mn-lt"/>
                        <a:ea typeface="ＭＳ 明朝"/>
                        <a:cs typeface="Times New Roman"/>
                      </a:endParaRPr>
                    </a:p>
                  </a:txBody>
                  <a:tcPr marL="68581" marR="68581" marT="0" marB="0" anchor="ctr"/>
                </a:tc>
              </a:tr>
              <a:tr h="1256835">
                <a:tc>
                  <a:txBody>
                    <a:bodyPr/>
                    <a:lstStyle/>
                    <a:p>
                      <a:endParaRPr lang="en-US" sz="4200" dirty="0">
                        <a:solidFill>
                          <a:srgbClr val="000000"/>
                        </a:solidFill>
                      </a:endParaRPr>
                    </a:p>
                  </a:txBody>
                  <a:tcPr marT="53340" marB="53340"/>
                </a:tc>
                <a:tc>
                  <a:txBody>
                    <a:bodyPr/>
                    <a:lstStyle/>
                    <a:p>
                      <a:pPr marL="0" marR="0" algn="l">
                        <a:spcBef>
                          <a:spcPts val="0"/>
                        </a:spcBef>
                        <a:spcAft>
                          <a:spcPts val="0"/>
                        </a:spcAft>
                      </a:pPr>
                      <a:r>
                        <a:rPr lang="en-US" sz="4200">
                          <a:effectLst/>
                        </a:rPr>
                        <a:t>(0.0000494)</a:t>
                      </a:r>
                      <a:endParaRPr lang="en-US" sz="420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a:effectLst/>
                        </a:rPr>
                        <a:t>(0.000151)</a:t>
                      </a:r>
                      <a:endParaRPr lang="en-US" sz="420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a:effectLst/>
                        </a:rPr>
                        <a:t>(0.0000555)</a:t>
                      </a:r>
                      <a:endParaRPr lang="en-US" sz="420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a:effectLst/>
                        </a:rPr>
                        <a:t>(0.000255)</a:t>
                      </a:r>
                      <a:endParaRPr lang="en-US" sz="4200">
                        <a:solidFill>
                          <a:srgbClr val="000000"/>
                        </a:solidFill>
                        <a:effectLst/>
                        <a:latin typeface="+mn-lt"/>
                        <a:ea typeface="ＭＳ 明朝"/>
                        <a:cs typeface="Times New Roman"/>
                      </a:endParaRPr>
                    </a:p>
                  </a:txBody>
                  <a:tcPr marL="68581" marR="68581" marT="0" marB="0" anchor="ctr"/>
                </a:tc>
              </a:tr>
              <a:tr h="998601">
                <a:tc>
                  <a:txBody>
                    <a:bodyPr/>
                    <a:lstStyle/>
                    <a:p>
                      <a:r>
                        <a:rPr lang="en-US" sz="4200" dirty="0" smtClean="0"/>
                        <a:t>ASC</a:t>
                      </a:r>
                      <a:endParaRPr lang="en-US" sz="4200" dirty="0">
                        <a:solidFill>
                          <a:srgbClr val="000000"/>
                        </a:solidFill>
                      </a:endParaRPr>
                    </a:p>
                  </a:txBody>
                  <a:tcPr marT="53340" marB="53340"/>
                </a:tc>
                <a:tc>
                  <a:txBody>
                    <a:bodyPr/>
                    <a:lstStyle/>
                    <a:p>
                      <a:pPr marL="0" marR="0" algn="l">
                        <a:spcBef>
                          <a:spcPts val="0"/>
                        </a:spcBef>
                        <a:spcAft>
                          <a:spcPts val="0"/>
                        </a:spcAft>
                      </a:pPr>
                      <a:r>
                        <a:rPr lang="en-US" sz="4200">
                          <a:effectLst/>
                        </a:rPr>
                        <a:t> </a:t>
                      </a:r>
                      <a:endParaRPr lang="en-US" sz="420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a:effectLst/>
                        </a:rPr>
                        <a:t> </a:t>
                      </a:r>
                      <a:endParaRPr lang="en-US" sz="420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a:effectLst/>
                        </a:rPr>
                        <a:t>1.290</a:t>
                      </a:r>
                      <a:r>
                        <a:rPr lang="en-US" sz="4200" baseline="30000">
                          <a:effectLst/>
                        </a:rPr>
                        <a:t>***</a:t>
                      </a:r>
                      <a:endParaRPr lang="en-US" sz="420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dirty="0">
                          <a:effectLst/>
                        </a:rPr>
                        <a:t>8.301</a:t>
                      </a:r>
                      <a:r>
                        <a:rPr lang="en-US" sz="4200" baseline="30000" dirty="0">
                          <a:effectLst/>
                        </a:rPr>
                        <a:t>***</a:t>
                      </a:r>
                      <a:endParaRPr lang="en-US" sz="4200" dirty="0">
                        <a:solidFill>
                          <a:srgbClr val="000000"/>
                        </a:solidFill>
                        <a:effectLst/>
                        <a:latin typeface="+mn-lt"/>
                        <a:ea typeface="ＭＳ 明朝"/>
                        <a:cs typeface="Times New Roman"/>
                      </a:endParaRPr>
                    </a:p>
                  </a:txBody>
                  <a:tcPr marL="68581" marR="68581" marT="0" marB="0" anchor="ctr"/>
                </a:tc>
              </a:tr>
              <a:tr h="998601">
                <a:tc>
                  <a:txBody>
                    <a:bodyPr/>
                    <a:lstStyle/>
                    <a:p>
                      <a:endParaRPr lang="en-US" sz="4200" dirty="0">
                        <a:solidFill>
                          <a:srgbClr val="000000"/>
                        </a:solidFill>
                      </a:endParaRPr>
                    </a:p>
                  </a:txBody>
                  <a:tcPr marT="53340" marB="53340"/>
                </a:tc>
                <a:tc>
                  <a:txBody>
                    <a:bodyPr/>
                    <a:lstStyle/>
                    <a:p>
                      <a:pPr marL="0" marR="0" algn="l">
                        <a:spcBef>
                          <a:spcPts val="0"/>
                        </a:spcBef>
                        <a:spcAft>
                          <a:spcPts val="0"/>
                        </a:spcAft>
                      </a:pPr>
                      <a:r>
                        <a:rPr lang="en-US" sz="4200">
                          <a:effectLst/>
                        </a:rPr>
                        <a:t> </a:t>
                      </a:r>
                      <a:endParaRPr lang="en-US" sz="420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a:effectLst/>
                        </a:rPr>
                        <a:t> </a:t>
                      </a:r>
                      <a:endParaRPr lang="en-US" sz="420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a:effectLst/>
                        </a:rPr>
                        <a:t>(0.0518)</a:t>
                      </a:r>
                      <a:endParaRPr lang="en-US" sz="4200">
                        <a:solidFill>
                          <a:srgbClr val="000000"/>
                        </a:solidFill>
                        <a:effectLst/>
                        <a:latin typeface="+mn-lt"/>
                        <a:ea typeface="ＭＳ 明朝"/>
                        <a:cs typeface="Times New Roman"/>
                      </a:endParaRPr>
                    </a:p>
                  </a:txBody>
                  <a:tcPr marL="68581" marR="68581" marT="0" marB="0" anchor="ctr"/>
                </a:tc>
                <a:tc>
                  <a:txBody>
                    <a:bodyPr/>
                    <a:lstStyle/>
                    <a:p>
                      <a:pPr marL="0" marR="0" algn="l">
                        <a:spcBef>
                          <a:spcPts val="0"/>
                        </a:spcBef>
                        <a:spcAft>
                          <a:spcPts val="0"/>
                        </a:spcAft>
                      </a:pPr>
                      <a:r>
                        <a:rPr lang="en-US" sz="4200" dirty="0">
                          <a:effectLst/>
                        </a:rPr>
                        <a:t>(0.477)</a:t>
                      </a:r>
                      <a:endParaRPr lang="en-US" sz="4200" dirty="0">
                        <a:solidFill>
                          <a:srgbClr val="000000"/>
                        </a:solidFill>
                        <a:effectLst/>
                        <a:latin typeface="+mn-lt"/>
                        <a:ea typeface="ＭＳ 明朝"/>
                        <a:cs typeface="Times New Roman"/>
                      </a:endParaRPr>
                    </a:p>
                  </a:txBody>
                  <a:tcPr marL="68581" marR="68581" marT="0" marB="0" anchor="ctr"/>
                </a:tc>
              </a:tr>
              <a:tr h="1361572">
                <a:tc>
                  <a:txBody>
                    <a:bodyPr/>
                    <a:lstStyle/>
                    <a:p>
                      <a:r>
                        <a:rPr lang="en-US" sz="4200" dirty="0" smtClean="0"/>
                        <a:t>Observations</a:t>
                      </a:r>
                      <a:endParaRPr lang="en-US" sz="4200" dirty="0">
                        <a:solidFill>
                          <a:srgbClr val="000000"/>
                        </a:solidFill>
                      </a:endParaRPr>
                    </a:p>
                  </a:txBody>
                  <a:tcPr marT="53340" marB="53340"/>
                </a:tc>
                <a:tc>
                  <a:txBody>
                    <a:bodyPr/>
                    <a:lstStyle/>
                    <a:p>
                      <a:pPr marL="0" marR="0" algn="l">
                        <a:spcBef>
                          <a:spcPts val="0"/>
                        </a:spcBef>
                        <a:spcAft>
                          <a:spcPts val="0"/>
                        </a:spcAft>
                      </a:pPr>
                      <a:r>
                        <a:rPr lang="en-US" sz="4200" dirty="0">
                          <a:effectLst/>
                        </a:rPr>
                        <a:t>25473</a:t>
                      </a:r>
                      <a:endParaRPr lang="en-US" sz="4200" dirty="0">
                        <a:solidFill>
                          <a:srgbClr val="000000"/>
                        </a:solidFill>
                        <a:effectLst/>
                        <a:latin typeface="Cambria"/>
                        <a:ea typeface="ＭＳ 明朝"/>
                        <a:cs typeface="Times New Roman"/>
                      </a:endParaRPr>
                    </a:p>
                  </a:txBody>
                  <a:tcPr marL="68581" marR="68581" marT="0" marB="0" anchor="ctr"/>
                </a:tc>
                <a:tc>
                  <a:txBody>
                    <a:bodyPr/>
                    <a:lstStyle/>
                    <a:p>
                      <a:pPr marL="0" marR="0" algn="l">
                        <a:spcBef>
                          <a:spcPts val="0"/>
                        </a:spcBef>
                        <a:spcAft>
                          <a:spcPts val="0"/>
                        </a:spcAft>
                      </a:pPr>
                      <a:r>
                        <a:rPr lang="en-US" sz="4200" dirty="0">
                          <a:effectLst/>
                        </a:rPr>
                        <a:t>25473</a:t>
                      </a:r>
                      <a:endParaRPr lang="en-US" sz="4200" dirty="0">
                        <a:solidFill>
                          <a:srgbClr val="000000"/>
                        </a:solidFill>
                        <a:effectLst/>
                        <a:latin typeface="Cambria"/>
                        <a:ea typeface="ＭＳ 明朝"/>
                        <a:cs typeface="Times New Roman"/>
                      </a:endParaRPr>
                    </a:p>
                  </a:txBody>
                  <a:tcPr marL="68581" marR="68581" marT="0" marB="0" anchor="ctr"/>
                </a:tc>
                <a:tc>
                  <a:txBody>
                    <a:bodyPr/>
                    <a:lstStyle/>
                    <a:p>
                      <a:pPr marL="0" marR="0" algn="l">
                        <a:spcBef>
                          <a:spcPts val="0"/>
                        </a:spcBef>
                        <a:spcAft>
                          <a:spcPts val="0"/>
                        </a:spcAft>
                      </a:pPr>
                      <a:r>
                        <a:rPr lang="en-US" sz="4200" dirty="0">
                          <a:effectLst/>
                        </a:rPr>
                        <a:t>25473</a:t>
                      </a:r>
                      <a:endParaRPr lang="en-US" sz="4200" dirty="0">
                        <a:solidFill>
                          <a:srgbClr val="000000"/>
                        </a:solidFill>
                        <a:effectLst/>
                        <a:latin typeface="Cambria"/>
                        <a:ea typeface="ＭＳ 明朝"/>
                        <a:cs typeface="Times New Roman"/>
                      </a:endParaRPr>
                    </a:p>
                  </a:txBody>
                  <a:tcPr marL="68581" marR="68581" marT="0" marB="0" anchor="ctr"/>
                </a:tc>
                <a:tc>
                  <a:txBody>
                    <a:bodyPr/>
                    <a:lstStyle/>
                    <a:p>
                      <a:pPr marL="0" marR="0" algn="l">
                        <a:spcBef>
                          <a:spcPts val="0"/>
                        </a:spcBef>
                        <a:spcAft>
                          <a:spcPts val="0"/>
                        </a:spcAft>
                      </a:pPr>
                      <a:r>
                        <a:rPr lang="en-US" sz="4200" dirty="0">
                          <a:effectLst/>
                        </a:rPr>
                        <a:t>25473</a:t>
                      </a:r>
                      <a:endParaRPr lang="en-US" sz="4200" dirty="0">
                        <a:solidFill>
                          <a:srgbClr val="000000"/>
                        </a:solidFill>
                        <a:effectLst/>
                        <a:latin typeface="Cambria"/>
                        <a:ea typeface="ＭＳ 明朝"/>
                        <a:cs typeface="Times New Roman"/>
                      </a:endParaRPr>
                    </a:p>
                  </a:txBody>
                  <a:tcPr marL="68581" marR="68581" marT="0" marB="0" anchor="ctr"/>
                </a:tc>
              </a:tr>
            </a:tbl>
          </a:graphicData>
        </a:graphic>
      </p:graphicFrame>
      <p:sp>
        <p:nvSpPr>
          <p:cNvPr id="52" name="TextBox 51"/>
          <p:cNvSpPr txBox="1"/>
          <p:nvPr/>
        </p:nvSpPr>
        <p:spPr>
          <a:xfrm>
            <a:off x="13182600" y="28956000"/>
            <a:ext cx="15392400" cy="646331"/>
          </a:xfrm>
          <a:prstGeom prst="rect">
            <a:avLst/>
          </a:prstGeom>
          <a:noFill/>
        </p:spPr>
        <p:txBody>
          <a:bodyPr wrap="square" rtlCol="0">
            <a:spAutoFit/>
          </a:bodyPr>
          <a:lstStyle/>
          <a:p>
            <a:pPr algn="ctr"/>
            <a:r>
              <a:rPr lang="en-US" sz="3600" dirty="0" smtClean="0"/>
              <a:t>Standard Errors in Parentheses: </a:t>
            </a:r>
            <a:r>
              <a:rPr lang="en-US" sz="3600" baseline="30000" dirty="0"/>
              <a:t>*</a:t>
            </a:r>
            <a:r>
              <a:rPr lang="en-US" sz="3600" dirty="0"/>
              <a:t> </a:t>
            </a:r>
            <a:r>
              <a:rPr lang="en-US" sz="3600" i="1" dirty="0"/>
              <a:t>p</a:t>
            </a:r>
            <a:r>
              <a:rPr lang="en-US" sz="3600" dirty="0"/>
              <a:t> &lt; 0.05, </a:t>
            </a:r>
            <a:r>
              <a:rPr lang="en-US" sz="3600" baseline="30000" dirty="0"/>
              <a:t>**</a:t>
            </a:r>
            <a:r>
              <a:rPr lang="en-US" sz="3600" dirty="0"/>
              <a:t> </a:t>
            </a:r>
            <a:r>
              <a:rPr lang="en-US" sz="3600" i="1" dirty="0"/>
              <a:t>p</a:t>
            </a:r>
            <a:r>
              <a:rPr lang="en-US" sz="3600" dirty="0"/>
              <a:t> &lt; 0.01, </a:t>
            </a:r>
            <a:r>
              <a:rPr lang="en-US" sz="3600" baseline="30000" dirty="0"/>
              <a:t>***</a:t>
            </a:r>
            <a:r>
              <a:rPr lang="en-US" sz="3600" dirty="0"/>
              <a:t> </a:t>
            </a:r>
            <a:r>
              <a:rPr lang="en-US" sz="3600" i="1" dirty="0"/>
              <a:t>p</a:t>
            </a:r>
            <a:r>
              <a:rPr lang="en-US" sz="3600" dirty="0"/>
              <a:t> &lt; 0.001</a:t>
            </a:r>
            <a:r>
              <a:rPr lang="en-US" sz="3600" dirty="0"/>
              <a:t> </a:t>
            </a:r>
            <a:r>
              <a:rPr lang="en-US" sz="3600" dirty="0" smtClean="0"/>
              <a:t> </a:t>
            </a:r>
            <a:endParaRPr lang="en-US" sz="3600" dirty="0"/>
          </a:p>
        </p:txBody>
      </p:sp>
      <p:graphicFrame>
        <p:nvGraphicFramePr>
          <p:cNvPr id="38" name="Table 37"/>
          <p:cNvGraphicFramePr>
            <a:graphicFrameLocks noGrp="1"/>
          </p:cNvGraphicFramePr>
          <p:nvPr>
            <p:extLst>
              <p:ext uri="{D42A27DB-BD31-4B8C-83A1-F6EECF244321}">
                <p14:modId xmlns:p14="http://schemas.microsoft.com/office/powerpoint/2010/main" val="1796317737"/>
              </p:ext>
            </p:extLst>
          </p:nvPr>
        </p:nvGraphicFramePr>
        <p:xfrm>
          <a:off x="838200" y="21107400"/>
          <a:ext cx="11658602" cy="16917236"/>
        </p:xfrm>
        <a:graphic>
          <a:graphicData uri="http://schemas.openxmlformats.org/drawingml/2006/table">
            <a:tbl>
              <a:tblPr firstRow="1" bandRow="1">
                <a:tableStyleId>{69C7853C-536D-4A76-A0AE-DD22124D55A5}</a:tableStyleId>
              </a:tblPr>
              <a:tblGrid>
                <a:gridCol w="5829301"/>
                <a:gridCol w="5829301"/>
              </a:tblGrid>
              <a:tr h="770828">
                <a:tc>
                  <a:txBody>
                    <a:bodyPr/>
                    <a:lstStyle/>
                    <a:p>
                      <a:pPr marL="0" marR="0" algn="ctr">
                        <a:spcBef>
                          <a:spcPts val="0"/>
                        </a:spcBef>
                        <a:spcAft>
                          <a:spcPts val="0"/>
                        </a:spcAft>
                      </a:pPr>
                      <a:r>
                        <a:rPr lang="en-US" sz="2800" dirty="0">
                          <a:solidFill>
                            <a:srgbClr val="000000"/>
                          </a:solidFill>
                          <a:effectLst/>
                        </a:rPr>
                        <a:t>Description</a:t>
                      </a:r>
                      <a:endParaRPr lang="en-US" sz="2800" dirty="0">
                        <a:solidFill>
                          <a:srgbClr val="000000"/>
                        </a:solidFill>
                        <a:effectLst/>
                        <a:latin typeface="+mn-lt"/>
                        <a:ea typeface="ＭＳ 明朝"/>
                        <a:cs typeface="Times New Roman"/>
                      </a:endParaRPr>
                    </a:p>
                  </a:txBody>
                  <a:tcPr marL="68581" marR="68581" marT="0" marB="0"/>
                </a:tc>
                <a:tc>
                  <a:txBody>
                    <a:bodyPr/>
                    <a:lstStyle/>
                    <a:p>
                      <a:pPr marL="0" marR="0" algn="ctr">
                        <a:spcBef>
                          <a:spcPts val="0"/>
                        </a:spcBef>
                        <a:spcAft>
                          <a:spcPts val="0"/>
                        </a:spcAft>
                      </a:pPr>
                      <a:r>
                        <a:rPr lang="en-US" sz="2800" dirty="0">
                          <a:solidFill>
                            <a:srgbClr val="000000"/>
                          </a:solidFill>
                          <a:effectLst/>
                        </a:rPr>
                        <a:t>Future Possible Levels in 10 Years</a:t>
                      </a:r>
                      <a:endParaRPr lang="en-US" sz="2800" dirty="0">
                        <a:solidFill>
                          <a:srgbClr val="000000"/>
                        </a:solidFill>
                        <a:effectLst/>
                        <a:latin typeface="+mn-lt"/>
                        <a:ea typeface="ＭＳ 明朝"/>
                        <a:cs typeface="Times New Roman"/>
                      </a:endParaRPr>
                    </a:p>
                  </a:txBody>
                  <a:tcPr marL="68581" marR="68581" marT="0" marB="0"/>
                </a:tc>
              </a:tr>
              <a:tr h="2697899">
                <a:tc>
                  <a:txBody>
                    <a:bodyPr/>
                    <a:lstStyle/>
                    <a:p>
                      <a:pPr marL="0" marR="0" algn="l">
                        <a:spcBef>
                          <a:spcPts val="0"/>
                        </a:spcBef>
                        <a:spcAft>
                          <a:spcPts val="0"/>
                        </a:spcAft>
                      </a:pPr>
                      <a:r>
                        <a:rPr lang="en-US" sz="2800" dirty="0">
                          <a:solidFill>
                            <a:srgbClr val="000000"/>
                          </a:solidFill>
                          <a:effectLst/>
                        </a:rPr>
                        <a:t>The average amount of fish catch available during a recreational fishing trip after 10 years.</a:t>
                      </a:r>
                      <a:endParaRPr lang="en-US" sz="2800" dirty="0">
                        <a:solidFill>
                          <a:srgbClr val="000000"/>
                        </a:solidFill>
                        <a:effectLst/>
                        <a:latin typeface="+mn-lt"/>
                        <a:ea typeface="ＭＳ 明朝"/>
                        <a:cs typeface="Times New Roman"/>
                      </a:endParaRPr>
                    </a:p>
                  </a:txBody>
                  <a:tcPr marL="68581" marR="68581" marT="0" marB="0"/>
                </a:tc>
                <a:tc>
                  <a:txBody>
                    <a:bodyPr/>
                    <a:lstStyle/>
                    <a:p>
                      <a:pPr marL="0" marR="0" algn="ctr">
                        <a:spcBef>
                          <a:spcPts val="0"/>
                        </a:spcBef>
                        <a:spcAft>
                          <a:spcPts val="0"/>
                        </a:spcAft>
                      </a:pPr>
                      <a:r>
                        <a:rPr lang="en-US" sz="2800" dirty="0">
                          <a:solidFill>
                            <a:srgbClr val="000000"/>
                          </a:solidFill>
                          <a:effectLst/>
                        </a:rPr>
                        <a:t>With protected areas:</a:t>
                      </a:r>
                    </a:p>
                    <a:p>
                      <a:pPr marL="0" marR="0" algn="ctr">
                        <a:spcBef>
                          <a:spcPts val="0"/>
                        </a:spcBef>
                        <a:spcAft>
                          <a:spcPts val="0"/>
                        </a:spcAft>
                      </a:pPr>
                      <a:r>
                        <a:rPr lang="en-US" sz="2800" dirty="0">
                          <a:solidFill>
                            <a:srgbClr val="000000"/>
                          </a:solidFill>
                          <a:effectLst/>
                        </a:rPr>
                        <a:t>20-30% more fish catch</a:t>
                      </a:r>
                    </a:p>
                    <a:p>
                      <a:pPr marL="0" marR="0" algn="ctr">
                        <a:spcBef>
                          <a:spcPts val="0"/>
                        </a:spcBef>
                        <a:spcAft>
                          <a:spcPts val="0"/>
                        </a:spcAft>
                      </a:pPr>
                      <a:r>
                        <a:rPr lang="en-US" sz="2800" dirty="0">
                          <a:solidFill>
                            <a:srgbClr val="000000"/>
                          </a:solidFill>
                          <a:effectLst/>
                        </a:rPr>
                        <a:t>10-20% more fish catch</a:t>
                      </a:r>
                    </a:p>
                    <a:p>
                      <a:pPr marL="0" marR="0" algn="ctr">
                        <a:spcBef>
                          <a:spcPts val="0"/>
                        </a:spcBef>
                        <a:spcAft>
                          <a:spcPts val="0"/>
                        </a:spcAft>
                      </a:pPr>
                      <a:r>
                        <a:rPr lang="en-US" sz="2800" dirty="0">
                          <a:solidFill>
                            <a:srgbClr val="000000"/>
                          </a:solidFill>
                          <a:effectLst/>
                        </a:rPr>
                        <a:t>Current conditions remain</a:t>
                      </a:r>
                    </a:p>
                    <a:p>
                      <a:pPr marL="0" marR="0" algn="ctr">
                        <a:spcBef>
                          <a:spcPts val="0"/>
                        </a:spcBef>
                        <a:spcAft>
                          <a:spcPts val="0"/>
                        </a:spcAft>
                      </a:pPr>
                      <a:r>
                        <a:rPr lang="en-US" sz="2800" dirty="0">
                          <a:solidFill>
                            <a:srgbClr val="000000"/>
                          </a:solidFill>
                          <a:effectLst/>
                        </a:rPr>
                        <a:t> </a:t>
                      </a:r>
                      <a:endParaRPr lang="en-US" sz="2800" dirty="0" smtClean="0">
                        <a:solidFill>
                          <a:srgbClr val="000000"/>
                        </a:solidFill>
                        <a:effectLst/>
                      </a:endParaRPr>
                    </a:p>
                    <a:p>
                      <a:pPr marL="0" marR="0" algn="ctr">
                        <a:spcBef>
                          <a:spcPts val="0"/>
                        </a:spcBef>
                        <a:spcAft>
                          <a:spcPts val="0"/>
                        </a:spcAft>
                      </a:pPr>
                      <a:r>
                        <a:rPr lang="en-US" sz="2800" dirty="0" smtClean="0">
                          <a:solidFill>
                            <a:srgbClr val="000000"/>
                          </a:solidFill>
                          <a:effectLst/>
                        </a:rPr>
                        <a:t>\Without protected areas:</a:t>
                      </a:r>
                    </a:p>
                    <a:p>
                      <a:pPr marL="0" marR="0" algn="ctr">
                        <a:spcBef>
                          <a:spcPts val="0"/>
                        </a:spcBef>
                        <a:spcAft>
                          <a:spcPts val="0"/>
                        </a:spcAft>
                      </a:pPr>
                      <a:r>
                        <a:rPr lang="en-US" sz="2800" dirty="0" smtClean="0">
                          <a:solidFill>
                            <a:srgbClr val="000000"/>
                          </a:solidFill>
                          <a:effectLst/>
                        </a:rPr>
                        <a:t>20</a:t>
                      </a:r>
                      <a:r>
                        <a:rPr lang="en-US" sz="2800" dirty="0">
                          <a:solidFill>
                            <a:srgbClr val="000000"/>
                          </a:solidFill>
                          <a:effectLst/>
                        </a:rPr>
                        <a:t>-30% less fish catch</a:t>
                      </a:r>
                      <a:endParaRPr lang="en-US" sz="2800" dirty="0">
                        <a:solidFill>
                          <a:srgbClr val="000000"/>
                        </a:solidFill>
                        <a:effectLst/>
                        <a:latin typeface="+mn-lt"/>
                        <a:ea typeface="ＭＳ 明朝"/>
                        <a:cs typeface="Times New Roman"/>
                      </a:endParaRPr>
                    </a:p>
                  </a:txBody>
                  <a:tcPr marL="68581" marR="68581" marT="0" marB="0"/>
                </a:tc>
              </a:tr>
              <a:tr h="3854141">
                <a:tc>
                  <a:txBody>
                    <a:bodyPr/>
                    <a:lstStyle/>
                    <a:p>
                      <a:pPr marL="0" marR="0" algn="l">
                        <a:spcBef>
                          <a:spcPts val="0"/>
                        </a:spcBef>
                        <a:spcAft>
                          <a:spcPts val="0"/>
                        </a:spcAft>
                      </a:pPr>
                      <a:r>
                        <a:rPr lang="en-US" sz="2800">
                          <a:effectLst/>
                        </a:rPr>
                        <a:t>The extent and health of the coral reefs and the number of marine biodiversity found in the Okinawan waters after 10 years.</a:t>
                      </a:r>
                      <a:endParaRPr lang="en-US" sz="2800">
                        <a:effectLst/>
                        <a:latin typeface="+mn-lt"/>
                        <a:ea typeface="ＭＳ 明朝"/>
                        <a:cs typeface="Times New Roman"/>
                      </a:endParaRPr>
                    </a:p>
                  </a:txBody>
                  <a:tcPr marL="68581" marR="68581" marT="0" marB="0"/>
                </a:tc>
                <a:tc>
                  <a:txBody>
                    <a:bodyPr/>
                    <a:lstStyle/>
                    <a:p>
                      <a:pPr marL="0" marR="0" algn="ctr">
                        <a:spcBef>
                          <a:spcPts val="0"/>
                        </a:spcBef>
                        <a:spcAft>
                          <a:spcPts val="0"/>
                        </a:spcAft>
                      </a:pPr>
                      <a:r>
                        <a:rPr lang="en-US" sz="2800" dirty="0">
                          <a:effectLst/>
                        </a:rPr>
                        <a:t>With protected areas:</a:t>
                      </a:r>
                    </a:p>
                    <a:p>
                      <a:pPr marL="0" marR="0" algn="ctr">
                        <a:spcBef>
                          <a:spcPts val="0"/>
                        </a:spcBef>
                        <a:spcAft>
                          <a:spcPts val="0"/>
                        </a:spcAft>
                      </a:pPr>
                      <a:r>
                        <a:rPr lang="en-US" sz="2800" dirty="0">
                          <a:effectLst/>
                        </a:rPr>
                        <a:t>20-30% more coral coverage and biodiversity</a:t>
                      </a:r>
                    </a:p>
                    <a:p>
                      <a:pPr marL="0" marR="0" algn="ctr">
                        <a:spcBef>
                          <a:spcPts val="0"/>
                        </a:spcBef>
                        <a:spcAft>
                          <a:spcPts val="0"/>
                        </a:spcAft>
                      </a:pPr>
                      <a:r>
                        <a:rPr lang="en-US" sz="2800" dirty="0">
                          <a:effectLst/>
                        </a:rPr>
                        <a:t>10-20% more coral coverage and biodiversity</a:t>
                      </a:r>
                    </a:p>
                    <a:p>
                      <a:pPr marL="0" marR="0" algn="ctr">
                        <a:spcBef>
                          <a:spcPts val="0"/>
                        </a:spcBef>
                        <a:spcAft>
                          <a:spcPts val="0"/>
                        </a:spcAft>
                      </a:pPr>
                      <a:r>
                        <a:rPr lang="en-US" sz="2800" dirty="0">
                          <a:effectLst/>
                        </a:rPr>
                        <a:t>Current conditions remain</a:t>
                      </a:r>
                    </a:p>
                    <a:p>
                      <a:pPr marL="0" marR="0" algn="ctr">
                        <a:spcBef>
                          <a:spcPts val="0"/>
                        </a:spcBef>
                        <a:spcAft>
                          <a:spcPts val="0"/>
                        </a:spcAft>
                      </a:pPr>
                      <a:r>
                        <a:rPr lang="en-US" sz="2800" dirty="0">
                          <a:effectLst/>
                        </a:rPr>
                        <a:t> </a:t>
                      </a:r>
                      <a:endParaRPr lang="en-US" sz="2800" dirty="0" smtClean="0">
                        <a:effectLst/>
                      </a:endParaRPr>
                    </a:p>
                    <a:p>
                      <a:pPr marL="0" marR="0" algn="ctr">
                        <a:spcBef>
                          <a:spcPts val="0"/>
                        </a:spcBef>
                        <a:spcAft>
                          <a:spcPts val="0"/>
                        </a:spcAft>
                      </a:pPr>
                      <a:r>
                        <a:rPr lang="en-US" sz="2800" dirty="0" smtClean="0">
                          <a:effectLst/>
                        </a:rPr>
                        <a:t>Without protected areas:</a:t>
                      </a:r>
                    </a:p>
                    <a:p>
                      <a:pPr marL="0" marR="0" algn="ctr">
                        <a:spcBef>
                          <a:spcPts val="0"/>
                        </a:spcBef>
                        <a:spcAft>
                          <a:spcPts val="0"/>
                        </a:spcAft>
                      </a:pPr>
                      <a:r>
                        <a:rPr lang="en-US" sz="2800" dirty="0" smtClean="0">
                          <a:effectLst/>
                        </a:rPr>
                        <a:t>20</a:t>
                      </a:r>
                      <a:r>
                        <a:rPr lang="en-US" sz="2800" dirty="0">
                          <a:effectLst/>
                        </a:rPr>
                        <a:t>-30% less coral coverage and biodiversity</a:t>
                      </a:r>
                      <a:endParaRPr lang="en-US" sz="2800" dirty="0">
                        <a:effectLst/>
                        <a:latin typeface="+mn-lt"/>
                        <a:ea typeface="ＭＳ 明朝"/>
                        <a:cs typeface="Times New Roman"/>
                      </a:endParaRPr>
                    </a:p>
                  </a:txBody>
                  <a:tcPr marL="68581" marR="68581" marT="0" marB="0"/>
                </a:tc>
              </a:tr>
              <a:tr h="4624968">
                <a:tc>
                  <a:txBody>
                    <a:bodyPr/>
                    <a:lstStyle/>
                    <a:p>
                      <a:pPr marL="0" marR="0" algn="l">
                        <a:spcBef>
                          <a:spcPts val="0"/>
                        </a:spcBef>
                        <a:spcAft>
                          <a:spcPts val="0"/>
                        </a:spcAft>
                      </a:pPr>
                      <a:r>
                        <a:rPr lang="en-US" sz="2800">
                          <a:effectLst/>
                        </a:rPr>
                        <a:t>The extent of coastal development that includes beachfront construction of homes, hotels, restaurants and roads near or on coastal areas and the condition of the beach and shoreline after 10 years.</a:t>
                      </a:r>
                      <a:endParaRPr lang="en-US" sz="2800">
                        <a:effectLst/>
                        <a:latin typeface="+mn-lt"/>
                        <a:ea typeface="ＭＳ 明朝"/>
                        <a:cs typeface="Times New Roman"/>
                      </a:endParaRPr>
                    </a:p>
                  </a:txBody>
                  <a:tcPr marL="68581" marR="68581" marT="0" marB="0"/>
                </a:tc>
                <a:tc>
                  <a:txBody>
                    <a:bodyPr/>
                    <a:lstStyle/>
                    <a:p>
                      <a:pPr marL="0" marR="0" algn="ctr">
                        <a:spcBef>
                          <a:spcPts val="0"/>
                        </a:spcBef>
                        <a:spcAft>
                          <a:spcPts val="0"/>
                        </a:spcAft>
                      </a:pPr>
                      <a:r>
                        <a:rPr lang="en-US" sz="2800" dirty="0">
                          <a:effectLst/>
                        </a:rPr>
                        <a:t>With protected areas:</a:t>
                      </a:r>
                    </a:p>
                    <a:p>
                      <a:pPr marL="0" marR="0" algn="ctr">
                        <a:spcBef>
                          <a:spcPts val="0"/>
                        </a:spcBef>
                        <a:spcAft>
                          <a:spcPts val="0"/>
                        </a:spcAft>
                      </a:pPr>
                      <a:r>
                        <a:rPr lang="en-US" sz="2800" dirty="0">
                          <a:effectLst/>
                        </a:rPr>
                        <a:t>20-30% less development with more intact coastal shorelines</a:t>
                      </a:r>
                    </a:p>
                    <a:p>
                      <a:pPr marL="0" marR="0" algn="ctr">
                        <a:spcBef>
                          <a:spcPts val="0"/>
                        </a:spcBef>
                        <a:spcAft>
                          <a:spcPts val="0"/>
                        </a:spcAft>
                      </a:pPr>
                      <a:r>
                        <a:rPr lang="en-US" sz="2800" dirty="0">
                          <a:effectLst/>
                        </a:rPr>
                        <a:t>10-20% less  development and moderately intact coastal shoreline</a:t>
                      </a:r>
                    </a:p>
                    <a:p>
                      <a:pPr marL="0" marR="0" algn="ctr">
                        <a:spcBef>
                          <a:spcPts val="0"/>
                        </a:spcBef>
                        <a:spcAft>
                          <a:spcPts val="0"/>
                        </a:spcAft>
                      </a:pPr>
                      <a:r>
                        <a:rPr lang="en-US" sz="2800" dirty="0">
                          <a:effectLst/>
                        </a:rPr>
                        <a:t>Current conditions remain</a:t>
                      </a:r>
                    </a:p>
                    <a:p>
                      <a:pPr marL="0" marR="0" algn="ctr">
                        <a:spcBef>
                          <a:spcPts val="0"/>
                        </a:spcBef>
                        <a:spcAft>
                          <a:spcPts val="0"/>
                        </a:spcAft>
                      </a:pPr>
                      <a:r>
                        <a:rPr lang="en-US" sz="2800" dirty="0">
                          <a:effectLst/>
                        </a:rPr>
                        <a:t> </a:t>
                      </a:r>
                      <a:endParaRPr lang="en-US" sz="2800" dirty="0" smtClean="0">
                        <a:effectLst/>
                      </a:endParaRPr>
                    </a:p>
                    <a:p>
                      <a:pPr marL="0" marR="0" algn="ctr">
                        <a:spcBef>
                          <a:spcPts val="0"/>
                        </a:spcBef>
                        <a:spcAft>
                          <a:spcPts val="0"/>
                        </a:spcAft>
                      </a:pPr>
                      <a:r>
                        <a:rPr lang="en-US" sz="2800" dirty="0" smtClean="0">
                          <a:effectLst/>
                        </a:rPr>
                        <a:t>Without protected areas:</a:t>
                      </a:r>
                    </a:p>
                    <a:p>
                      <a:pPr marL="0" marR="0" algn="ctr">
                        <a:spcBef>
                          <a:spcPts val="0"/>
                        </a:spcBef>
                        <a:spcAft>
                          <a:spcPts val="0"/>
                        </a:spcAft>
                      </a:pPr>
                      <a:r>
                        <a:rPr lang="en-US" sz="2800" dirty="0" smtClean="0">
                          <a:effectLst/>
                        </a:rPr>
                        <a:t>20</a:t>
                      </a:r>
                      <a:r>
                        <a:rPr lang="en-US" sz="2800" dirty="0">
                          <a:effectLst/>
                        </a:rPr>
                        <a:t>-30% more development with degraded shoreline</a:t>
                      </a:r>
                      <a:endParaRPr lang="en-US" sz="2800" dirty="0">
                        <a:effectLst/>
                        <a:latin typeface="+mn-lt"/>
                        <a:ea typeface="ＭＳ 明朝"/>
                        <a:cs typeface="Times New Roman"/>
                      </a:endParaRPr>
                    </a:p>
                  </a:txBody>
                  <a:tcPr marL="68581" marR="68581" marT="0" marB="0"/>
                </a:tc>
              </a:tr>
              <a:tr h="3854141">
                <a:tc>
                  <a:txBody>
                    <a:bodyPr/>
                    <a:lstStyle/>
                    <a:p>
                      <a:pPr marL="0" marR="0" algn="l">
                        <a:spcBef>
                          <a:spcPts val="0"/>
                        </a:spcBef>
                        <a:spcAft>
                          <a:spcPts val="0"/>
                        </a:spcAft>
                      </a:pPr>
                      <a:r>
                        <a:rPr lang="en-US" sz="2800" dirty="0" smtClean="0">
                          <a:effectLst/>
                        </a:rPr>
                        <a:t>A monthly contribution will be collected from all Okinawan residents to support the management of these protected areas. </a:t>
                      </a:r>
                      <a:endParaRPr lang="en-US" sz="2800" dirty="0">
                        <a:effectLst/>
                        <a:latin typeface="+mn-lt"/>
                        <a:ea typeface="ＭＳ 明朝"/>
                        <a:cs typeface="Times New Roman"/>
                      </a:endParaRPr>
                    </a:p>
                  </a:txBody>
                  <a:tcPr marL="68581" marR="68581" marT="0" marB="0"/>
                </a:tc>
                <a:tc>
                  <a:txBody>
                    <a:bodyPr/>
                    <a:lstStyle/>
                    <a:p>
                      <a:pPr marL="0" marR="0" algn="ctr">
                        <a:spcBef>
                          <a:spcPts val="0"/>
                        </a:spcBef>
                        <a:spcAft>
                          <a:spcPts val="0"/>
                        </a:spcAft>
                      </a:pPr>
                      <a:r>
                        <a:rPr lang="en-US" sz="2800" dirty="0">
                          <a:effectLst/>
                        </a:rPr>
                        <a:t>With protected areas:</a:t>
                      </a:r>
                    </a:p>
                    <a:p>
                      <a:pPr marL="0" marR="0" algn="ctr">
                        <a:spcBef>
                          <a:spcPts val="0"/>
                        </a:spcBef>
                        <a:spcAft>
                          <a:spcPts val="0"/>
                        </a:spcAft>
                      </a:pPr>
                      <a:r>
                        <a:rPr lang="en-US" sz="2800" dirty="0">
                          <a:effectLst/>
                        </a:rPr>
                        <a:t>100 yen per month</a:t>
                      </a:r>
                    </a:p>
                    <a:p>
                      <a:pPr marL="0" marR="0" algn="ctr">
                        <a:spcBef>
                          <a:spcPts val="0"/>
                        </a:spcBef>
                        <a:spcAft>
                          <a:spcPts val="0"/>
                        </a:spcAft>
                      </a:pPr>
                      <a:r>
                        <a:rPr lang="en-US" sz="2800" dirty="0">
                          <a:effectLst/>
                        </a:rPr>
                        <a:t>200 yen per month</a:t>
                      </a:r>
                    </a:p>
                    <a:p>
                      <a:pPr marL="0" marR="0" algn="ctr">
                        <a:spcBef>
                          <a:spcPts val="0"/>
                        </a:spcBef>
                        <a:spcAft>
                          <a:spcPts val="0"/>
                        </a:spcAft>
                      </a:pPr>
                      <a:r>
                        <a:rPr lang="en-US" sz="2800" dirty="0">
                          <a:effectLst/>
                        </a:rPr>
                        <a:t>400 yen per month</a:t>
                      </a:r>
                    </a:p>
                    <a:p>
                      <a:pPr marL="0" marR="0" algn="ctr">
                        <a:spcBef>
                          <a:spcPts val="0"/>
                        </a:spcBef>
                        <a:spcAft>
                          <a:spcPts val="0"/>
                        </a:spcAft>
                      </a:pPr>
                      <a:r>
                        <a:rPr lang="en-US" sz="2800" dirty="0">
                          <a:effectLst/>
                        </a:rPr>
                        <a:t>600 yen per month</a:t>
                      </a:r>
                    </a:p>
                    <a:p>
                      <a:pPr marL="0" marR="0" algn="ctr">
                        <a:spcBef>
                          <a:spcPts val="0"/>
                        </a:spcBef>
                        <a:spcAft>
                          <a:spcPts val="0"/>
                        </a:spcAft>
                      </a:pPr>
                      <a:r>
                        <a:rPr lang="en-US" sz="2800" dirty="0">
                          <a:effectLst/>
                        </a:rPr>
                        <a:t>800 yen per month</a:t>
                      </a:r>
                    </a:p>
                    <a:p>
                      <a:pPr marL="0" marR="0" algn="ctr">
                        <a:spcBef>
                          <a:spcPts val="0"/>
                        </a:spcBef>
                        <a:spcAft>
                          <a:spcPts val="0"/>
                        </a:spcAft>
                      </a:pPr>
                      <a:r>
                        <a:rPr lang="en-US" sz="2800" dirty="0">
                          <a:effectLst/>
                        </a:rPr>
                        <a:t>1000 yen per month</a:t>
                      </a:r>
                    </a:p>
                    <a:p>
                      <a:pPr marL="0" marR="0" algn="ctr">
                        <a:spcBef>
                          <a:spcPts val="0"/>
                        </a:spcBef>
                        <a:spcAft>
                          <a:spcPts val="0"/>
                        </a:spcAft>
                      </a:pPr>
                      <a:r>
                        <a:rPr lang="en-US" sz="2800" dirty="0" smtClean="0">
                          <a:effectLst/>
                        </a:rPr>
                        <a:t> </a:t>
                      </a:r>
                    </a:p>
                    <a:p>
                      <a:pPr marL="0" marR="0" algn="ctr">
                        <a:spcBef>
                          <a:spcPts val="0"/>
                        </a:spcBef>
                        <a:spcAft>
                          <a:spcPts val="0"/>
                        </a:spcAft>
                      </a:pPr>
                      <a:r>
                        <a:rPr lang="en-US" sz="2800" dirty="0" smtClean="0">
                          <a:effectLst/>
                        </a:rPr>
                        <a:t>Without protected areas:</a:t>
                      </a:r>
                    </a:p>
                    <a:p>
                      <a:pPr marL="0" marR="0" algn="ctr">
                        <a:spcBef>
                          <a:spcPts val="0"/>
                        </a:spcBef>
                        <a:spcAft>
                          <a:spcPts val="0"/>
                        </a:spcAft>
                      </a:pPr>
                      <a:r>
                        <a:rPr lang="en-US" sz="2800" dirty="0" smtClean="0">
                          <a:effectLst/>
                        </a:rPr>
                        <a:t>Zero</a:t>
                      </a:r>
                      <a:endParaRPr lang="en-US" sz="2800" dirty="0">
                        <a:effectLst/>
                        <a:latin typeface="+mn-lt"/>
                        <a:ea typeface="ＭＳ 明朝"/>
                        <a:cs typeface="Times New Roman"/>
                      </a:endParaRPr>
                    </a:p>
                  </a:txBody>
                  <a:tcPr marL="68581" marR="68581" marT="0" marB="0"/>
                </a:tc>
              </a:tr>
            </a:tbl>
          </a:graphicData>
        </a:graphic>
      </p:graphicFrame>
    </p:spTree>
    <p:extLst>
      <p:ext uri="{BB962C8B-B14F-4D97-AF65-F5344CB8AC3E}">
        <p14:creationId xmlns:p14="http://schemas.microsoft.com/office/powerpoint/2010/main" val="1003159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6354</TotalTime>
  <Words>981</Words>
  <Application>Microsoft Macintosh PowerPoint</Application>
  <PresentationFormat>Custom</PresentationFormat>
  <Paragraphs>178</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Colby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Gilbert Kiggundu</dc:creator>
  <cp:lastModifiedBy>Nils Carlson</cp:lastModifiedBy>
  <cp:revision>155</cp:revision>
  <dcterms:created xsi:type="dcterms:W3CDTF">2014-07-16T17:09:37Z</dcterms:created>
  <dcterms:modified xsi:type="dcterms:W3CDTF">2015-04-26T18:34:36Z</dcterms:modified>
</cp:coreProperties>
</file>