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pdf" ContentType="application/pd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</p:sldIdLst>
  <p:sldSz cx="43891200" cy="38404800"/>
  <p:notesSz cx="6858000" cy="9144000"/>
  <p:defaultTextStyle>
    <a:defPPr>
      <a:defRPr lang="en-US"/>
    </a:defPPr>
    <a:lvl1pPr marL="0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1pPr>
    <a:lvl2pPr marL="2351288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2pPr>
    <a:lvl3pPr marL="4702576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3pPr>
    <a:lvl4pPr marL="7053864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4pPr>
    <a:lvl5pPr marL="9405153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5pPr>
    <a:lvl6pPr marL="11756441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6pPr>
    <a:lvl7pPr marL="14107729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7pPr>
    <a:lvl8pPr marL="16459017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8pPr>
    <a:lvl9pPr marL="18810305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12096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558B0C"/>
    <a:srgbClr val="890446"/>
    <a:srgbClr val="F5DEA3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5" d="100"/>
          <a:sy n="15" d="100"/>
        </p:scale>
        <p:origin x="-1632" y="-128"/>
      </p:cViewPr>
      <p:guideLst>
        <p:guide orient="horz" pos="12096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1930383"/>
            <a:ext cx="3730752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1762720"/>
            <a:ext cx="3072384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51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02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53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05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9889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8356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8614416"/>
            <a:ext cx="47404018" cy="1834984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8614416"/>
            <a:ext cx="141480542" cy="1834984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8557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1873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4678643"/>
            <a:ext cx="37307520" cy="7627620"/>
          </a:xfrm>
        </p:spPr>
        <p:txBody>
          <a:bodyPr anchor="t"/>
          <a:lstStyle>
            <a:lvl1pPr algn="l">
              <a:defRPr sz="20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6277596"/>
            <a:ext cx="37307520" cy="8401047"/>
          </a:xfrm>
        </p:spPr>
        <p:txBody>
          <a:bodyPr anchor="b"/>
          <a:lstStyle>
            <a:lvl1pPr marL="0" indent="0">
              <a:buNone/>
              <a:defRPr sz="10300">
                <a:solidFill>
                  <a:schemeClr val="tx1">
                    <a:tint val="75000"/>
                  </a:schemeClr>
                </a:solidFill>
              </a:defRPr>
            </a:lvl1pPr>
            <a:lvl2pPr marL="2351288" indent="0">
              <a:buNone/>
              <a:defRPr sz="9300">
                <a:solidFill>
                  <a:schemeClr val="tx1">
                    <a:tint val="75000"/>
                  </a:schemeClr>
                </a:solidFill>
              </a:defRPr>
            </a:lvl2pPr>
            <a:lvl3pPr marL="470257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3pPr>
            <a:lvl4pPr marL="705386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4pPr>
            <a:lvl5pPr marL="9405153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9515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577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596633"/>
            <a:ext cx="19392902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2179300"/>
            <a:ext cx="19392902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8596633"/>
            <a:ext cx="19400520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2179300"/>
            <a:ext cx="19400520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4/22/15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582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4/22/15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486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4/22/15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8212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529080"/>
            <a:ext cx="14439902" cy="6507480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529083"/>
            <a:ext cx="24536400" cy="32777433"/>
          </a:xfrm>
        </p:spPr>
        <p:txBody>
          <a:bodyPr/>
          <a:lstStyle>
            <a:lvl1pPr>
              <a:defRPr sz="16500"/>
            </a:lvl1pPr>
            <a:lvl2pPr>
              <a:defRPr sz="14400"/>
            </a:lvl2pPr>
            <a:lvl3pPr>
              <a:defRPr sz="123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8036563"/>
            <a:ext cx="14439902" cy="26269953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8165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6883360"/>
            <a:ext cx="26334720" cy="3173733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3431540"/>
            <a:ext cx="26334720" cy="23042880"/>
          </a:xfrm>
        </p:spPr>
        <p:txBody>
          <a:bodyPr/>
          <a:lstStyle>
            <a:lvl1pPr marL="0" indent="0">
              <a:buNone/>
              <a:defRPr sz="16500"/>
            </a:lvl1pPr>
            <a:lvl2pPr marL="2351288" indent="0">
              <a:buNone/>
              <a:defRPr sz="14400"/>
            </a:lvl2pPr>
            <a:lvl3pPr marL="4702576" indent="0">
              <a:buNone/>
              <a:defRPr sz="12300"/>
            </a:lvl3pPr>
            <a:lvl4pPr marL="7053864" indent="0">
              <a:buNone/>
              <a:defRPr sz="10300"/>
            </a:lvl4pPr>
            <a:lvl5pPr marL="9405153" indent="0">
              <a:buNone/>
              <a:defRPr sz="10300"/>
            </a:lvl5pPr>
            <a:lvl6pPr marL="11756441" indent="0">
              <a:buNone/>
              <a:defRPr sz="10300"/>
            </a:lvl6pPr>
            <a:lvl7pPr marL="14107729" indent="0">
              <a:buNone/>
              <a:defRPr sz="10300"/>
            </a:lvl7pPr>
            <a:lvl8pPr marL="16459017" indent="0">
              <a:buNone/>
              <a:defRPr sz="10300"/>
            </a:lvl8pPr>
            <a:lvl9pPr marL="18810305" indent="0">
              <a:buNone/>
              <a:defRPr sz="103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30057093"/>
            <a:ext cx="26334720" cy="4507227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8835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  <a:prstGeom prst="rect">
            <a:avLst/>
          </a:prstGeom>
        </p:spPr>
        <p:txBody>
          <a:bodyPr vert="horz" lIns="470258" tIns="235129" rIns="470258" bIns="2351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961123"/>
            <a:ext cx="39502080" cy="25345393"/>
          </a:xfrm>
          <a:prstGeom prst="rect">
            <a:avLst/>
          </a:prstGeom>
        </p:spPr>
        <p:txBody>
          <a:bodyPr vert="horz" lIns="470258" tIns="235129" rIns="470258" bIns="23512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l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253B7-7725-45E2-85A7-ECFFAB05BAA7}" type="datetimeFigureOut">
              <a:rPr lang="en-US" smtClean="0"/>
              <a:pPr/>
              <a:t>4/22/15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5595563"/>
            <a:ext cx="138988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ct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CDF07-851C-4DD2-BDF8-692F7B75505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4453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02576" rtl="0" eaLnBrk="1" latinLnBrk="0" hangingPunct="1">
        <a:spcBef>
          <a:spcPct val="0"/>
        </a:spcBef>
        <a:buNone/>
        <a:defRPr sz="2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3466" indent="-1763466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00" kern="1200">
          <a:solidFill>
            <a:schemeClr val="tx1"/>
          </a:solidFill>
          <a:latin typeface="+mn-lt"/>
          <a:ea typeface="+mn-ea"/>
          <a:cs typeface="+mn-cs"/>
        </a:defRPr>
      </a:lvl1pPr>
      <a:lvl2pPr marL="3820843" indent="-1469555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4400" kern="1200">
          <a:solidFill>
            <a:schemeClr val="tx1"/>
          </a:solidFill>
          <a:latin typeface="+mn-lt"/>
          <a:ea typeface="+mn-ea"/>
          <a:cs typeface="+mn-cs"/>
        </a:defRPr>
      </a:lvl2pPr>
      <a:lvl3pPr marL="5878220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3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50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0300" kern="1200">
          <a:solidFill>
            <a:schemeClr val="tx1"/>
          </a:solidFill>
          <a:latin typeface="+mn-lt"/>
          <a:ea typeface="+mn-ea"/>
          <a:cs typeface="+mn-cs"/>
        </a:defRPr>
      </a:lvl4pPr>
      <a:lvl5pPr marL="10580797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»"/>
        <a:defRPr sz="10300" kern="1200">
          <a:solidFill>
            <a:schemeClr val="tx1"/>
          </a:solidFill>
          <a:latin typeface="+mn-lt"/>
          <a:ea typeface="+mn-ea"/>
          <a:cs typeface="+mn-cs"/>
        </a:defRPr>
      </a:lvl5pPr>
      <a:lvl6pPr marL="12932085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6pPr>
      <a:lvl7pPr marL="15283373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7pPr>
      <a:lvl8pPr marL="17634661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8pPr>
      <a:lvl9pPr marL="1998594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351288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76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3pPr>
      <a:lvl4pPr marL="7053864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4pPr>
      <a:lvl5pPr marL="9405153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5pPr>
      <a:lvl6pPr marL="11756441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6pPr>
      <a:lvl7pPr marL="14107729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017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8pPr>
      <a:lvl9pPr marL="18810305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6" Type="http://schemas.openxmlformats.org/officeDocument/2006/relationships/image" Target="../media/image4.pdf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cwpowell@colby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525000" y="2819400"/>
            <a:ext cx="2712720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000" dirty="0" smtClean="0">
                <a:latin typeface="Helvetica" pitchFamily="34" charset="0"/>
              </a:rPr>
              <a:t>Catherine </a:t>
            </a:r>
            <a:r>
              <a:rPr lang="en-US" sz="6000" dirty="0" smtClean="0">
                <a:latin typeface="Helvetica" pitchFamily="34" charset="0"/>
              </a:rPr>
              <a:t>Powell, ’15, </a:t>
            </a:r>
            <a:r>
              <a:rPr lang="en-US" sz="6000" dirty="0" smtClean="0">
                <a:latin typeface="Helvetica" pitchFamily="34" charset="0"/>
                <a:hlinkClick r:id="rId2"/>
              </a:rPr>
              <a:t>cwpowell@colby.edu</a:t>
            </a:r>
            <a:r>
              <a:rPr lang="en-US" sz="6000" dirty="0" smtClean="0">
                <a:latin typeface="Helvetica" pitchFamily="34" charset="0"/>
              </a:rPr>
              <a:t> </a:t>
            </a:r>
            <a:endParaRPr lang="en-US" sz="6000" dirty="0">
              <a:latin typeface="Helvetica" pitchFamily="34" charset="0"/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2362200" y="1290150"/>
            <a:ext cx="39852600" cy="3535513"/>
            <a:chOff x="2362200" y="1290150"/>
            <a:chExt cx="39852600" cy="3535513"/>
          </a:xfrm>
        </p:grpSpPr>
        <p:sp>
          <p:nvSpPr>
            <p:cNvPr id="5" name="TextBox 4"/>
            <p:cNvSpPr txBox="1"/>
            <p:nvPr/>
          </p:nvSpPr>
          <p:spPr>
            <a:xfrm>
              <a:off x="2362200" y="1290150"/>
              <a:ext cx="39852600" cy="156966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600" dirty="0" smtClean="0">
                  <a:latin typeface="Gill Sans Ultra Bold" panose="020B0A02020104020203" pitchFamily="34" charset="0"/>
                </a:rPr>
                <a:t>#Foodies Feeding Gender and Social Class</a:t>
              </a:r>
              <a:endParaRPr lang="en-US" sz="9600" dirty="0">
                <a:latin typeface="Gill Sans Ultra Bold" panose="020B0A02020104020203" pitchFamily="34" charset="0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2362200" y="1371600"/>
              <a:ext cx="6629400" cy="3363316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8382000" y="3810000"/>
              <a:ext cx="27127200" cy="101566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6000" dirty="0" smtClean="0">
                  <a:latin typeface="Helvetica" pitchFamily="34" charset="0"/>
                </a:rPr>
                <a:t>Department of Anthropology,</a:t>
              </a:r>
              <a:r>
                <a:rPr lang="en-US" sz="6000" dirty="0" smtClean="0">
                  <a:latin typeface="Helvetica" pitchFamily="34" charset="0"/>
                </a:rPr>
                <a:t> AY464, Colby </a:t>
              </a:r>
              <a:r>
                <a:rPr lang="en-US" sz="6000" dirty="0" smtClean="0">
                  <a:latin typeface="Helvetica" pitchFamily="34" charset="0"/>
                </a:rPr>
                <a:t>College, Waterville, ME</a:t>
              </a:r>
              <a:endParaRPr lang="en-US" sz="6000" dirty="0">
                <a:latin typeface="Helvetica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057400" y="5105400"/>
            <a:ext cx="10668000" cy="161582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/>
              <a:t>A Foodie </a:t>
            </a:r>
            <a:r>
              <a:rPr lang="en-US" sz="4400" b="1" u="sng" dirty="0" smtClean="0"/>
              <a:t>is Someone Who…</a:t>
            </a:r>
            <a:endParaRPr lang="en-US" sz="4400" b="1" u="sng" dirty="0" smtClean="0"/>
          </a:p>
          <a:p>
            <a:pPr>
              <a:buFont typeface="Wingdings" charset="2"/>
              <a:buChar char="²"/>
            </a:pPr>
            <a:r>
              <a:rPr lang="en-US" sz="4000" dirty="0" smtClean="0"/>
              <a:t> has a deep love for food</a:t>
            </a:r>
          </a:p>
          <a:p>
            <a:pPr>
              <a:buFont typeface="Wingdings" charset="2"/>
              <a:buChar char="²"/>
            </a:pPr>
            <a:r>
              <a:rPr lang="en-US" sz="4000" dirty="0" smtClean="0"/>
              <a:t> is somewhat obsessed with “good” food</a:t>
            </a:r>
          </a:p>
          <a:p>
            <a:pPr>
              <a:buFont typeface="Wingdings" charset="2"/>
              <a:buChar char="²"/>
            </a:pPr>
            <a:r>
              <a:rPr lang="en-US" sz="4000" dirty="0" smtClean="0"/>
              <a:t> likes to expand their palate with new and exotic dishes</a:t>
            </a:r>
          </a:p>
          <a:p>
            <a:pPr>
              <a:buFont typeface="Wingdings" charset="2"/>
              <a:buChar char="²"/>
            </a:pPr>
            <a:r>
              <a:rPr lang="en-US" sz="4000" dirty="0" smtClean="0"/>
              <a:t> likes to experience food rather than just consume it</a:t>
            </a:r>
          </a:p>
          <a:p>
            <a:pPr>
              <a:buFont typeface="Wingdings" charset="2"/>
              <a:buChar char="²"/>
            </a:pPr>
            <a:r>
              <a:rPr lang="en-US" sz="4000" dirty="0" smtClean="0"/>
              <a:t> is typically brought up by a family of food-lovers</a:t>
            </a:r>
            <a:endParaRPr lang="en-US" sz="4000" dirty="0" smtClean="0"/>
          </a:p>
          <a:p>
            <a:pPr algn="ctr"/>
            <a:r>
              <a:rPr lang="en-US" sz="4000" b="1" u="sng" dirty="0" smtClean="0"/>
              <a:t>What is This Project About?</a:t>
            </a:r>
          </a:p>
          <a:p>
            <a:pPr>
              <a:buFont typeface="Wingdings" charset="2"/>
              <a:buChar char="²"/>
            </a:pPr>
            <a:r>
              <a:rPr lang="en-US" sz="4000" dirty="0" smtClean="0"/>
              <a:t> In this project, I studied the creation and performance of the foodie identity on Instagram and its effects on gender, class, and race. </a:t>
            </a:r>
          </a:p>
          <a:p>
            <a:pPr>
              <a:buFont typeface="Wingdings" charset="2"/>
              <a:buChar char="²"/>
            </a:pPr>
            <a:r>
              <a:rPr lang="en-US" sz="4000" dirty="0" smtClean="0"/>
              <a:t> Methods:</a:t>
            </a:r>
          </a:p>
          <a:p>
            <a:pPr lvl="1">
              <a:buFont typeface="Wingdings" charset="2"/>
              <a:buChar char="²"/>
            </a:pPr>
            <a:r>
              <a:rPr lang="en-US" sz="4000" dirty="0" smtClean="0"/>
              <a:t> Interviews</a:t>
            </a:r>
          </a:p>
          <a:p>
            <a:pPr lvl="1">
              <a:buFont typeface="Wingdings" charset="2"/>
              <a:buChar char="²"/>
            </a:pPr>
            <a:r>
              <a:rPr lang="en-US" sz="4000" dirty="0" smtClean="0"/>
              <a:t> Scholarly articles</a:t>
            </a:r>
          </a:p>
          <a:p>
            <a:pPr lvl="1">
              <a:buFont typeface="Wingdings" charset="2"/>
              <a:buChar char="²"/>
            </a:pPr>
            <a:r>
              <a:rPr lang="en-US" sz="4000" dirty="0" smtClean="0"/>
              <a:t> Instagram accounts</a:t>
            </a:r>
          </a:p>
          <a:p>
            <a:pPr>
              <a:buFont typeface="Wingdings" charset="2"/>
              <a:buChar char="²"/>
            </a:pPr>
            <a:r>
              <a:rPr lang="en-US" sz="4000" dirty="0" smtClean="0"/>
              <a:t> What I learned:</a:t>
            </a:r>
          </a:p>
          <a:p>
            <a:pPr lvl="1">
              <a:buFont typeface="Wingdings" charset="2"/>
              <a:buChar char="²"/>
            </a:pPr>
            <a:r>
              <a:rPr lang="en-US" sz="4000" dirty="0" smtClean="0"/>
              <a:t> The foodie </a:t>
            </a:r>
            <a:r>
              <a:rPr lang="en-US" sz="4000" dirty="0" smtClean="0"/>
              <a:t>identity is created by perpetuating and adding to traditional identities within gender, social class, and kinship</a:t>
            </a:r>
            <a:r>
              <a:rPr lang="en-US" sz="4000" dirty="0" smtClean="0"/>
              <a:t>.</a:t>
            </a:r>
          </a:p>
          <a:p>
            <a:pPr lvl="1">
              <a:buFont typeface="Wingdings" charset="2"/>
              <a:buChar char="²"/>
            </a:pPr>
            <a:r>
              <a:rPr lang="en-US" sz="4000" dirty="0" smtClean="0"/>
              <a:t> The </a:t>
            </a:r>
            <a:r>
              <a:rPr lang="en-US" sz="4000" dirty="0" smtClean="0"/>
              <a:t>foodie identity on Instagram is problematic because it reflects harmful gender norms, highlights class differences, and</a:t>
            </a:r>
            <a:r>
              <a:rPr lang="en-US" sz="4000" dirty="0" smtClean="0"/>
              <a:t> hides </a:t>
            </a:r>
            <a:r>
              <a:rPr lang="en-US" sz="4000" dirty="0" smtClean="0"/>
              <a:t>a racial boundary</a:t>
            </a:r>
            <a:r>
              <a:rPr lang="en-US" sz="4000" dirty="0" smtClean="0"/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602200" y="22631400"/>
            <a:ext cx="9905359" cy="14927164"/>
          </a:xfrm>
          <a:prstGeom prst="rect">
            <a:avLst/>
          </a:prstGeom>
          <a:solidFill>
            <a:srgbClr val="F5DEA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/>
              <a:t>Instawhite</a:t>
            </a:r>
            <a:r>
              <a:rPr lang="en-US" sz="4400" b="1" u="sng" dirty="0" smtClean="0"/>
              <a:t> </a:t>
            </a:r>
            <a:r>
              <a:rPr lang="en-US" sz="4400" b="1" u="sng" dirty="0" smtClean="0"/>
              <a:t>Instarich</a:t>
            </a:r>
            <a:r>
              <a:rPr lang="en-US" sz="4400" b="1" u="sng" dirty="0" smtClean="0"/>
              <a:t> </a:t>
            </a:r>
            <a:r>
              <a:rPr lang="en-US" sz="4400" b="1" u="sng" dirty="0" smtClean="0"/>
              <a:t>Instagirl</a:t>
            </a:r>
            <a:r>
              <a:rPr lang="en-US" sz="4400" b="1" u="sng" dirty="0" smtClean="0"/>
              <a:t> </a:t>
            </a:r>
          </a:p>
          <a:p>
            <a:pPr>
              <a:buFont typeface="Wingdings" charset="2"/>
              <a:buChar char=""/>
            </a:pPr>
            <a:r>
              <a:rPr lang="en-US" sz="4000" dirty="0" smtClean="0"/>
              <a:t> A majority of foodies on Instagram are white females.</a:t>
            </a:r>
          </a:p>
          <a:p>
            <a:endParaRPr lang="en-US" sz="4000" dirty="0" smtClean="0"/>
          </a:p>
          <a:p>
            <a:pPr>
              <a:buFont typeface="Wingdings" charset="2"/>
              <a:buChar char=""/>
            </a:pPr>
            <a:r>
              <a:rPr lang="en-US" sz="4000" dirty="0" smtClean="0"/>
              <a:t> Of the seventeen “</a:t>
            </a:r>
            <a:r>
              <a:rPr lang="en-US" sz="4000" dirty="0" smtClean="0"/>
              <a:t>Foodies Worth Following on Instagram,” eleven were white females, two were Asian females, and four were white males (1).</a:t>
            </a:r>
          </a:p>
          <a:p>
            <a:endParaRPr lang="en-US" sz="4000" dirty="0" smtClean="0"/>
          </a:p>
          <a:p>
            <a:pPr>
              <a:buFont typeface="Wingdings" charset="2"/>
              <a:buChar char=""/>
            </a:pPr>
            <a:r>
              <a:rPr lang="en-US" sz="4000" dirty="0" smtClean="0"/>
              <a:t> None of my interview participants said that race matters within the foodie identity.  However, the foodie identity on Instagram is a predominantly white space.  Why does this contradiction exist?</a:t>
            </a:r>
          </a:p>
          <a:p>
            <a:endParaRPr lang="en-US" sz="4000" dirty="0" smtClean="0"/>
          </a:p>
          <a:p>
            <a:pPr>
              <a:buFont typeface="Wingdings" charset="2"/>
              <a:buChar char=""/>
            </a:pPr>
            <a:r>
              <a:rPr lang="en-US" sz="4000" dirty="0" smtClean="0"/>
              <a:t> Social class is deeply engrained in foodie Instagram posts.  Note </a:t>
            </a:r>
            <a:r>
              <a:rPr lang="en-US" sz="4000" dirty="0" smtClean="0"/>
              <a:t>that</a:t>
            </a:r>
            <a:r>
              <a:rPr lang="en-US" sz="4000" dirty="0" smtClean="0"/>
              <a:t> the images above and to the left specify highly inaccessible locations of the foods and cost. </a:t>
            </a:r>
          </a:p>
          <a:p>
            <a:endParaRPr lang="en-US" sz="4000" dirty="0" smtClean="0"/>
          </a:p>
          <a:p>
            <a:pPr>
              <a:buFont typeface="Wingdings" charset="2"/>
              <a:buChar char=""/>
            </a:pPr>
            <a:r>
              <a:rPr lang="en-US" sz="4000" dirty="0" smtClean="0"/>
              <a:t>Now</a:t>
            </a:r>
            <a:r>
              <a:rPr lang="en-US" sz="4000" dirty="0" smtClean="0"/>
              <a:t>, through the foodie identity on Instagram, even the Average Joe can reach a form of fame (2)</a:t>
            </a:r>
            <a:r>
              <a:rPr lang="en-US" sz="4000" dirty="0" smtClean="0"/>
              <a:t>.  Why is this problematic?  How does this relate to social class?</a:t>
            </a:r>
            <a:endParaRPr lang="en-US" sz="40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30022800" y="34366200"/>
            <a:ext cx="13411200" cy="3231654"/>
          </a:xfrm>
          <a:prstGeom prst="rect">
            <a:avLst/>
          </a:prstGeom>
          <a:noFill/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Bibliography:</a:t>
            </a:r>
            <a:r>
              <a:rPr lang="en-US" sz="2400" dirty="0" smtClean="0"/>
              <a:t> </a:t>
            </a:r>
          </a:p>
          <a:p>
            <a:r>
              <a:rPr lang="en-US" sz="2000" dirty="0" smtClean="0"/>
              <a:t>1: </a:t>
            </a:r>
            <a:r>
              <a:rPr lang="en-US" sz="2000" dirty="0" smtClean="0"/>
              <a:t>Kelly-Jones, Lauren. 2013. “Foodies Worth Following on Instagram.</a:t>
            </a:r>
            <a:r>
              <a:rPr lang="en-US" sz="2000" dirty="0" smtClean="0"/>
              <a:t>” </a:t>
            </a:r>
            <a:r>
              <a:rPr lang="en-US" sz="2000" dirty="0" smtClean="0"/>
              <a:t>Bottega</a:t>
            </a:r>
            <a:r>
              <a:rPr lang="en-US" sz="2000" dirty="0" smtClean="0"/>
              <a:t> </a:t>
            </a:r>
            <a:r>
              <a:rPr lang="en-US" sz="2000" dirty="0" smtClean="0"/>
              <a:t>Veneta</a:t>
            </a:r>
            <a:r>
              <a:rPr lang="en-US" sz="2000" i="1" dirty="0" smtClean="0"/>
              <a:t>.</a:t>
            </a:r>
            <a:r>
              <a:rPr lang="en-US" sz="2000" dirty="0" smtClean="0"/>
              <a:t> Accessed </a:t>
            </a:r>
            <a:r>
              <a:rPr lang="en-US" sz="2000" dirty="0" smtClean="0"/>
              <a:t>February 28, 2015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r>
              <a:rPr lang="en-US" sz="2000" dirty="0" smtClean="0"/>
              <a:t>2</a:t>
            </a:r>
            <a:r>
              <a:rPr lang="en-US" sz="2000" dirty="0" smtClean="0"/>
              <a:t>: </a:t>
            </a:r>
            <a:r>
              <a:rPr lang="en-US" sz="2000" dirty="0" smtClean="0"/>
              <a:t>Weiss</a:t>
            </a:r>
            <a:r>
              <a:rPr lang="en-US" sz="2000" dirty="0" smtClean="0"/>
              <a:t>, Alison 2014.  “What’s </a:t>
            </a:r>
            <a:r>
              <a:rPr lang="en-US" sz="2000" dirty="0" smtClean="0"/>
              <a:t>Cookin</a:t>
            </a:r>
            <a:r>
              <a:rPr lang="en-US" sz="2000" dirty="0" smtClean="0"/>
              <a:t>’ Good </a:t>
            </a:r>
            <a:r>
              <a:rPr lang="en-US" sz="2000" dirty="0" smtClean="0"/>
              <a:t>Lookin</a:t>
            </a:r>
            <a:r>
              <a:rPr lang="en-US" sz="2000" dirty="0" smtClean="0"/>
              <a:t>’: The Rise and Phenomena of the</a:t>
            </a:r>
            <a:r>
              <a:rPr lang="en-US" sz="2000" dirty="0" smtClean="0"/>
              <a:t> Female </a:t>
            </a:r>
            <a:r>
              <a:rPr lang="en-US" sz="2000" dirty="0" smtClean="0"/>
              <a:t>Foodie Performer Through Social Media.”</a:t>
            </a:r>
            <a:r>
              <a:rPr lang="en-US" sz="2000" i="1" dirty="0" smtClean="0"/>
              <a:t> </a:t>
            </a:r>
            <a:r>
              <a:rPr lang="en-US" sz="2000" u="sng" dirty="0" smtClean="0"/>
              <a:t>Chapman University Office of</a:t>
            </a:r>
            <a:r>
              <a:rPr lang="en-US" sz="2000" u="sng" dirty="0" smtClean="0"/>
              <a:t> Undergraduate </a:t>
            </a:r>
            <a:r>
              <a:rPr lang="en-US" sz="2000" u="sng" dirty="0" smtClean="0"/>
              <a:t>Research</a:t>
            </a:r>
            <a:r>
              <a:rPr lang="en-US" sz="2000" i="1" dirty="0" smtClean="0"/>
              <a:t>.</a:t>
            </a:r>
          </a:p>
          <a:p>
            <a:r>
              <a:rPr lang="en-US" sz="2000" i="1" dirty="0" smtClean="0"/>
              <a:t>3:</a:t>
            </a:r>
            <a:r>
              <a:rPr lang="en-US" sz="2000" dirty="0" smtClean="0"/>
              <a:t> </a:t>
            </a:r>
            <a:r>
              <a:rPr lang="en-US" sz="2000" dirty="0" smtClean="0"/>
              <a:t>Wilk</a:t>
            </a:r>
            <a:r>
              <a:rPr lang="en-US" sz="2000" dirty="0" smtClean="0"/>
              <a:t>, Richard. 2010. "Power at the Table: Food Fights and Happy Meals.” Cultural Studies-Critical Methodologies 10(6): 428-436.</a:t>
            </a:r>
            <a:endParaRPr lang="en-US" sz="2000" dirty="0" smtClean="0"/>
          </a:p>
          <a:p>
            <a:r>
              <a:rPr lang="en-US" sz="2000" dirty="0" smtClean="0"/>
              <a:t>Images from left to right:</a:t>
            </a:r>
            <a:endParaRPr lang="en-US" sz="2000" dirty="0" smtClean="0"/>
          </a:p>
          <a:p>
            <a:r>
              <a:rPr lang="en-US" sz="2000" dirty="0" smtClean="0"/>
              <a:t>F</a:t>
            </a:r>
            <a:r>
              <a:rPr lang="en-US" sz="2000" dirty="0" smtClean="0"/>
              <a:t>oodintheair</a:t>
            </a:r>
            <a:r>
              <a:rPr lang="en-US" sz="2000" dirty="0" smtClean="0"/>
              <a:t>. “</a:t>
            </a:r>
            <a:r>
              <a:rPr lang="en-US" sz="2000" dirty="0" smtClean="0"/>
              <a:t>Candy+sushi</a:t>
            </a:r>
            <a:r>
              <a:rPr lang="en-US" sz="2000" dirty="0" smtClean="0"/>
              <a:t>=white girl crack. Thanks for feeding our </a:t>
            </a:r>
            <a:r>
              <a:rPr lang="en-US" sz="2000" dirty="0" smtClean="0"/>
              <a:t>addictions </a:t>
            </a:r>
            <a:r>
              <a:rPr lang="en-US" sz="2000" dirty="0" smtClean="0"/>
              <a:t>tonight!” April 2015. Instagram.</a:t>
            </a:r>
          </a:p>
          <a:p>
            <a:r>
              <a:rPr lang="en-US" sz="2000" dirty="0" smtClean="0"/>
              <a:t>Foodintheair</a:t>
            </a:r>
            <a:r>
              <a:rPr lang="en-US" sz="2000" dirty="0" smtClean="0"/>
              <a:t>.</a:t>
            </a:r>
            <a:r>
              <a:rPr lang="en-US" sz="2000" dirty="0" smtClean="0"/>
              <a:t> “Would </a:t>
            </a:r>
            <a:r>
              <a:rPr lang="en-US" sz="2000" dirty="0" smtClean="0"/>
              <a:t>gladly sell my soul for this cinnamon bun @</a:t>
            </a:r>
            <a:r>
              <a:rPr lang="en-US" sz="2000" dirty="0" smtClean="0"/>
              <a:t>dararaye</a:t>
            </a:r>
            <a:r>
              <a:rPr lang="en-US" sz="2000" dirty="0" smtClean="0"/>
              <a:t> how much did you pay?” February 2015. Instagram.</a:t>
            </a:r>
          </a:p>
          <a:p>
            <a:r>
              <a:rPr lang="en-US" sz="2000" dirty="0" smtClean="0"/>
              <a:t>Alice </a:t>
            </a:r>
            <a:r>
              <a:rPr lang="en-US" sz="2000" dirty="0" smtClean="0"/>
              <a:t>Gauvin</a:t>
            </a:r>
            <a:r>
              <a:rPr lang="en-US" sz="2000" dirty="0"/>
              <a:t> </a:t>
            </a:r>
            <a:r>
              <a:rPr lang="en-US" sz="2000" dirty="0" smtClean="0"/>
              <a:t>(</a:t>
            </a:r>
            <a:r>
              <a:rPr lang="en-US" sz="2000" dirty="0" smtClean="0"/>
              <a:t>au_vin</a:t>
            </a:r>
            <a:r>
              <a:rPr lang="en-US" sz="2000" dirty="0" smtClean="0"/>
              <a:t>). “Avocado toast is better with an IPA.” April 2015. Instagram</a:t>
            </a:r>
            <a:r>
              <a:rPr lang="en-US" sz="2000" dirty="0" smtClean="0"/>
              <a:t>.</a:t>
            </a:r>
            <a:endParaRPr lang="en-US" sz="20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2080200" y="5105400"/>
            <a:ext cx="9753600" cy="1554271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/>
              <a:t>Anthropological Significance</a:t>
            </a:r>
            <a:endParaRPr lang="en-US" sz="4000" dirty="0" smtClean="0"/>
          </a:p>
          <a:p>
            <a:pPr>
              <a:buFont typeface="Wingdings" charset="2"/>
              <a:buChar char="²"/>
            </a:pPr>
            <a:r>
              <a:rPr lang="en-US" sz="4000" dirty="0" smtClean="0"/>
              <a:t> The </a:t>
            </a:r>
            <a:r>
              <a:rPr lang="en-US" sz="4000" dirty="0" smtClean="0"/>
              <a:t>foodie identity and foodie Instagrams draw from and contribute to </a:t>
            </a:r>
            <a:r>
              <a:rPr lang="en-US" sz="4000" dirty="0" smtClean="0"/>
              <a:t>traditional white </a:t>
            </a:r>
            <a:r>
              <a:rPr lang="en-US" sz="4000" dirty="0" smtClean="0"/>
              <a:t>societal norms and expectations.  However,</a:t>
            </a:r>
            <a:r>
              <a:rPr lang="en-US" sz="4000" dirty="0" smtClean="0"/>
              <a:t>  </a:t>
            </a:r>
            <a:r>
              <a:rPr lang="en-US" sz="4000" dirty="0" smtClean="0"/>
              <a:t>normative discourses on sharing, cooking, and consuming food have presented themselves as predominantly white female identities in</a:t>
            </a:r>
            <a:r>
              <a:rPr lang="en-US" sz="4000" dirty="0" smtClean="0"/>
              <a:t> foodie </a:t>
            </a:r>
            <a:r>
              <a:rPr lang="en-US" sz="4000" dirty="0" smtClean="0"/>
              <a:t>performance.</a:t>
            </a:r>
          </a:p>
          <a:p>
            <a:pPr>
              <a:buFont typeface="Wingdings" charset="2"/>
              <a:buChar char="²"/>
            </a:pPr>
            <a:endParaRPr lang="en-US" sz="4000" dirty="0" smtClean="0"/>
          </a:p>
          <a:p>
            <a:pPr>
              <a:buFont typeface="Wingdings" charset="2"/>
              <a:buChar char="²"/>
            </a:pPr>
            <a:r>
              <a:rPr lang="en-US" sz="4000" dirty="0" smtClean="0"/>
              <a:t> The </a:t>
            </a:r>
            <a:r>
              <a:rPr lang="en-US" sz="4000" dirty="0" smtClean="0"/>
              <a:t>relatively new, yet consistent,</a:t>
            </a:r>
            <a:r>
              <a:rPr lang="en-US" sz="4000" dirty="0" smtClean="0"/>
              <a:t> foodie </a:t>
            </a:r>
            <a:r>
              <a:rPr lang="en-US" sz="4000" dirty="0" smtClean="0"/>
              <a:t>identity on Instagram makes these traditional discourses </a:t>
            </a:r>
            <a:r>
              <a:rPr lang="en-US" sz="4000" dirty="0" smtClean="0"/>
              <a:t>attractive, but harmfully engrains stereotypes in social media identities.</a:t>
            </a:r>
          </a:p>
          <a:p>
            <a:endParaRPr lang="en-US" sz="4000" dirty="0" smtClean="0"/>
          </a:p>
          <a:p>
            <a:pPr>
              <a:buFont typeface="Wingdings" charset="2"/>
              <a:buChar char="²"/>
            </a:pPr>
            <a:r>
              <a:rPr lang="en-US" sz="4000" dirty="0" smtClean="0"/>
              <a:t> By sharing a photo, a </a:t>
            </a:r>
            <a:r>
              <a:rPr lang="en-US" sz="4000" dirty="0" smtClean="0"/>
              <a:t>foodie can share food with their virtual family or </a:t>
            </a:r>
            <a:r>
              <a:rPr lang="en-US" sz="4000" dirty="0" smtClean="0"/>
              <a:t>followers in peace, </a:t>
            </a:r>
            <a:r>
              <a:rPr lang="en-US" sz="4000" dirty="0" smtClean="0"/>
              <a:t>which, according</a:t>
            </a:r>
            <a:r>
              <a:rPr lang="en-US" sz="4000" dirty="0" smtClean="0"/>
              <a:t> to Richard </a:t>
            </a:r>
            <a:r>
              <a:rPr lang="en-US" sz="4000" dirty="0" smtClean="0"/>
              <a:t>Wilk</a:t>
            </a:r>
            <a:r>
              <a:rPr lang="en-US" sz="4000" dirty="0" smtClean="0"/>
              <a:t>, </a:t>
            </a:r>
            <a:r>
              <a:rPr lang="en-US" sz="4000" dirty="0" smtClean="0"/>
              <a:t>is a traditional practice</a:t>
            </a:r>
            <a:r>
              <a:rPr lang="en-US" sz="4000" dirty="0" smtClean="0"/>
              <a:t> drastically changing in </a:t>
            </a:r>
            <a:r>
              <a:rPr lang="en-US" sz="4000" dirty="0" smtClean="0"/>
              <a:t>American </a:t>
            </a:r>
            <a:r>
              <a:rPr lang="en-US" sz="4000" dirty="0" smtClean="0"/>
              <a:t>society (3).</a:t>
            </a:r>
          </a:p>
          <a:p>
            <a:endParaRPr lang="en-US" sz="4000" dirty="0" smtClean="0"/>
          </a:p>
          <a:p>
            <a:pPr>
              <a:buFont typeface="Wingdings" charset="2"/>
              <a:buChar char="²"/>
            </a:pPr>
            <a:r>
              <a:rPr lang="en-US" sz="4000" dirty="0" smtClean="0"/>
              <a:t> Problematically, female identity is being performed through foodie posts.  Again, perpetuating traditional expectations around female presence in the kitchen.</a:t>
            </a:r>
          </a:p>
          <a:p>
            <a:pPr>
              <a:buFont typeface="Wingdings" charset="2"/>
              <a:buChar char="²"/>
            </a:pPr>
            <a:endParaRPr lang="en-US" sz="4000" dirty="0" smtClean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12192000" y="29718000"/>
            <a:ext cx="1371600" cy="381000"/>
          </a:xfrm>
          <a:prstGeom prst="straightConnector1">
            <a:avLst/>
          </a:prstGeom>
          <a:ln w="5715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>
            <a:off x="2057400" y="21564600"/>
            <a:ext cx="12420600" cy="16027400"/>
            <a:chOff x="2286000" y="21564600"/>
            <a:chExt cx="12420600" cy="16027400"/>
          </a:xfrm>
        </p:grpSpPr>
        <p:pic>
          <p:nvPicPr>
            <p:cNvPr id="66" name="Picture 65" descr="whitesushi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86000" y="21564600"/>
              <a:ext cx="10668000" cy="16027400"/>
            </a:xfrm>
            <a:prstGeom prst="rect">
              <a:avLst/>
            </a:prstGeom>
          </p:spPr>
        </p:pic>
        <p:cxnSp>
          <p:nvCxnSpPr>
            <p:cNvPr id="44" name="Straight Arrow Connector 43"/>
            <p:cNvCxnSpPr/>
            <p:nvPr/>
          </p:nvCxnSpPr>
          <p:spPr>
            <a:xfrm flipV="1">
              <a:off x="11201400" y="32004000"/>
              <a:ext cx="3505200" cy="1905000"/>
            </a:xfrm>
            <a:prstGeom prst="straightConnector1">
              <a:avLst/>
            </a:prstGeom>
            <a:ln w="571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8305800" y="33832800"/>
              <a:ext cx="2895600" cy="457200"/>
            </a:xfrm>
            <a:prstGeom prst="rect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1318200" y="21016048"/>
            <a:ext cx="10439399" cy="13138493"/>
            <a:chOff x="31546801" y="21016048"/>
            <a:chExt cx="10439399" cy="1313849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32232600" y="21016048"/>
              <a:ext cx="9753600" cy="13138493"/>
            </a:xfrm>
            <a:prstGeom prst="rect">
              <a:avLst/>
            </a:prstGeom>
          </p:spPr>
        </p:pic>
        <p:cxnSp>
          <p:nvCxnSpPr>
            <p:cNvPr id="47" name="Straight Arrow Connector 46"/>
            <p:cNvCxnSpPr/>
            <p:nvPr/>
          </p:nvCxnSpPr>
          <p:spPr>
            <a:xfrm rot="10800000">
              <a:off x="31546801" y="31165800"/>
              <a:ext cx="1219200" cy="838200"/>
            </a:xfrm>
            <a:prstGeom prst="straightConnector1">
              <a:avLst/>
            </a:prstGeom>
            <a:ln w="571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>
              <a:off x="32842200" y="31699200"/>
              <a:ext cx="3124200" cy="685800"/>
            </a:xfrm>
            <a:prstGeom prst="rect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13335000" y="5181600"/>
            <a:ext cx="4191000" cy="33223200"/>
            <a:chOff x="13563600" y="5181600"/>
            <a:chExt cx="4191000" cy="33223200"/>
          </a:xfrm>
        </p:grpSpPr>
        <p:cxnSp>
          <p:nvCxnSpPr>
            <p:cNvPr id="56" name="Straight Connector 55"/>
            <p:cNvCxnSpPr/>
            <p:nvPr/>
          </p:nvCxnSpPr>
          <p:spPr>
            <a:xfrm rot="16200000" flipH="1">
              <a:off x="-952499" y="21755100"/>
              <a:ext cx="33223200" cy="762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8" name="Group 77"/>
            <p:cNvGrpSpPr/>
            <p:nvPr/>
          </p:nvGrpSpPr>
          <p:grpSpPr>
            <a:xfrm>
              <a:off x="13563600" y="14478000"/>
              <a:ext cx="4114800" cy="3505200"/>
              <a:chOff x="13563600" y="14478000"/>
              <a:chExt cx="4114800" cy="3505200"/>
            </a:xfrm>
          </p:grpSpPr>
          <p:sp>
            <p:nvSpPr>
              <p:cNvPr id="51" name="Heart 50"/>
              <p:cNvSpPr/>
              <p:nvPr/>
            </p:nvSpPr>
            <p:spPr>
              <a:xfrm>
                <a:off x="13563600" y="14478000"/>
                <a:ext cx="4114800" cy="3505200"/>
              </a:xfrm>
              <a:prstGeom prst="hear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14173200" y="15316200"/>
                <a:ext cx="2971800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Followers</a:t>
                </a:r>
              </a:p>
              <a:p>
                <a:pPr algn="ctr"/>
                <a:r>
                  <a:rPr lang="en-US" sz="2800" dirty="0" smtClean="0"/>
                  <a:t>=</a:t>
                </a:r>
              </a:p>
              <a:p>
                <a:pPr algn="ctr"/>
                <a:r>
                  <a:rPr lang="en-US" sz="2800" dirty="0" smtClean="0"/>
                  <a:t>Family</a:t>
                </a:r>
              </a:p>
              <a:p>
                <a:pPr algn="ctr"/>
                <a:r>
                  <a:rPr lang="en-US" sz="2800" dirty="0" smtClean="0"/>
                  <a:t>=</a:t>
                </a:r>
              </a:p>
              <a:p>
                <a:pPr algn="ctr"/>
                <a:r>
                  <a:rPr lang="en-US" sz="2800" dirty="0" smtClean="0"/>
                  <a:t>Fame?</a:t>
                </a:r>
                <a:endParaRPr lang="en-US" sz="2800" dirty="0"/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13639800" y="29184600"/>
              <a:ext cx="4114800" cy="3505200"/>
              <a:chOff x="13639800" y="29184600"/>
              <a:chExt cx="4114800" cy="3505200"/>
            </a:xfrm>
          </p:grpSpPr>
          <p:sp>
            <p:nvSpPr>
              <p:cNvPr id="50" name="Heart 49"/>
              <p:cNvSpPr/>
              <p:nvPr/>
            </p:nvSpPr>
            <p:spPr>
              <a:xfrm>
                <a:off x="13639800" y="29184600"/>
                <a:ext cx="4114800" cy="3505200"/>
              </a:xfrm>
              <a:prstGeom prst="hear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14249400" y="29912608"/>
                <a:ext cx="2895600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dirty="0" smtClean="0"/>
                  <a:t>White female hand holding self-proclaimed “white girl crack”</a:t>
                </a:r>
                <a:endParaRPr lang="en-US" sz="3000" dirty="0"/>
              </a:p>
            </p:txBody>
          </p:sp>
        </p:grpSp>
      </p:grpSp>
      <p:grpSp>
        <p:nvGrpSpPr>
          <p:cNvPr id="81" name="Group 80"/>
          <p:cNvGrpSpPr/>
          <p:nvPr/>
        </p:nvGrpSpPr>
        <p:grpSpPr>
          <a:xfrm>
            <a:off x="27279600" y="5181600"/>
            <a:ext cx="4724400" cy="33223200"/>
            <a:chOff x="27508200" y="5181600"/>
            <a:chExt cx="4724400" cy="33223200"/>
          </a:xfrm>
        </p:grpSpPr>
        <p:cxnSp>
          <p:nvCxnSpPr>
            <p:cNvPr id="57" name="Straight Connector 56"/>
            <p:cNvCxnSpPr/>
            <p:nvPr/>
          </p:nvCxnSpPr>
          <p:spPr>
            <a:xfrm rot="16200000" flipH="1">
              <a:off x="13296901" y="21755100"/>
              <a:ext cx="33223200" cy="762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oup 73"/>
            <p:cNvGrpSpPr/>
            <p:nvPr/>
          </p:nvGrpSpPr>
          <p:grpSpPr>
            <a:xfrm>
              <a:off x="27889200" y="29032200"/>
              <a:ext cx="4114800" cy="3505200"/>
              <a:chOff x="27889200" y="29032200"/>
              <a:chExt cx="4114800" cy="3505200"/>
            </a:xfrm>
          </p:grpSpPr>
          <p:sp>
            <p:nvSpPr>
              <p:cNvPr id="54" name="Heart 53"/>
              <p:cNvSpPr/>
              <p:nvPr/>
            </p:nvSpPr>
            <p:spPr>
              <a:xfrm>
                <a:off x="27889200" y="29032200"/>
                <a:ext cx="4114800" cy="3505200"/>
              </a:xfrm>
              <a:prstGeom prst="hear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28498800" y="30175200"/>
                <a:ext cx="2971800" cy="1046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100" dirty="0" smtClean="0"/>
                  <a:t>Foodie + Female Identification</a:t>
                </a:r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27508200" y="14630400"/>
              <a:ext cx="4724400" cy="3505200"/>
              <a:chOff x="27508200" y="14630400"/>
              <a:chExt cx="4724400" cy="3505200"/>
            </a:xfrm>
          </p:grpSpPr>
          <p:sp>
            <p:nvSpPr>
              <p:cNvPr id="53" name="Heart 52"/>
              <p:cNvSpPr/>
              <p:nvPr/>
            </p:nvSpPr>
            <p:spPr>
              <a:xfrm>
                <a:off x="27813000" y="14630400"/>
                <a:ext cx="4114800" cy="3505200"/>
              </a:xfrm>
              <a:prstGeom prst="hear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27508200" y="15544800"/>
                <a:ext cx="472440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100" dirty="0" smtClean="0"/>
                  <a:t>Highlighting monetary importance in foodie identity</a:t>
                </a:r>
                <a:endParaRPr lang="en-US" sz="3100" dirty="0"/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16840200" y="5105400"/>
            <a:ext cx="11277599" cy="16002000"/>
            <a:chOff x="17145001" y="5105400"/>
            <a:chExt cx="11277599" cy="16002000"/>
          </a:xfrm>
        </p:grpSpPr>
        <p:grpSp>
          <p:nvGrpSpPr>
            <p:cNvPr id="76" name="Group 75"/>
            <p:cNvGrpSpPr/>
            <p:nvPr/>
          </p:nvGrpSpPr>
          <p:grpSpPr>
            <a:xfrm>
              <a:off x="17830800" y="5105400"/>
              <a:ext cx="10591800" cy="16002000"/>
              <a:chOff x="17830800" y="5105400"/>
              <a:chExt cx="10591800" cy="16002000"/>
            </a:xfrm>
          </p:grpSpPr>
          <p:pic>
            <p:nvPicPr>
              <p:cNvPr id="67" name="Picture 66" descr="cinnamon.pdf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6"/>
                  <a:stretch>
                    <a:fillRect/>
                  </a:stretch>
                </p:blipFill>
              </mc:Choice>
              <mc:Fallback>
                <p:blipFill>
                  <a:blip r:embed="rId7"/>
                  <a:stretch>
                    <a:fillRect/>
                  </a:stretch>
                </p:blipFill>
              </mc:Fallback>
            </mc:AlternateContent>
            <p:spPr>
              <a:xfrm>
                <a:off x="17830800" y="5105400"/>
                <a:ext cx="9982200" cy="16002000"/>
              </a:xfrm>
              <a:prstGeom prst="rect">
                <a:avLst/>
              </a:prstGeom>
            </p:spPr>
          </p:pic>
          <p:sp>
            <p:nvSpPr>
              <p:cNvPr id="24" name="Rectangle 23"/>
              <p:cNvSpPr/>
              <p:nvPr/>
            </p:nvSpPr>
            <p:spPr>
              <a:xfrm>
                <a:off x="18440400" y="16916400"/>
                <a:ext cx="1981200" cy="381000"/>
              </a:xfrm>
              <a:prstGeom prst="rect">
                <a:avLst/>
              </a:prstGeom>
              <a:noFill/>
              <a:ln w="571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2860000" y="17754600"/>
                <a:ext cx="4343400" cy="381000"/>
              </a:xfrm>
              <a:prstGeom prst="rect">
                <a:avLst/>
              </a:prstGeom>
              <a:noFill/>
              <a:ln w="571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 flipV="1">
                <a:off x="27279600" y="16916400"/>
                <a:ext cx="1143000" cy="876300"/>
              </a:xfrm>
              <a:prstGeom prst="straightConnector1">
                <a:avLst/>
              </a:prstGeom>
              <a:ln w="571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Straight Arrow Connector 30"/>
            <p:cNvCxnSpPr/>
            <p:nvPr/>
          </p:nvCxnSpPr>
          <p:spPr>
            <a:xfrm rot="10800000">
              <a:off x="17145001" y="16611600"/>
              <a:ext cx="1219200" cy="304800"/>
            </a:xfrm>
            <a:prstGeom prst="straightConnector1">
              <a:avLst/>
            </a:prstGeom>
            <a:ln w="571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253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3239</TotalTime>
  <Words>667</Words>
  <Application>Microsoft Macintosh PowerPoint</Application>
  <PresentationFormat>Custom</PresentationFormat>
  <Paragraphs>52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Colby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Gimond</dc:creator>
  <cp:lastModifiedBy>Catherine Powell</cp:lastModifiedBy>
  <cp:revision>29</cp:revision>
  <dcterms:created xsi:type="dcterms:W3CDTF">2015-04-22T16:35:36Z</dcterms:created>
  <dcterms:modified xsi:type="dcterms:W3CDTF">2015-04-24T19:25:32Z</dcterms:modified>
</cp:coreProperties>
</file>