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43891200" cy="32918400"/>
  <p:notesSz cx="7010400" cy="9296400"/>
  <p:defaultTextStyle>
    <a:defPPr>
      <a:defRPr lang="en-US"/>
    </a:defPPr>
    <a:lvl1pPr marL="0" algn="l" defTabSz="3240908" rtl="0" eaLnBrk="1" latinLnBrk="0" hangingPunct="1">
      <a:defRPr sz="6400" kern="1200">
        <a:solidFill>
          <a:schemeClr val="tx1"/>
        </a:solidFill>
        <a:latin typeface="+mn-lt"/>
        <a:ea typeface="+mn-ea"/>
        <a:cs typeface="+mn-cs"/>
      </a:defRPr>
    </a:lvl1pPr>
    <a:lvl2pPr marL="1620454" algn="l" defTabSz="3240908" rtl="0" eaLnBrk="1" latinLnBrk="0" hangingPunct="1">
      <a:defRPr sz="6400" kern="1200">
        <a:solidFill>
          <a:schemeClr val="tx1"/>
        </a:solidFill>
        <a:latin typeface="+mn-lt"/>
        <a:ea typeface="+mn-ea"/>
        <a:cs typeface="+mn-cs"/>
      </a:defRPr>
    </a:lvl2pPr>
    <a:lvl3pPr marL="3240908" algn="l" defTabSz="3240908" rtl="0" eaLnBrk="1" latinLnBrk="0" hangingPunct="1">
      <a:defRPr sz="6400" kern="1200">
        <a:solidFill>
          <a:schemeClr val="tx1"/>
        </a:solidFill>
        <a:latin typeface="+mn-lt"/>
        <a:ea typeface="+mn-ea"/>
        <a:cs typeface="+mn-cs"/>
      </a:defRPr>
    </a:lvl3pPr>
    <a:lvl4pPr marL="4861362" algn="l" defTabSz="3240908" rtl="0" eaLnBrk="1" latinLnBrk="0" hangingPunct="1">
      <a:defRPr sz="6400" kern="1200">
        <a:solidFill>
          <a:schemeClr val="tx1"/>
        </a:solidFill>
        <a:latin typeface="+mn-lt"/>
        <a:ea typeface="+mn-ea"/>
        <a:cs typeface="+mn-cs"/>
      </a:defRPr>
    </a:lvl4pPr>
    <a:lvl5pPr marL="6481816" algn="l" defTabSz="3240908" rtl="0" eaLnBrk="1" latinLnBrk="0" hangingPunct="1">
      <a:defRPr sz="6400" kern="1200">
        <a:solidFill>
          <a:schemeClr val="tx1"/>
        </a:solidFill>
        <a:latin typeface="+mn-lt"/>
        <a:ea typeface="+mn-ea"/>
        <a:cs typeface="+mn-cs"/>
      </a:defRPr>
    </a:lvl5pPr>
    <a:lvl6pPr marL="8102270" algn="l" defTabSz="3240908" rtl="0" eaLnBrk="1" latinLnBrk="0" hangingPunct="1">
      <a:defRPr sz="6400" kern="1200">
        <a:solidFill>
          <a:schemeClr val="tx1"/>
        </a:solidFill>
        <a:latin typeface="+mn-lt"/>
        <a:ea typeface="+mn-ea"/>
        <a:cs typeface="+mn-cs"/>
      </a:defRPr>
    </a:lvl6pPr>
    <a:lvl7pPr marL="9722724" algn="l" defTabSz="3240908" rtl="0" eaLnBrk="1" latinLnBrk="0" hangingPunct="1">
      <a:defRPr sz="6400" kern="1200">
        <a:solidFill>
          <a:schemeClr val="tx1"/>
        </a:solidFill>
        <a:latin typeface="+mn-lt"/>
        <a:ea typeface="+mn-ea"/>
        <a:cs typeface="+mn-cs"/>
      </a:defRPr>
    </a:lvl7pPr>
    <a:lvl8pPr marL="11343178" algn="l" defTabSz="3240908" rtl="0" eaLnBrk="1" latinLnBrk="0" hangingPunct="1">
      <a:defRPr sz="6400" kern="1200">
        <a:solidFill>
          <a:schemeClr val="tx1"/>
        </a:solidFill>
        <a:latin typeface="+mn-lt"/>
        <a:ea typeface="+mn-ea"/>
        <a:cs typeface="+mn-cs"/>
      </a:defRPr>
    </a:lvl8pPr>
    <a:lvl9pPr marL="12963632" algn="l" defTabSz="3240908" rtl="0" eaLnBrk="1" latinLnBrk="0" hangingPunct="1">
      <a:defRPr sz="6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70">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han Dissanayake" initials="STMD"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15" autoAdjust="0"/>
    <p:restoredTop sz="94660"/>
  </p:normalViewPr>
  <p:slideViewPr>
    <p:cSldViewPr>
      <p:cViewPr varScale="1">
        <p:scale>
          <a:sx n="24" d="100"/>
          <a:sy n="24" d="100"/>
        </p:scale>
        <p:origin x="1962" y="126"/>
      </p:cViewPr>
      <p:guideLst>
        <p:guide orient="horz" pos="10370"/>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3"/>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2"/>
          </a:xfrm>
        </p:spPr>
        <p:txBody>
          <a:bodyPr/>
          <a:lstStyle>
            <a:lvl1pPr marL="0" indent="0" algn="ctr">
              <a:buNone/>
              <a:defRPr>
                <a:solidFill>
                  <a:schemeClr val="tx1">
                    <a:tint val="75000"/>
                  </a:schemeClr>
                </a:solidFill>
              </a:defRPr>
            </a:lvl1pPr>
            <a:lvl2pPr marL="1620454" indent="0" algn="ctr">
              <a:buNone/>
              <a:defRPr>
                <a:solidFill>
                  <a:schemeClr val="tx1">
                    <a:tint val="75000"/>
                  </a:schemeClr>
                </a:solidFill>
              </a:defRPr>
            </a:lvl2pPr>
            <a:lvl3pPr marL="3240908" indent="0" algn="ctr">
              <a:buNone/>
              <a:defRPr>
                <a:solidFill>
                  <a:schemeClr val="tx1">
                    <a:tint val="75000"/>
                  </a:schemeClr>
                </a:solidFill>
              </a:defRPr>
            </a:lvl3pPr>
            <a:lvl4pPr marL="4861362" indent="0" algn="ctr">
              <a:buNone/>
              <a:defRPr>
                <a:solidFill>
                  <a:schemeClr val="tx1">
                    <a:tint val="75000"/>
                  </a:schemeClr>
                </a:solidFill>
              </a:defRPr>
            </a:lvl4pPr>
            <a:lvl5pPr marL="6481816" indent="0" algn="ctr">
              <a:buNone/>
              <a:defRPr>
                <a:solidFill>
                  <a:schemeClr val="tx1">
                    <a:tint val="75000"/>
                  </a:schemeClr>
                </a:solidFill>
              </a:defRPr>
            </a:lvl5pPr>
            <a:lvl6pPr marL="8102270" indent="0" algn="ctr">
              <a:buNone/>
              <a:defRPr>
                <a:solidFill>
                  <a:schemeClr val="tx1">
                    <a:tint val="75000"/>
                  </a:schemeClr>
                </a:solidFill>
              </a:defRPr>
            </a:lvl6pPr>
            <a:lvl7pPr marL="9722724" indent="0" algn="ctr">
              <a:buNone/>
              <a:defRPr>
                <a:solidFill>
                  <a:schemeClr val="tx1">
                    <a:tint val="75000"/>
                  </a:schemeClr>
                </a:solidFill>
              </a:defRPr>
            </a:lvl7pPr>
            <a:lvl8pPr marL="11343178" indent="0" algn="ctr">
              <a:buNone/>
              <a:defRPr>
                <a:solidFill>
                  <a:schemeClr val="tx1">
                    <a:tint val="75000"/>
                  </a:schemeClr>
                </a:solidFill>
              </a:defRPr>
            </a:lvl8pPr>
            <a:lvl9pPr marL="1296363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3C89AC-0EE9-4411-B188-A55DEA1A53F3}"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C89AC-0EE9-4411-B188-A55DEA1A53F3}"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6"/>
            <a:ext cx="9875520" cy="2808732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6"/>
            <a:ext cx="28895040" cy="280873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C89AC-0EE9-4411-B188-A55DEA1A53F3}"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3C89AC-0EE9-4411-B188-A55DEA1A53F3}"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3"/>
            <a:ext cx="37307520" cy="6537962"/>
          </a:xfrm>
        </p:spPr>
        <p:txBody>
          <a:bodyPr anchor="t"/>
          <a:lstStyle>
            <a:lvl1pPr algn="l">
              <a:defRPr sz="14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900"/>
          </a:xfrm>
        </p:spPr>
        <p:txBody>
          <a:bodyPr anchor="b"/>
          <a:lstStyle>
            <a:lvl1pPr marL="0" indent="0">
              <a:buNone/>
              <a:defRPr sz="7100">
                <a:solidFill>
                  <a:schemeClr val="tx1">
                    <a:tint val="75000"/>
                  </a:schemeClr>
                </a:solidFill>
              </a:defRPr>
            </a:lvl1pPr>
            <a:lvl2pPr marL="1620454" indent="0">
              <a:buNone/>
              <a:defRPr sz="6400">
                <a:solidFill>
                  <a:schemeClr val="tx1">
                    <a:tint val="75000"/>
                  </a:schemeClr>
                </a:solidFill>
              </a:defRPr>
            </a:lvl2pPr>
            <a:lvl3pPr marL="3240908" indent="0">
              <a:buNone/>
              <a:defRPr sz="5700">
                <a:solidFill>
                  <a:schemeClr val="tx1">
                    <a:tint val="75000"/>
                  </a:schemeClr>
                </a:solidFill>
              </a:defRPr>
            </a:lvl3pPr>
            <a:lvl4pPr marL="4861362" indent="0">
              <a:buNone/>
              <a:defRPr sz="5000">
                <a:solidFill>
                  <a:schemeClr val="tx1">
                    <a:tint val="75000"/>
                  </a:schemeClr>
                </a:solidFill>
              </a:defRPr>
            </a:lvl4pPr>
            <a:lvl5pPr marL="6481816" indent="0">
              <a:buNone/>
              <a:defRPr sz="5000">
                <a:solidFill>
                  <a:schemeClr val="tx1">
                    <a:tint val="75000"/>
                  </a:schemeClr>
                </a:solidFill>
              </a:defRPr>
            </a:lvl5pPr>
            <a:lvl6pPr marL="8102270" indent="0">
              <a:buNone/>
              <a:defRPr sz="5000">
                <a:solidFill>
                  <a:schemeClr val="tx1">
                    <a:tint val="75000"/>
                  </a:schemeClr>
                </a:solidFill>
              </a:defRPr>
            </a:lvl6pPr>
            <a:lvl7pPr marL="9722724" indent="0">
              <a:buNone/>
              <a:defRPr sz="5000">
                <a:solidFill>
                  <a:schemeClr val="tx1">
                    <a:tint val="75000"/>
                  </a:schemeClr>
                </a:solidFill>
              </a:defRPr>
            </a:lvl7pPr>
            <a:lvl8pPr marL="11343178" indent="0">
              <a:buNone/>
              <a:defRPr sz="5000">
                <a:solidFill>
                  <a:schemeClr val="tx1">
                    <a:tint val="75000"/>
                  </a:schemeClr>
                </a:solidFill>
              </a:defRPr>
            </a:lvl8pPr>
            <a:lvl9pPr marL="12963632" indent="0">
              <a:buNone/>
              <a:defRPr sz="5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3C89AC-0EE9-4411-B188-A55DEA1A53F3}" type="datetimeFigureOut">
              <a:rPr lang="en-US" smtClean="0"/>
              <a:pPr/>
              <a:t>4/29/2015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6"/>
            <a:ext cx="19385280" cy="21724621"/>
          </a:xfrm>
        </p:spPr>
        <p:txBody>
          <a:bodyPr/>
          <a:lstStyle>
            <a:lvl1pPr>
              <a:defRPr sz="9900"/>
            </a:lvl1pPr>
            <a:lvl2pPr>
              <a:defRPr sz="8500"/>
            </a:lvl2pPr>
            <a:lvl3pPr>
              <a:defRPr sz="71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6"/>
            <a:ext cx="19385280" cy="21724621"/>
          </a:xfrm>
        </p:spPr>
        <p:txBody>
          <a:bodyPr/>
          <a:lstStyle>
            <a:lvl1pPr>
              <a:defRPr sz="9900"/>
            </a:lvl1pPr>
            <a:lvl2pPr>
              <a:defRPr sz="8500"/>
            </a:lvl2pPr>
            <a:lvl3pPr>
              <a:defRPr sz="71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3C89AC-0EE9-4411-B188-A55DEA1A53F3}"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2"/>
            <a:ext cx="19392902" cy="3070857"/>
          </a:xfrm>
        </p:spPr>
        <p:txBody>
          <a:bodyPr anchor="b"/>
          <a:lstStyle>
            <a:lvl1pPr marL="0" indent="0">
              <a:buNone/>
              <a:defRPr sz="8500" b="1"/>
            </a:lvl1pPr>
            <a:lvl2pPr marL="1620454" indent="0">
              <a:buNone/>
              <a:defRPr sz="7100" b="1"/>
            </a:lvl2pPr>
            <a:lvl3pPr marL="3240908" indent="0">
              <a:buNone/>
              <a:defRPr sz="6400" b="1"/>
            </a:lvl3pPr>
            <a:lvl4pPr marL="4861362" indent="0">
              <a:buNone/>
              <a:defRPr sz="5700" b="1"/>
            </a:lvl4pPr>
            <a:lvl5pPr marL="6481816" indent="0">
              <a:buNone/>
              <a:defRPr sz="5700" b="1"/>
            </a:lvl5pPr>
            <a:lvl6pPr marL="8102270" indent="0">
              <a:buNone/>
              <a:defRPr sz="5700" b="1"/>
            </a:lvl6pPr>
            <a:lvl7pPr marL="9722724" indent="0">
              <a:buNone/>
              <a:defRPr sz="5700" b="1"/>
            </a:lvl7pPr>
            <a:lvl8pPr marL="11343178" indent="0">
              <a:buNone/>
              <a:defRPr sz="5700" b="1"/>
            </a:lvl8pPr>
            <a:lvl9pPr marL="12963632" indent="0">
              <a:buNone/>
              <a:defRPr sz="5700" b="1"/>
            </a:lvl9pPr>
          </a:lstStyle>
          <a:p>
            <a:pPr lvl="0"/>
            <a:r>
              <a:rPr lang="en-US" smtClean="0"/>
              <a:t>Click to edit Master text styles</a:t>
            </a:r>
          </a:p>
        </p:txBody>
      </p:sp>
      <p:sp>
        <p:nvSpPr>
          <p:cNvPr id="4" name="Content Placeholder 3"/>
          <p:cNvSpPr>
            <a:spLocks noGrp="1"/>
          </p:cNvSpPr>
          <p:nvPr>
            <p:ph sz="half" idx="2"/>
          </p:nvPr>
        </p:nvSpPr>
        <p:spPr>
          <a:xfrm>
            <a:off x="2194561" y="10439406"/>
            <a:ext cx="19392902" cy="18966181"/>
          </a:xfrm>
        </p:spPr>
        <p:txBody>
          <a:bodyPr/>
          <a:lstStyle>
            <a:lvl1pPr>
              <a:defRPr sz="8500"/>
            </a:lvl1pPr>
            <a:lvl2pPr>
              <a:defRPr sz="7100"/>
            </a:lvl2pPr>
            <a:lvl3pPr>
              <a:defRPr sz="64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4" y="7368542"/>
            <a:ext cx="19400520" cy="3070857"/>
          </a:xfrm>
        </p:spPr>
        <p:txBody>
          <a:bodyPr anchor="b"/>
          <a:lstStyle>
            <a:lvl1pPr marL="0" indent="0">
              <a:buNone/>
              <a:defRPr sz="8500" b="1"/>
            </a:lvl1pPr>
            <a:lvl2pPr marL="1620454" indent="0">
              <a:buNone/>
              <a:defRPr sz="7100" b="1"/>
            </a:lvl2pPr>
            <a:lvl3pPr marL="3240908" indent="0">
              <a:buNone/>
              <a:defRPr sz="6400" b="1"/>
            </a:lvl3pPr>
            <a:lvl4pPr marL="4861362" indent="0">
              <a:buNone/>
              <a:defRPr sz="5700" b="1"/>
            </a:lvl4pPr>
            <a:lvl5pPr marL="6481816" indent="0">
              <a:buNone/>
              <a:defRPr sz="5700" b="1"/>
            </a:lvl5pPr>
            <a:lvl6pPr marL="8102270" indent="0">
              <a:buNone/>
              <a:defRPr sz="5700" b="1"/>
            </a:lvl6pPr>
            <a:lvl7pPr marL="9722724" indent="0">
              <a:buNone/>
              <a:defRPr sz="5700" b="1"/>
            </a:lvl7pPr>
            <a:lvl8pPr marL="11343178" indent="0">
              <a:buNone/>
              <a:defRPr sz="5700" b="1"/>
            </a:lvl8pPr>
            <a:lvl9pPr marL="12963632" indent="0">
              <a:buNone/>
              <a:defRPr sz="5700" b="1"/>
            </a:lvl9pPr>
          </a:lstStyle>
          <a:p>
            <a:pPr lvl="0"/>
            <a:r>
              <a:rPr lang="en-US" smtClean="0"/>
              <a:t>Click to edit Master text styles</a:t>
            </a:r>
          </a:p>
        </p:txBody>
      </p:sp>
      <p:sp>
        <p:nvSpPr>
          <p:cNvPr id="6" name="Content Placeholder 5"/>
          <p:cNvSpPr>
            <a:spLocks noGrp="1"/>
          </p:cNvSpPr>
          <p:nvPr>
            <p:ph sz="quarter" idx="4"/>
          </p:nvPr>
        </p:nvSpPr>
        <p:spPr>
          <a:xfrm>
            <a:off x="22296124" y="10439406"/>
            <a:ext cx="19400520" cy="18966181"/>
          </a:xfrm>
        </p:spPr>
        <p:txBody>
          <a:bodyPr/>
          <a:lstStyle>
            <a:lvl1pPr>
              <a:defRPr sz="8500"/>
            </a:lvl1pPr>
            <a:lvl2pPr>
              <a:defRPr sz="7100"/>
            </a:lvl2pPr>
            <a:lvl3pPr>
              <a:defRPr sz="64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3C89AC-0EE9-4411-B188-A55DEA1A53F3}" type="datetimeFigureOut">
              <a:rPr lang="en-US" smtClean="0"/>
              <a:pPr/>
              <a:t>4/29/2015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3C89AC-0EE9-4411-B188-A55DEA1A53F3}" type="datetimeFigureOut">
              <a:rPr lang="en-US" smtClean="0"/>
              <a:pPr/>
              <a:t>4/29/2015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3C89AC-0EE9-4411-B188-A55DEA1A53F3}" type="datetimeFigureOut">
              <a:rPr lang="en-US" smtClean="0"/>
              <a:pPr/>
              <a:t>4/29/2015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7100" b="1"/>
            </a:lvl1pPr>
          </a:lstStyle>
          <a:p>
            <a:r>
              <a:rPr lang="en-US" smtClean="0"/>
              <a:t>Click to edit Master title style</a:t>
            </a:r>
            <a:endParaRPr lang="en-US"/>
          </a:p>
        </p:txBody>
      </p:sp>
      <p:sp>
        <p:nvSpPr>
          <p:cNvPr id="3" name="Content Placeholder 2"/>
          <p:cNvSpPr>
            <a:spLocks noGrp="1"/>
          </p:cNvSpPr>
          <p:nvPr>
            <p:ph idx="1"/>
          </p:nvPr>
        </p:nvSpPr>
        <p:spPr>
          <a:xfrm>
            <a:off x="17160240" y="1310644"/>
            <a:ext cx="24536400" cy="28094941"/>
          </a:xfrm>
        </p:spPr>
        <p:txBody>
          <a:bodyPr/>
          <a:lstStyle>
            <a:lvl1pPr>
              <a:defRPr sz="11300"/>
            </a:lvl1pPr>
            <a:lvl2pPr>
              <a:defRPr sz="9900"/>
            </a:lvl2pPr>
            <a:lvl3pPr>
              <a:defRPr sz="8500"/>
            </a:lvl3pPr>
            <a:lvl4pPr>
              <a:defRPr sz="7100"/>
            </a:lvl4pPr>
            <a:lvl5pPr>
              <a:defRPr sz="7100"/>
            </a:lvl5pPr>
            <a:lvl6pPr>
              <a:defRPr sz="7100"/>
            </a:lvl6pPr>
            <a:lvl7pPr>
              <a:defRPr sz="7100"/>
            </a:lvl7pPr>
            <a:lvl8pPr>
              <a:defRPr sz="7100"/>
            </a:lvl8pPr>
            <a:lvl9pPr>
              <a:defRPr sz="7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6"/>
            <a:ext cx="14439902" cy="22517101"/>
          </a:xfrm>
        </p:spPr>
        <p:txBody>
          <a:bodyPr/>
          <a:lstStyle>
            <a:lvl1pPr marL="0" indent="0">
              <a:buNone/>
              <a:defRPr sz="5000"/>
            </a:lvl1pPr>
            <a:lvl2pPr marL="1620454" indent="0">
              <a:buNone/>
              <a:defRPr sz="4300"/>
            </a:lvl2pPr>
            <a:lvl3pPr marL="3240908" indent="0">
              <a:buNone/>
              <a:defRPr sz="3500"/>
            </a:lvl3pPr>
            <a:lvl4pPr marL="4861362" indent="0">
              <a:buNone/>
              <a:defRPr sz="3200"/>
            </a:lvl4pPr>
            <a:lvl5pPr marL="6481816" indent="0">
              <a:buNone/>
              <a:defRPr sz="3200"/>
            </a:lvl5pPr>
            <a:lvl6pPr marL="8102270" indent="0">
              <a:buNone/>
              <a:defRPr sz="3200"/>
            </a:lvl6pPr>
            <a:lvl7pPr marL="9722724" indent="0">
              <a:buNone/>
              <a:defRPr sz="3200"/>
            </a:lvl7pPr>
            <a:lvl8pPr marL="11343178" indent="0">
              <a:buNone/>
              <a:defRPr sz="3200"/>
            </a:lvl8pPr>
            <a:lvl9pPr marL="12963632" indent="0">
              <a:buNone/>
              <a:defRPr sz="3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C89AC-0EE9-4411-B188-A55DEA1A53F3}"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1"/>
          </a:xfrm>
        </p:spPr>
        <p:txBody>
          <a:bodyPr anchor="b"/>
          <a:lstStyle>
            <a:lvl1pPr algn="l">
              <a:defRPr sz="71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19"/>
            <a:ext cx="26334720" cy="19751041"/>
          </a:xfrm>
        </p:spPr>
        <p:txBody>
          <a:bodyPr/>
          <a:lstStyle>
            <a:lvl1pPr marL="0" indent="0">
              <a:buNone/>
              <a:defRPr sz="11300"/>
            </a:lvl1pPr>
            <a:lvl2pPr marL="1620454" indent="0">
              <a:buNone/>
              <a:defRPr sz="9900"/>
            </a:lvl2pPr>
            <a:lvl3pPr marL="3240908" indent="0">
              <a:buNone/>
              <a:defRPr sz="8500"/>
            </a:lvl3pPr>
            <a:lvl4pPr marL="4861362" indent="0">
              <a:buNone/>
              <a:defRPr sz="7100"/>
            </a:lvl4pPr>
            <a:lvl5pPr marL="6481816" indent="0">
              <a:buNone/>
              <a:defRPr sz="7100"/>
            </a:lvl5pPr>
            <a:lvl6pPr marL="8102270" indent="0">
              <a:buNone/>
              <a:defRPr sz="7100"/>
            </a:lvl6pPr>
            <a:lvl7pPr marL="9722724" indent="0">
              <a:buNone/>
              <a:defRPr sz="7100"/>
            </a:lvl7pPr>
            <a:lvl8pPr marL="11343178" indent="0">
              <a:buNone/>
              <a:defRPr sz="7100"/>
            </a:lvl8pPr>
            <a:lvl9pPr marL="12963632" indent="0">
              <a:buNone/>
              <a:defRPr sz="7100"/>
            </a:lvl9pPr>
          </a:lstStyle>
          <a:p>
            <a:endParaRPr lang="en-US"/>
          </a:p>
        </p:txBody>
      </p:sp>
      <p:sp>
        <p:nvSpPr>
          <p:cNvPr id="4" name="Text Placeholder 3"/>
          <p:cNvSpPr>
            <a:spLocks noGrp="1"/>
          </p:cNvSpPr>
          <p:nvPr>
            <p:ph type="body" sz="half" idx="2"/>
          </p:nvPr>
        </p:nvSpPr>
        <p:spPr>
          <a:xfrm>
            <a:off x="8602982" y="25763225"/>
            <a:ext cx="26334720" cy="3863337"/>
          </a:xfrm>
        </p:spPr>
        <p:txBody>
          <a:bodyPr/>
          <a:lstStyle>
            <a:lvl1pPr marL="0" indent="0">
              <a:buNone/>
              <a:defRPr sz="5000"/>
            </a:lvl1pPr>
            <a:lvl2pPr marL="1620454" indent="0">
              <a:buNone/>
              <a:defRPr sz="4300"/>
            </a:lvl2pPr>
            <a:lvl3pPr marL="3240908" indent="0">
              <a:buNone/>
              <a:defRPr sz="3500"/>
            </a:lvl3pPr>
            <a:lvl4pPr marL="4861362" indent="0">
              <a:buNone/>
              <a:defRPr sz="3200"/>
            </a:lvl4pPr>
            <a:lvl5pPr marL="6481816" indent="0">
              <a:buNone/>
              <a:defRPr sz="3200"/>
            </a:lvl5pPr>
            <a:lvl6pPr marL="8102270" indent="0">
              <a:buNone/>
              <a:defRPr sz="3200"/>
            </a:lvl6pPr>
            <a:lvl7pPr marL="9722724" indent="0">
              <a:buNone/>
              <a:defRPr sz="3200"/>
            </a:lvl7pPr>
            <a:lvl8pPr marL="11343178" indent="0">
              <a:buNone/>
              <a:defRPr sz="3200"/>
            </a:lvl8pPr>
            <a:lvl9pPr marL="12963632" indent="0">
              <a:buNone/>
              <a:defRPr sz="3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3C89AC-0EE9-4411-B188-A55DEA1A53F3}" type="datetimeFigureOut">
              <a:rPr lang="en-US" smtClean="0"/>
              <a:pPr/>
              <a:t>4/29/2015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509945-575A-4459-B7A4-635058C9ED2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6"/>
            <a:ext cx="39502080" cy="5486401"/>
          </a:xfrm>
          <a:prstGeom prst="rect">
            <a:avLst/>
          </a:prstGeom>
        </p:spPr>
        <p:txBody>
          <a:bodyPr vert="horz" lIns="324091" tIns="162045" rIns="324091" bIns="16204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6"/>
            <a:ext cx="39502080" cy="21724621"/>
          </a:xfrm>
          <a:prstGeom prst="rect">
            <a:avLst/>
          </a:prstGeom>
        </p:spPr>
        <p:txBody>
          <a:bodyPr vert="horz" lIns="324091" tIns="162045" rIns="324091" bIns="16204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5"/>
            <a:ext cx="10241280" cy="1752598"/>
          </a:xfrm>
          <a:prstGeom prst="rect">
            <a:avLst/>
          </a:prstGeom>
        </p:spPr>
        <p:txBody>
          <a:bodyPr vert="horz" lIns="324091" tIns="162045" rIns="324091" bIns="162045" rtlCol="0" anchor="ctr"/>
          <a:lstStyle>
            <a:lvl1pPr algn="l">
              <a:defRPr sz="4300">
                <a:solidFill>
                  <a:schemeClr val="tx1">
                    <a:tint val="75000"/>
                  </a:schemeClr>
                </a:solidFill>
              </a:defRPr>
            </a:lvl1pPr>
          </a:lstStyle>
          <a:p>
            <a:fld id="{593C89AC-0EE9-4411-B188-A55DEA1A53F3}" type="datetimeFigureOut">
              <a:rPr lang="en-US" smtClean="0"/>
              <a:pPr/>
              <a:t>4/29/2015</a:t>
            </a:fld>
            <a:endParaRPr lang="en-US"/>
          </a:p>
        </p:txBody>
      </p:sp>
      <p:sp>
        <p:nvSpPr>
          <p:cNvPr id="5" name="Footer Placeholder 4"/>
          <p:cNvSpPr>
            <a:spLocks noGrp="1"/>
          </p:cNvSpPr>
          <p:nvPr>
            <p:ph type="ftr" sz="quarter" idx="3"/>
          </p:nvPr>
        </p:nvSpPr>
        <p:spPr>
          <a:xfrm>
            <a:off x="14996160" y="30510485"/>
            <a:ext cx="13898880" cy="1752598"/>
          </a:xfrm>
          <a:prstGeom prst="rect">
            <a:avLst/>
          </a:prstGeom>
        </p:spPr>
        <p:txBody>
          <a:bodyPr vert="horz" lIns="324091" tIns="162045" rIns="324091" bIns="162045" rtlCol="0" anchor="ctr"/>
          <a:lstStyle>
            <a:lvl1pPr algn="ctr">
              <a:defRPr sz="4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5"/>
            <a:ext cx="10241280" cy="1752598"/>
          </a:xfrm>
          <a:prstGeom prst="rect">
            <a:avLst/>
          </a:prstGeom>
        </p:spPr>
        <p:txBody>
          <a:bodyPr vert="horz" lIns="324091" tIns="162045" rIns="324091" bIns="162045" rtlCol="0" anchor="ctr"/>
          <a:lstStyle>
            <a:lvl1pPr algn="r">
              <a:defRPr sz="4300">
                <a:solidFill>
                  <a:schemeClr val="tx1">
                    <a:tint val="75000"/>
                  </a:schemeClr>
                </a:solidFill>
              </a:defRPr>
            </a:lvl1pPr>
          </a:lstStyle>
          <a:p>
            <a:fld id="{2E509945-575A-4459-B7A4-635058C9ED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240908" rtl="0" eaLnBrk="1" latinLnBrk="0" hangingPunct="1">
        <a:spcBef>
          <a:spcPct val="0"/>
        </a:spcBef>
        <a:buNone/>
        <a:defRPr sz="15600" kern="1200">
          <a:solidFill>
            <a:schemeClr val="tx1"/>
          </a:solidFill>
          <a:latin typeface="+mj-lt"/>
          <a:ea typeface="+mj-ea"/>
          <a:cs typeface="+mj-cs"/>
        </a:defRPr>
      </a:lvl1pPr>
    </p:titleStyle>
    <p:bodyStyle>
      <a:lvl1pPr marL="1215340" indent="-1215340" algn="l" defTabSz="3240908" rtl="0" eaLnBrk="1" latinLnBrk="0" hangingPunct="1">
        <a:spcBef>
          <a:spcPct val="20000"/>
        </a:spcBef>
        <a:buFont typeface="Arial" pitchFamily="34" charset="0"/>
        <a:buChar char="•"/>
        <a:defRPr sz="11300" kern="1200">
          <a:solidFill>
            <a:schemeClr val="tx1"/>
          </a:solidFill>
          <a:latin typeface="+mn-lt"/>
          <a:ea typeface="+mn-ea"/>
          <a:cs typeface="+mn-cs"/>
        </a:defRPr>
      </a:lvl1pPr>
      <a:lvl2pPr marL="2633238" indent="-1012784" algn="l" defTabSz="3240908" rtl="0" eaLnBrk="1" latinLnBrk="0" hangingPunct="1">
        <a:spcBef>
          <a:spcPct val="20000"/>
        </a:spcBef>
        <a:buFont typeface="Arial" pitchFamily="34" charset="0"/>
        <a:buChar char="–"/>
        <a:defRPr sz="9900" kern="1200">
          <a:solidFill>
            <a:schemeClr val="tx1"/>
          </a:solidFill>
          <a:latin typeface="+mn-lt"/>
          <a:ea typeface="+mn-ea"/>
          <a:cs typeface="+mn-cs"/>
        </a:defRPr>
      </a:lvl2pPr>
      <a:lvl3pPr marL="4051135" indent="-810227" algn="l" defTabSz="3240908" rtl="0" eaLnBrk="1" latinLnBrk="0" hangingPunct="1">
        <a:spcBef>
          <a:spcPct val="20000"/>
        </a:spcBef>
        <a:buFont typeface="Arial" pitchFamily="34" charset="0"/>
        <a:buChar char="•"/>
        <a:defRPr sz="8500" kern="1200">
          <a:solidFill>
            <a:schemeClr val="tx1"/>
          </a:solidFill>
          <a:latin typeface="+mn-lt"/>
          <a:ea typeface="+mn-ea"/>
          <a:cs typeface="+mn-cs"/>
        </a:defRPr>
      </a:lvl3pPr>
      <a:lvl4pPr marL="5671589"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4pPr>
      <a:lvl5pPr marL="7292043"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5pPr>
      <a:lvl6pPr marL="8912497"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6pPr>
      <a:lvl7pPr marL="10532951"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7pPr>
      <a:lvl8pPr marL="12153405"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8pPr>
      <a:lvl9pPr marL="13773859" indent="-810227" algn="l" defTabSz="3240908" rtl="0" eaLnBrk="1" latinLnBrk="0" hangingPunct="1">
        <a:spcBef>
          <a:spcPct val="20000"/>
        </a:spcBef>
        <a:buFont typeface="Arial" pitchFamily="34" charset="0"/>
        <a:buChar char="•"/>
        <a:defRPr sz="7100" kern="1200">
          <a:solidFill>
            <a:schemeClr val="tx1"/>
          </a:solidFill>
          <a:latin typeface="+mn-lt"/>
          <a:ea typeface="+mn-ea"/>
          <a:cs typeface="+mn-cs"/>
        </a:defRPr>
      </a:lvl9pPr>
    </p:bodyStyle>
    <p:otherStyle>
      <a:defPPr>
        <a:defRPr lang="en-US"/>
      </a:defPPr>
      <a:lvl1pPr marL="0" algn="l" defTabSz="3240908" rtl="0" eaLnBrk="1" latinLnBrk="0" hangingPunct="1">
        <a:defRPr sz="6400" kern="1200">
          <a:solidFill>
            <a:schemeClr val="tx1"/>
          </a:solidFill>
          <a:latin typeface="+mn-lt"/>
          <a:ea typeface="+mn-ea"/>
          <a:cs typeface="+mn-cs"/>
        </a:defRPr>
      </a:lvl1pPr>
      <a:lvl2pPr marL="1620454" algn="l" defTabSz="3240908" rtl="0" eaLnBrk="1" latinLnBrk="0" hangingPunct="1">
        <a:defRPr sz="6400" kern="1200">
          <a:solidFill>
            <a:schemeClr val="tx1"/>
          </a:solidFill>
          <a:latin typeface="+mn-lt"/>
          <a:ea typeface="+mn-ea"/>
          <a:cs typeface="+mn-cs"/>
        </a:defRPr>
      </a:lvl2pPr>
      <a:lvl3pPr marL="3240908" algn="l" defTabSz="3240908" rtl="0" eaLnBrk="1" latinLnBrk="0" hangingPunct="1">
        <a:defRPr sz="6400" kern="1200">
          <a:solidFill>
            <a:schemeClr val="tx1"/>
          </a:solidFill>
          <a:latin typeface="+mn-lt"/>
          <a:ea typeface="+mn-ea"/>
          <a:cs typeface="+mn-cs"/>
        </a:defRPr>
      </a:lvl3pPr>
      <a:lvl4pPr marL="4861362" algn="l" defTabSz="3240908" rtl="0" eaLnBrk="1" latinLnBrk="0" hangingPunct="1">
        <a:defRPr sz="6400" kern="1200">
          <a:solidFill>
            <a:schemeClr val="tx1"/>
          </a:solidFill>
          <a:latin typeface="+mn-lt"/>
          <a:ea typeface="+mn-ea"/>
          <a:cs typeface="+mn-cs"/>
        </a:defRPr>
      </a:lvl4pPr>
      <a:lvl5pPr marL="6481816" algn="l" defTabSz="3240908" rtl="0" eaLnBrk="1" latinLnBrk="0" hangingPunct="1">
        <a:defRPr sz="6400" kern="1200">
          <a:solidFill>
            <a:schemeClr val="tx1"/>
          </a:solidFill>
          <a:latin typeface="+mn-lt"/>
          <a:ea typeface="+mn-ea"/>
          <a:cs typeface="+mn-cs"/>
        </a:defRPr>
      </a:lvl5pPr>
      <a:lvl6pPr marL="8102270" algn="l" defTabSz="3240908" rtl="0" eaLnBrk="1" latinLnBrk="0" hangingPunct="1">
        <a:defRPr sz="6400" kern="1200">
          <a:solidFill>
            <a:schemeClr val="tx1"/>
          </a:solidFill>
          <a:latin typeface="+mn-lt"/>
          <a:ea typeface="+mn-ea"/>
          <a:cs typeface="+mn-cs"/>
        </a:defRPr>
      </a:lvl6pPr>
      <a:lvl7pPr marL="9722724" algn="l" defTabSz="3240908" rtl="0" eaLnBrk="1" latinLnBrk="0" hangingPunct="1">
        <a:defRPr sz="6400" kern="1200">
          <a:solidFill>
            <a:schemeClr val="tx1"/>
          </a:solidFill>
          <a:latin typeface="+mn-lt"/>
          <a:ea typeface="+mn-ea"/>
          <a:cs typeface="+mn-cs"/>
        </a:defRPr>
      </a:lvl7pPr>
      <a:lvl8pPr marL="11343178" algn="l" defTabSz="3240908" rtl="0" eaLnBrk="1" latinLnBrk="0" hangingPunct="1">
        <a:defRPr sz="6400" kern="1200">
          <a:solidFill>
            <a:schemeClr val="tx1"/>
          </a:solidFill>
          <a:latin typeface="+mn-lt"/>
          <a:ea typeface="+mn-ea"/>
          <a:cs typeface="+mn-cs"/>
        </a:defRPr>
      </a:lvl8pPr>
      <a:lvl9pPr marL="12963632" algn="l" defTabSz="3240908"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alpha val="35000"/>
          </a:schemeClr>
        </a:solidFill>
        <a:effectLst/>
      </p:bgPr>
    </p:bg>
    <p:spTree>
      <p:nvGrpSpPr>
        <p:cNvPr id="1" name=""/>
        <p:cNvGrpSpPr/>
        <p:nvPr/>
      </p:nvGrpSpPr>
      <p:grpSpPr>
        <a:xfrm>
          <a:off x="0" y="0"/>
          <a:ext cx="0" cy="0"/>
          <a:chOff x="0" y="0"/>
          <a:chExt cx="0" cy="0"/>
        </a:xfrm>
      </p:grpSpPr>
      <p:sp>
        <p:nvSpPr>
          <p:cNvPr id="33" name="Rounded Rectangle 32"/>
          <p:cNvSpPr/>
          <p:nvPr/>
        </p:nvSpPr>
        <p:spPr>
          <a:xfrm>
            <a:off x="8610600" y="685800"/>
            <a:ext cx="27051000" cy="3886200"/>
          </a:xfrm>
          <a:prstGeom prst="round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745066" y="1147971"/>
            <a:ext cx="42604267" cy="3046988"/>
          </a:xfrm>
          <a:prstGeom prst="rect">
            <a:avLst/>
          </a:prstGeom>
          <a:noFill/>
        </p:spPr>
        <p:txBody>
          <a:bodyPr wrap="square" rtlCol="0">
            <a:spAutoFit/>
          </a:bodyPr>
          <a:lstStyle/>
          <a:p>
            <a:pPr algn="ctr"/>
            <a:r>
              <a:rPr lang="en-US" sz="7200" b="1" dirty="0" smtClean="0">
                <a:solidFill>
                  <a:schemeClr val="accent1">
                    <a:lumMod val="50000"/>
                  </a:schemeClr>
                </a:solidFill>
              </a:rPr>
              <a:t>Do Revenues Effect Success Among Professional Sports Teams?</a:t>
            </a:r>
          </a:p>
          <a:p>
            <a:pPr algn="ctr"/>
            <a:r>
              <a:rPr lang="en-US" sz="6000" dirty="0" smtClean="0">
                <a:solidFill>
                  <a:schemeClr val="accent1">
                    <a:lumMod val="75000"/>
                  </a:schemeClr>
                </a:solidFill>
              </a:rPr>
              <a:t>Kenny Jacobson, Thomas Brewster, Grace McVey, and Peter McAuliffe </a:t>
            </a:r>
          </a:p>
          <a:p>
            <a:pPr algn="ctr"/>
            <a:r>
              <a:rPr lang="en-US" sz="6000" dirty="0" smtClean="0">
                <a:solidFill>
                  <a:schemeClr val="accent1">
                    <a:lumMod val="75000"/>
                  </a:schemeClr>
                </a:solidFill>
              </a:rPr>
              <a:t>Department of Economics, Colby College</a:t>
            </a:r>
            <a:endParaRPr lang="en-US" sz="6000" dirty="0">
              <a:solidFill>
                <a:schemeClr val="accent1">
                  <a:lumMod val="75000"/>
                </a:schemeClr>
              </a:solidFill>
            </a:endParaRPr>
          </a:p>
        </p:txBody>
      </p:sp>
      <p:sp>
        <p:nvSpPr>
          <p:cNvPr id="3" name="TextBox 2"/>
          <p:cNvSpPr txBox="1"/>
          <p:nvPr/>
        </p:nvSpPr>
        <p:spPr>
          <a:xfrm>
            <a:off x="685800" y="18364200"/>
            <a:ext cx="13258800" cy="12249510"/>
          </a:xfrm>
          <a:prstGeom prst="rect">
            <a:avLst/>
          </a:prstGeom>
          <a:solidFill>
            <a:schemeClr val="bg1">
              <a:lumMod val="95000"/>
            </a:schemeClr>
          </a:solidFill>
          <a:ln w="57150">
            <a:solidFill>
              <a:schemeClr val="bg1"/>
            </a:solidFill>
          </a:ln>
        </p:spPr>
        <p:txBody>
          <a:bodyPr wrap="square" rtlCol="0">
            <a:spAutoFit/>
          </a:bodyPr>
          <a:lstStyle/>
          <a:p>
            <a:pPr algn="ctr"/>
            <a:r>
              <a:rPr lang="en-US" sz="5400" b="1" dirty="0" smtClean="0">
                <a:solidFill>
                  <a:srgbClr val="FF0000"/>
                </a:solidFill>
              </a:rPr>
              <a:t>Data</a:t>
            </a:r>
          </a:p>
          <a:p>
            <a:endParaRPr lang="en-US" sz="3200" dirty="0" smtClean="0"/>
          </a:p>
          <a:p>
            <a:r>
              <a:rPr lang="en-US" sz="3200" dirty="0" smtClean="0"/>
              <a:t>The </a:t>
            </a:r>
            <a:r>
              <a:rPr lang="en-US" sz="3200" dirty="0"/>
              <a:t>data for city population was calculated for each team based on the city in which the team’s stadium is located. The majority of the teams are the namesake of the major city they play in, however, there are some teams that are the namesake of the state. For example, the Arizona Diamondbacks of the MLB play their home games in Phoenix, Arizona, so the population data was based on statistics from Phoenix. This variable helps measure the magnitude of revenue that a team brings in each year. A city with a larger population value will have a higher expected revenue. </a:t>
            </a:r>
          </a:p>
          <a:p>
            <a:r>
              <a:rPr lang="en-US" sz="3200" dirty="0"/>
              <a:t>	</a:t>
            </a:r>
            <a:endParaRPr lang="en-US" sz="3200" dirty="0" smtClean="0"/>
          </a:p>
          <a:p>
            <a:r>
              <a:rPr lang="en-US" sz="3200" dirty="0" smtClean="0"/>
              <a:t>The </a:t>
            </a:r>
            <a:r>
              <a:rPr lang="en-US" sz="3200" dirty="0"/>
              <a:t>other variable we included was fan attendance, which measures the amount of people willing to pay to watch a team play. For the purposes of this study, attendance is measured as a percentage of the team’s stadium that is filled on average this year. This is done to try and combat the size differences of stadiums or arenas across  different leagues. For example, an NHL arena is much small than a football stadium, so a less popular NFL team could have more fans in the seats than a more popular NHL team. This variable can also have an effect on a team’s revenue, as the teams with larger percentages of attendance will likely have higher expected revenues. Both city population and fan attendance have an impact on the correlation between a team’s revenue and its win percentage, which is why we included them in the regression equation.   </a:t>
            </a:r>
          </a:p>
          <a:p>
            <a:endParaRPr lang="en-US" sz="3200" b="1" dirty="0" smtClean="0">
              <a:solidFill>
                <a:schemeClr val="tx2">
                  <a:lumMod val="60000"/>
                  <a:lumOff val="40000"/>
                </a:schemeClr>
              </a:solidFill>
            </a:endParaRPr>
          </a:p>
        </p:txBody>
      </p:sp>
      <p:sp>
        <p:nvSpPr>
          <p:cNvPr id="7" name="TextBox 6"/>
          <p:cNvSpPr txBox="1"/>
          <p:nvPr/>
        </p:nvSpPr>
        <p:spPr>
          <a:xfrm>
            <a:off x="15697200" y="5410200"/>
            <a:ext cx="13335000" cy="3631763"/>
          </a:xfrm>
          <a:prstGeom prst="rect">
            <a:avLst/>
          </a:prstGeom>
          <a:solidFill>
            <a:schemeClr val="bg1">
              <a:lumMod val="95000"/>
            </a:schemeClr>
          </a:solidFill>
          <a:ln w="57150">
            <a:solidFill>
              <a:schemeClr val="bg1"/>
            </a:solidFill>
          </a:ln>
        </p:spPr>
        <p:txBody>
          <a:bodyPr wrap="square" rtlCol="0">
            <a:spAutoFit/>
          </a:bodyPr>
          <a:lstStyle/>
          <a:p>
            <a:pPr algn="ctr"/>
            <a:r>
              <a:rPr lang="en-US" sz="5400" b="1" dirty="0" smtClean="0">
                <a:solidFill>
                  <a:srgbClr val="FF0000"/>
                </a:solidFill>
              </a:rPr>
              <a:t>Regression Model</a:t>
            </a:r>
          </a:p>
          <a:p>
            <a:pPr algn="ctr"/>
            <a:endParaRPr lang="en-US" sz="4000" dirty="0"/>
          </a:p>
          <a:p>
            <a:pPr algn="ctr"/>
            <a:r>
              <a:rPr lang="en-US" sz="3600" dirty="0" err="1"/>
              <a:t>WinPercentage</a:t>
            </a:r>
            <a:r>
              <a:rPr lang="en-US" sz="3600" dirty="0"/>
              <a:t> = β</a:t>
            </a:r>
            <a:r>
              <a:rPr lang="en-US" sz="3600" baseline="-25000" dirty="0"/>
              <a:t>0</a:t>
            </a:r>
            <a:r>
              <a:rPr lang="en-US" sz="3600" dirty="0"/>
              <a:t> + β</a:t>
            </a:r>
            <a:r>
              <a:rPr lang="en-US" sz="3600" baseline="-25000" dirty="0"/>
              <a:t>1</a:t>
            </a:r>
            <a:r>
              <a:rPr lang="en-US" sz="3600" dirty="0"/>
              <a:t>(Revenue) + β</a:t>
            </a:r>
            <a:r>
              <a:rPr lang="en-US" sz="3600" baseline="-25000" dirty="0"/>
              <a:t>2</a:t>
            </a:r>
            <a:r>
              <a:rPr lang="en-US" sz="3600" dirty="0"/>
              <a:t>(NHL) + β</a:t>
            </a:r>
            <a:r>
              <a:rPr lang="en-US" sz="3600" baseline="-25000" dirty="0"/>
              <a:t>3</a:t>
            </a:r>
            <a:r>
              <a:rPr lang="en-US" sz="3600" dirty="0"/>
              <a:t>(NBA) + β</a:t>
            </a:r>
            <a:r>
              <a:rPr lang="en-US" sz="3600" baseline="-25000" dirty="0"/>
              <a:t>4</a:t>
            </a:r>
            <a:r>
              <a:rPr lang="en-US" sz="3600" dirty="0"/>
              <a:t>(MLB) </a:t>
            </a:r>
            <a:r>
              <a:rPr lang="en-US" sz="3600" dirty="0" smtClean="0"/>
              <a:t>+</a:t>
            </a:r>
          </a:p>
          <a:p>
            <a:pPr algn="ctr"/>
            <a:r>
              <a:rPr lang="en-US" sz="3600" dirty="0" smtClean="0"/>
              <a:t> </a:t>
            </a:r>
            <a:r>
              <a:rPr lang="en-US" sz="3600" dirty="0"/>
              <a:t>β</a:t>
            </a:r>
            <a:r>
              <a:rPr lang="en-US" sz="3600" baseline="-25000" dirty="0"/>
              <a:t>5</a:t>
            </a:r>
            <a:r>
              <a:rPr lang="en-US" sz="3600" dirty="0"/>
              <a:t>(</a:t>
            </a:r>
            <a:r>
              <a:rPr lang="en-US" sz="3600" dirty="0" err="1"/>
              <a:t>CityPopulation</a:t>
            </a:r>
            <a:r>
              <a:rPr lang="en-US" sz="3600" dirty="0"/>
              <a:t>) + β</a:t>
            </a:r>
            <a:r>
              <a:rPr lang="en-US" sz="3600" baseline="-25000" dirty="0"/>
              <a:t>6</a:t>
            </a:r>
            <a:r>
              <a:rPr lang="en-US" sz="3600" dirty="0"/>
              <a:t>(Attendance) + e</a:t>
            </a:r>
          </a:p>
          <a:p>
            <a:pPr algn="ctr"/>
            <a:endParaRPr lang="en-US" dirty="0"/>
          </a:p>
        </p:txBody>
      </p:sp>
      <p:sp>
        <p:nvSpPr>
          <p:cNvPr id="10" name="TextBox 9"/>
          <p:cNvSpPr txBox="1"/>
          <p:nvPr/>
        </p:nvSpPr>
        <p:spPr>
          <a:xfrm>
            <a:off x="29946600" y="5410200"/>
            <a:ext cx="13258800" cy="15819718"/>
          </a:xfrm>
          <a:prstGeom prst="rect">
            <a:avLst/>
          </a:prstGeom>
          <a:solidFill>
            <a:schemeClr val="bg1">
              <a:lumMod val="95000"/>
            </a:schemeClr>
          </a:solidFill>
          <a:ln w="57150">
            <a:solidFill>
              <a:schemeClr val="bg1"/>
            </a:solidFill>
          </a:ln>
        </p:spPr>
        <p:txBody>
          <a:bodyPr wrap="square" rtlCol="0">
            <a:spAutoFit/>
          </a:bodyPr>
          <a:lstStyle/>
          <a:p>
            <a:pPr algn="ctr"/>
            <a:r>
              <a:rPr lang="en-US" sz="5400" b="1" dirty="0" smtClean="0">
                <a:solidFill>
                  <a:srgbClr val="FF0000"/>
                </a:solidFill>
              </a:rPr>
              <a:t>Conclusions</a:t>
            </a:r>
          </a:p>
          <a:p>
            <a:r>
              <a:rPr lang="en-US" sz="3200" dirty="0"/>
              <a:t>In order to interpret each variable, we must look at the coefficients, standard error, and t-statistic for each.  For Revenue, which is expressed in millions of dollars, our results indicate that a $1 million dollar increase in a team’s revenue relates to a predicted 0.032 percentage point increase in a team’s win percentage, while holding all other variables in the model constant.  The standard error for this variable is .011, which gives a t-statistic of 2.88.  This tells us that we reject the null hypothesis that the variable is statistically insignificant</a:t>
            </a:r>
          </a:p>
          <a:p>
            <a:endParaRPr lang="en-US" sz="3200" dirty="0" smtClean="0"/>
          </a:p>
          <a:p>
            <a:r>
              <a:rPr lang="en-US" sz="3200" dirty="0" smtClean="0"/>
              <a:t>The </a:t>
            </a:r>
            <a:r>
              <a:rPr lang="en-US" sz="3200" dirty="0"/>
              <a:t>city population variable is interesting.  The coefficient of -.643 can be interpreted as a 1 million person increase in population relates to an expected .643 percentage point decrease in win percentage.  This variable is statistically significant at the 5% level but not the 1% level.  A 1 million person increase in population is a very significant increase from an economic standpoint, but it only relates to a .643 percentage point decrease in win percentage.  We do not think is very telling in predicting win percentage, so it could potentially be omitted from our model.  </a:t>
            </a:r>
          </a:p>
          <a:p>
            <a:endParaRPr lang="en-US" sz="3200" dirty="0"/>
          </a:p>
          <a:p>
            <a:r>
              <a:rPr lang="en-US" sz="3200" dirty="0" smtClean="0"/>
              <a:t>The </a:t>
            </a:r>
            <a:r>
              <a:rPr lang="en-US" sz="3200" dirty="0"/>
              <a:t>fan attendance variable is more important than it seems at first glance.  The coefficient of .138 indicates an expected increase in win percentage of .138 percentage points from a 1% increase in fan attendance/Stadium capacity.  This varies between leagues, but in some leagues, like the MLB, there is sometimes only 50% of the stadium filled at a game as opposed to another team’s 100% of the seats filled.  This can be related to how popular a team is, which can be directly related to how much a team wins.  If a team’s stadium has a season average of 70% of the seats filled and another team has a season average of 100% of the seats filled, a 30 percentage point difference relates to a predicted 4.14 percentage point increase in a team’s win percentage.</a:t>
            </a:r>
          </a:p>
          <a:p>
            <a:pPr algn="ctr"/>
            <a:endParaRPr lang="en-US" sz="3600" dirty="0"/>
          </a:p>
          <a:p>
            <a:pPr algn="ctr"/>
            <a:r>
              <a:rPr lang="en-US" sz="3600" dirty="0" smtClean="0"/>
              <a:t>. </a:t>
            </a:r>
            <a:endParaRPr lang="en-US" sz="3600" b="1" dirty="0" smtClean="0">
              <a:solidFill>
                <a:srgbClr val="FF0000"/>
              </a:solidFill>
            </a:endParaRPr>
          </a:p>
        </p:txBody>
      </p:sp>
      <p:sp>
        <p:nvSpPr>
          <p:cNvPr id="15" name="TextBox 14"/>
          <p:cNvSpPr txBox="1"/>
          <p:nvPr/>
        </p:nvSpPr>
        <p:spPr>
          <a:xfrm>
            <a:off x="685800" y="5410200"/>
            <a:ext cx="13258800" cy="12496800"/>
          </a:xfrm>
          <a:prstGeom prst="rect">
            <a:avLst/>
          </a:prstGeom>
          <a:solidFill>
            <a:schemeClr val="bg1">
              <a:lumMod val="95000"/>
            </a:schemeClr>
          </a:solidFill>
          <a:ln w="57150">
            <a:solidFill>
              <a:schemeClr val="bg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5400" b="1" dirty="0" smtClean="0">
                <a:solidFill>
                  <a:srgbClr val="FF0000"/>
                </a:solidFill>
              </a:rPr>
              <a:t>Introduction</a:t>
            </a:r>
          </a:p>
          <a:p>
            <a:endParaRPr lang="en-US" sz="3200" dirty="0" smtClean="0"/>
          </a:p>
          <a:p>
            <a:r>
              <a:rPr lang="en-US" sz="3200" dirty="0" smtClean="0"/>
              <a:t>In </a:t>
            </a:r>
            <a:r>
              <a:rPr lang="en-US" sz="3200" dirty="0"/>
              <a:t>the United States, professional sports accounts for a tremendous amount in revenue every year. The wealthiest franchises in the big four of professional sports: Major League Baseball, National Football League, National Basketball Association, and National Hockey League bring in roughly $500 million each year. A popularly held belief is that franchises with more revenue win more games. We are testing this belief and examining the extent revenue has on a team’s success across the four major leagues.  </a:t>
            </a:r>
          </a:p>
          <a:p>
            <a:endParaRPr lang="en-US" sz="3200" dirty="0" smtClean="0"/>
          </a:p>
          <a:p>
            <a:r>
              <a:rPr lang="en-US" sz="3200" dirty="0" smtClean="0"/>
              <a:t>Our </a:t>
            </a:r>
            <a:r>
              <a:rPr lang="en-US" sz="3200" dirty="0"/>
              <a:t>hypothesis is that the sports teams with more revenue will have a relatively higher win percentage in a given season. We are checking how this hypothesis differs across different sports including professional football, baseball, hockey, and basketball. We have tested our hypothesis by comparing team revenues to team wins for each team in the NFL, MLB, NHL, and NBA for the 2009-2014 seasons. Our goal is to determine which sports are more reliant on team revenue to to generate wins.  We also are looking to determine how that reliance has changed over the years.  </a:t>
            </a:r>
          </a:p>
          <a:p>
            <a:endParaRPr lang="en-US" sz="3200" dirty="0"/>
          </a:p>
          <a:p>
            <a:r>
              <a:rPr lang="en-US" sz="3200" dirty="0" smtClean="0"/>
              <a:t>The </a:t>
            </a:r>
            <a:r>
              <a:rPr lang="en-US" sz="3200" dirty="0"/>
              <a:t>findings of this paper will be relevant for understanding the effects team revenue has on sports franchises win percentages and how the elasticity between revenue and wins differs between the four major sports.  </a:t>
            </a:r>
            <a:endParaRPr lang="en-US" sz="3200" dirty="0" smtClean="0"/>
          </a:p>
          <a:p>
            <a:pPr algn="ctr"/>
            <a:endParaRPr lang="en-US" sz="5400" dirty="0" smtClean="0"/>
          </a:p>
          <a:p>
            <a:pPr algn="ctr"/>
            <a:endParaRPr lang="en-US" sz="3200" dirty="0" smtClean="0"/>
          </a:p>
        </p:txBody>
      </p:sp>
      <p:pic>
        <p:nvPicPr>
          <p:cNvPr id="34" name="Picture 2" descr="C:\Users\Meagan\Dropbox\MeaganHennesseyRockweed\colby_seal_blu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30784800"/>
            <a:ext cx="2128823" cy="2153014"/>
          </a:xfrm>
          <a:prstGeom prst="rect">
            <a:avLst/>
          </a:prstGeom>
          <a:noFill/>
        </p:spPr>
      </p:pic>
      <p:sp>
        <p:nvSpPr>
          <p:cNvPr id="24" name="TextBox 23"/>
          <p:cNvSpPr txBox="1"/>
          <p:nvPr/>
        </p:nvSpPr>
        <p:spPr>
          <a:xfrm>
            <a:off x="15544800" y="9677400"/>
            <a:ext cx="13335000" cy="17543266"/>
          </a:xfrm>
          <a:prstGeom prst="rect">
            <a:avLst/>
          </a:prstGeom>
          <a:solidFill>
            <a:schemeClr val="bg1">
              <a:lumMod val="95000"/>
            </a:schemeClr>
          </a:solidFill>
          <a:ln w="57150">
            <a:solidFill>
              <a:schemeClr val="bg1"/>
            </a:solidFill>
          </a:ln>
        </p:spPr>
        <p:txBody>
          <a:bodyPr wrap="square" rtlCol="0">
            <a:spAutoFit/>
          </a:bodyPr>
          <a:lstStyle/>
          <a:p>
            <a:pPr algn="ctr"/>
            <a:r>
              <a:rPr lang="en-US" sz="5400" b="1" dirty="0" smtClean="0">
                <a:solidFill>
                  <a:srgbClr val="FF0000"/>
                </a:solidFill>
              </a:rPr>
              <a:t>Regression Results</a:t>
            </a:r>
          </a:p>
          <a:p>
            <a:pPr algn="ctr"/>
            <a:endParaRPr lang="en-US" sz="5400" b="1" dirty="0">
              <a:solidFill>
                <a:srgbClr val="FF0000"/>
              </a:solidFill>
            </a:endParaRPr>
          </a:p>
          <a:p>
            <a:pPr algn="ctr"/>
            <a:endParaRPr lang="en-US" sz="5400" b="1" dirty="0" smtClean="0">
              <a:solidFill>
                <a:srgbClr val="FF0000"/>
              </a:solidFill>
            </a:endParaRPr>
          </a:p>
          <a:p>
            <a:pPr algn="ctr"/>
            <a:endParaRPr lang="en-US" sz="5400" b="1" dirty="0">
              <a:solidFill>
                <a:srgbClr val="FF0000"/>
              </a:solidFill>
            </a:endParaRPr>
          </a:p>
          <a:p>
            <a:pPr algn="ctr"/>
            <a:endParaRPr lang="en-US" sz="5400" b="1" dirty="0" smtClean="0">
              <a:solidFill>
                <a:srgbClr val="FF0000"/>
              </a:solidFill>
            </a:endParaRPr>
          </a:p>
          <a:p>
            <a:pPr algn="ctr"/>
            <a:endParaRPr lang="en-US" sz="5400" b="1" dirty="0">
              <a:solidFill>
                <a:srgbClr val="FF0000"/>
              </a:solidFill>
            </a:endParaRPr>
          </a:p>
          <a:p>
            <a:pPr algn="ctr"/>
            <a:endParaRPr lang="en-US" sz="5400" b="1" dirty="0" smtClean="0">
              <a:solidFill>
                <a:srgbClr val="FF0000"/>
              </a:solidFill>
            </a:endParaRPr>
          </a:p>
          <a:p>
            <a:pPr algn="ctr"/>
            <a:endParaRPr lang="en-US" sz="5400" b="1" dirty="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a:p>
            <a:pPr algn="ctr"/>
            <a:endParaRPr lang="en-US" sz="5400" b="1" dirty="0" smtClean="0">
              <a:solidFill>
                <a:srgbClr val="FF0000"/>
              </a:solidFill>
            </a:endParaRPr>
          </a:p>
        </p:txBody>
      </p:sp>
      <p:pic>
        <p:nvPicPr>
          <p:cNvPr id="26" name="image01.png" descr="table2.PNG"/>
          <p:cNvPicPr/>
          <p:nvPr/>
        </p:nvPicPr>
        <p:blipFill>
          <a:blip r:embed="rId3"/>
          <a:srcRect/>
          <a:stretch>
            <a:fillRect/>
          </a:stretch>
        </p:blipFill>
        <p:spPr>
          <a:xfrm>
            <a:off x="18745200" y="11734800"/>
            <a:ext cx="6934200" cy="13868400"/>
          </a:xfrm>
          <a:prstGeom prst="rect">
            <a:avLst/>
          </a:prstGeom>
          <a:ln/>
        </p:spPr>
      </p:pic>
      <p:pic>
        <p:nvPicPr>
          <p:cNvPr id="16" name="Picture 15"/>
          <p:cNvPicPr>
            <a:picLocks noChangeAspect="1"/>
          </p:cNvPicPr>
          <p:nvPr/>
        </p:nvPicPr>
        <p:blipFill>
          <a:blip r:embed="rId4"/>
          <a:stretch>
            <a:fillRect/>
          </a:stretch>
        </p:blipFill>
        <p:spPr>
          <a:xfrm>
            <a:off x="5486400" y="1219200"/>
            <a:ext cx="2592832" cy="2946400"/>
          </a:xfrm>
          <a:prstGeom prst="rect">
            <a:avLst/>
          </a:prstGeom>
        </p:spPr>
      </p:pic>
      <p:pic>
        <p:nvPicPr>
          <p:cNvPr id="17" name="Picture 16"/>
          <p:cNvPicPr>
            <a:picLocks noChangeAspect="1"/>
          </p:cNvPicPr>
          <p:nvPr/>
        </p:nvPicPr>
        <p:blipFill>
          <a:blip r:embed="rId5"/>
          <a:stretch>
            <a:fillRect/>
          </a:stretch>
        </p:blipFill>
        <p:spPr>
          <a:xfrm>
            <a:off x="914400" y="1371600"/>
            <a:ext cx="3639797" cy="2557818"/>
          </a:xfrm>
          <a:prstGeom prst="rect">
            <a:avLst/>
          </a:prstGeom>
        </p:spPr>
      </p:pic>
      <p:pic>
        <p:nvPicPr>
          <p:cNvPr id="18" name="Picture 17"/>
          <p:cNvPicPr>
            <a:picLocks noChangeAspect="1"/>
          </p:cNvPicPr>
          <p:nvPr/>
        </p:nvPicPr>
        <p:blipFill>
          <a:blip r:embed="rId6"/>
          <a:stretch>
            <a:fillRect/>
          </a:stretch>
        </p:blipFill>
        <p:spPr>
          <a:xfrm>
            <a:off x="40309800" y="1143000"/>
            <a:ext cx="2870432" cy="3200400"/>
          </a:xfrm>
          <a:prstGeom prst="rect">
            <a:avLst/>
          </a:prstGeom>
        </p:spPr>
      </p:pic>
      <p:pic>
        <p:nvPicPr>
          <p:cNvPr id="20" name="Picture 19"/>
          <p:cNvPicPr>
            <a:picLocks noChangeAspect="1"/>
          </p:cNvPicPr>
          <p:nvPr/>
        </p:nvPicPr>
        <p:blipFill>
          <a:blip r:embed="rId7"/>
          <a:stretch>
            <a:fillRect/>
          </a:stretch>
        </p:blipFill>
        <p:spPr>
          <a:xfrm>
            <a:off x="36347400" y="1447800"/>
            <a:ext cx="3124200" cy="2343723"/>
          </a:xfrm>
          <a:prstGeom prst="rect">
            <a:avLst/>
          </a:prstGeom>
        </p:spPr>
      </p:pic>
      <p:pic>
        <p:nvPicPr>
          <p:cNvPr id="31" name="Picture 2" descr="C:\Users\Meagan\Dropbox\MeaganHennesseyRockweed\colby_seal_blu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1751329" y="30741419"/>
            <a:ext cx="2128823" cy="2153014"/>
          </a:xfrm>
          <a:prstGeom prst="rect">
            <a:avLst/>
          </a:prstGeom>
          <a:noFill/>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357583" y="21633354"/>
            <a:ext cx="12458157" cy="9108065"/>
          </a:xfrm>
          <a:prstGeom prst="rect">
            <a:avLst/>
          </a:prstGeom>
        </p:spPr>
      </p:pic>
      <p:sp>
        <p:nvSpPr>
          <p:cNvPr id="5" name="TextBox 4"/>
          <p:cNvSpPr txBox="1"/>
          <p:nvPr/>
        </p:nvSpPr>
        <p:spPr>
          <a:xfrm>
            <a:off x="30357583" y="31149390"/>
            <a:ext cx="11387433" cy="646331"/>
          </a:xfrm>
          <a:prstGeom prst="rect">
            <a:avLst/>
          </a:prstGeom>
          <a:noFill/>
        </p:spPr>
        <p:txBody>
          <a:bodyPr wrap="square" rtlCol="0">
            <a:spAutoFit/>
          </a:bodyPr>
          <a:lstStyle/>
          <a:p>
            <a:r>
              <a:rPr lang="en-US" sz="3600" dirty="0" smtClean="0"/>
              <a:t>Histogram of all team’s revenue in NBA, NHL, NFL, MLB </a:t>
            </a: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633</Words>
  <Application>Microsoft Office PowerPoint</Application>
  <PresentationFormat>Custom</PresentationFormat>
  <Paragraphs>47</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Meagan</dc:creator>
  <cp:lastModifiedBy>Kenneth D. Jacobson</cp:lastModifiedBy>
  <cp:revision>133</cp:revision>
  <cp:lastPrinted>2013-02-25T02:15:15Z</cp:lastPrinted>
  <dcterms:created xsi:type="dcterms:W3CDTF">2013-02-24T16:49:27Z</dcterms:created>
  <dcterms:modified xsi:type="dcterms:W3CDTF">2015-04-29T14:55:22Z</dcterms:modified>
</cp:coreProperties>
</file>