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38404800"/>
  <p:notesSz cx="6858000" cy="9144000"/>
  <p:defaultTextStyle>
    <a:defPPr>
      <a:defRPr lang="en-US"/>
    </a:defPPr>
    <a:lvl1pPr marL="0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1pPr>
    <a:lvl2pPr marL="2351288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2pPr>
    <a:lvl3pPr marL="4702576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3pPr>
    <a:lvl4pPr marL="7053864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4pPr>
    <a:lvl5pPr marL="9405153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5pPr>
    <a:lvl6pPr marL="11756441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6pPr>
    <a:lvl7pPr marL="14107729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7pPr>
    <a:lvl8pPr marL="16459017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8pPr>
    <a:lvl9pPr marL="18810305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5763" autoAdjust="0"/>
  </p:normalViewPr>
  <p:slideViewPr>
    <p:cSldViewPr>
      <p:cViewPr>
        <p:scale>
          <a:sx n="10" d="100"/>
          <a:sy n="10" d="100"/>
        </p:scale>
        <p:origin x="-1518" y="-456"/>
      </p:cViewPr>
      <p:guideLst>
        <p:guide orient="horz" pos="12096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176C-44FD-4D13-8F72-6E405CEB7E6A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0025" y="685800"/>
            <a:ext cx="3917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34D16-CC8B-4C77-8597-8275DD68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39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1930383"/>
            <a:ext cx="37307520" cy="8232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21762720"/>
            <a:ext cx="30723840" cy="9814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5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5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93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6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8614416"/>
            <a:ext cx="47404018" cy="1834984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8614416"/>
            <a:ext cx="141480542" cy="1834984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571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3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4678643"/>
            <a:ext cx="37307520" cy="7627620"/>
          </a:xfrm>
        </p:spPr>
        <p:txBody>
          <a:bodyPr anchor="t"/>
          <a:lstStyle>
            <a:lvl1pPr algn="l">
              <a:defRPr sz="20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6277596"/>
            <a:ext cx="37307520" cy="8401047"/>
          </a:xfrm>
        </p:spPr>
        <p:txBody>
          <a:bodyPr anchor="b"/>
          <a:lstStyle>
            <a:lvl1pPr marL="0" indent="0">
              <a:buNone/>
              <a:defRPr sz="10300">
                <a:solidFill>
                  <a:schemeClr val="tx1">
                    <a:tint val="75000"/>
                  </a:schemeClr>
                </a:solidFill>
              </a:defRPr>
            </a:lvl1pPr>
            <a:lvl2pPr marL="2351288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2pPr>
            <a:lvl3pPr marL="470257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3pPr>
            <a:lvl4pPr marL="7053864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4pPr>
            <a:lvl5pPr marL="9405153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5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50184056"/>
            <a:ext cx="94442280" cy="14192884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50184056"/>
            <a:ext cx="94442280" cy="14192884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71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537973"/>
            <a:ext cx="39502080" cy="640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596633"/>
            <a:ext cx="19392902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2179300"/>
            <a:ext cx="19392902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8596633"/>
            <a:ext cx="19400520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2179300"/>
            <a:ext cx="19400520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2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69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12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529080"/>
            <a:ext cx="14439902" cy="6507480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529083"/>
            <a:ext cx="24536400" cy="32777433"/>
          </a:xfrm>
        </p:spPr>
        <p:txBody>
          <a:bodyPr/>
          <a:lstStyle>
            <a:lvl1pPr>
              <a:defRPr sz="16500"/>
            </a:lvl1pPr>
            <a:lvl2pPr>
              <a:defRPr sz="14400"/>
            </a:lvl2pPr>
            <a:lvl3pPr>
              <a:defRPr sz="12300"/>
            </a:lvl3pPr>
            <a:lvl4pPr>
              <a:defRPr sz="10300"/>
            </a:lvl4pPr>
            <a:lvl5pPr>
              <a:defRPr sz="10300"/>
            </a:lvl5pPr>
            <a:lvl6pPr>
              <a:defRPr sz="10300"/>
            </a:lvl6pPr>
            <a:lvl7pPr>
              <a:defRPr sz="10300"/>
            </a:lvl7pPr>
            <a:lvl8pPr>
              <a:defRPr sz="10300"/>
            </a:lvl8pPr>
            <a:lvl9pPr>
              <a:defRPr sz="10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8036563"/>
            <a:ext cx="14439902" cy="26269953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5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6883360"/>
            <a:ext cx="26334720" cy="3173733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3431540"/>
            <a:ext cx="26334720" cy="23042880"/>
          </a:xfrm>
        </p:spPr>
        <p:txBody>
          <a:bodyPr/>
          <a:lstStyle>
            <a:lvl1pPr marL="0" indent="0">
              <a:buNone/>
              <a:defRPr sz="16500"/>
            </a:lvl1pPr>
            <a:lvl2pPr marL="2351288" indent="0">
              <a:buNone/>
              <a:defRPr sz="14400"/>
            </a:lvl2pPr>
            <a:lvl3pPr marL="4702576" indent="0">
              <a:buNone/>
              <a:defRPr sz="12300"/>
            </a:lvl3pPr>
            <a:lvl4pPr marL="7053864" indent="0">
              <a:buNone/>
              <a:defRPr sz="10300"/>
            </a:lvl4pPr>
            <a:lvl5pPr marL="9405153" indent="0">
              <a:buNone/>
              <a:defRPr sz="10300"/>
            </a:lvl5pPr>
            <a:lvl6pPr marL="11756441" indent="0">
              <a:buNone/>
              <a:defRPr sz="10300"/>
            </a:lvl6pPr>
            <a:lvl7pPr marL="14107729" indent="0">
              <a:buNone/>
              <a:defRPr sz="10300"/>
            </a:lvl7pPr>
            <a:lvl8pPr marL="16459017" indent="0">
              <a:buNone/>
              <a:defRPr sz="10300"/>
            </a:lvl8pPr>
            <a:lvl9pPr marL="18810305" indent="0">
              <a:buNone/>
              <a:defRPr sz="10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30057093"/>
            <a:ext cx="26334720" cy="4507227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5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537973"/>
            <a:ext cx="39502080" cy="6400800"/>
          </a:xfrm>
          <a:prstGeom prst="rect">
            <a:avLst/>
          </a:prstGeom>
        </p:spPr>
        <p:txBody>
          <a:bodyPr vert="horz" lIns="470258" tIns="235129" rIns="470258" bIns="23512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961123"/>
            <a:ext cx="39502080" cy="25345393"/>
          </a:xfrm>
          <a:prstGeom prst="rect">
            <a:avLst/>
          </a:prstGeom>
        </p:spPr>
        <p:txBody>
          <a:bodyPr vert="horz" lIns="470258" tIns="235129" rIns="470258" bIns="23512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l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253B7-7725-45E2-85A7-ECFFAB05BAA7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5595563"/>
            <a:ext cx="138988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ct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3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02576" rtl="0" eaLnBrk="1" latinLnBrk="0" hangingPunct="1">
        <a:spcBef>
          <a:spcPct val="0"/>
        </a:spcBef>
        <a:buNone/>
        <a:defRPr sz="2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3466" indent="-1763466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0843" indent="-1469555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4400" kern="1200">
          <a:solidFill>
            <a:schemeClr val="tx1"/>
          </a:solidFill>
          <a:latin typeface="+mn-lt"/>
          <a:ea typeface="+mn-ea"/>
          <a:cs typeface="+mn-cs"/>
        </a:defRPr>
      </a:lvl2pPr>
      <a:lvl3pPr marL="5878220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23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50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0300" kern="1200">
          <a:solidFill>
            <a:schemeClr val="tx1"/>
          </a:solidFill>
          <a:latin typeface="+mn-lt"/>
          <a:ea typeface="+mn-ea"/>
          <a:cs typeface="+mn-cs"/>
        </a:defRPr>
      </a:lvl4pPr>
      <a:lvl5pPr marL="10580797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»"/>
        <a:defRPr sz="10300" kern="1200">
          <a:solidFill>
            <a:schemeClr val="tx1"/>
          </a:solidFill>
          <a:latin typeface="+mn-lt"/>
          <a:ea typeface="+mn-ea"/>
          <a:cs typeface="+mn-cs"/>
        </a:defRPr>
      </a:lvl5pPr>
      <a:lvl6pPr marL="12932085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3373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7pPr>
      <a:lvl8pPr marL="17634661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8pPr>
      <a:lvl9pPr marL="1998594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1pPr>
      <a:lvl2pPr marL="2351288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4702576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3pPr>
      <a:lvl4pPr marL="7053864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4pPr>
      <a:lvl5pPr marL="9405153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5pPr>
      <a:lvl6pPr marL="11756441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6pPr>
      <a:lvl7pPr marL="14107729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017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0305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65" y="2438400"/>
            <a:ext cx="8305800" cy="4213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51564" y="4743413"/>
            <a:ext cx="2712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Matthew </a:t>
            </a:r>
            <a:r>
              <a:rPr lang="en-US" sz="7200" dirty="0" smtClean="0">
                <a:latin typeface="Helvetica" pitchFamily="34" charset="0"/>
              </a:rPr>
              <a:t>J. Levine</a:t>
            </a:r>
            <a:endParaRPr lang="en-US" sz="7200" dirty="0">
              <a:latin typeface="Helvetic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7765473"/>
            <a:ext cx="13868400" cy="85869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Background:  Custom Global Illumination </a:t>
            </a:r>
            <a:r>
              <a:rPr lang="en-US" sz="6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Modelling</a:t>
            </a:r>
            <a:endParaRPr lang="en-US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endParaRPr lang="en-US" sz="3200" dirty="0">
              <a:latin typeface="Helvetic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5400" dirty="0" smtClean="0">
                <a:latin typeface="+mj-lt"/>
              </a:rPr>
              <a:t>Parallel, Distributed, Recursive Ray Tracer</a:t>
            </a:r>
          </a:p>
          <a:p>
            <a:pPr>
              <a:lnSpc>
                <a:spcPct val="150000"/>
              </a:lnSpc>
            </a:pPr>
            <a:r>
              <a:rPr lang="en-US" sz="5400" dirty="0" smtClean="0">
                <a:latin typeface="+mj-lt"/>
              </a:rPr>
              <a:t>Bump/Texture Mapping</a:t>
            </a:r>
          </a:p>
          <a:p>
            <a:pPr>
              <a:lnSpc>
                <a:spcPct val="150000"/>
              </a:lnSpc>
            </a:pPr>
            <a:r>
              <a:rPr lang="en-US" sz="5400" dirty="0" smtClean="0">
                <a:latin typeface="+mj-lt"/>
              </a:rPr>
              <a:t>Transparency</a:t>
            </a:r>
          </a:p>
          <a:p>
            <a:pPr>
              <a:lnSpc>
                <a:spcPct val="150000"/>
              </a:lnSpc>
            </a:pPr>
            <a:r>
              <a:rPr lang="en-US" sz="5400" dirty="0" smtClean="0">
                <a:latin typeface="+mj-lt"/>
              </a:rPr>
              <a:t>Python-Integrated </a:t>
            </a:r>
            <a:r>
              <a:rPr lang="en-US" sz="5400" dirty="0" smtClean="0">
                <a:latin typeface="+mj-lt"/>
              </a:rPr>
              <a:t>Modelling </a:t>
            </a:r>
            <a:r>
              <a:rPr lang="en-US" sz="5400" dirty="0" smtClean="0">
                <a:latin typeface="+mj-lt"/>
              </a:rPr>
              <a:t>Interface</a:t>
            </a:r>
            <a:endParaRPr lang="en-US" sz="5400" dirty="0" smtClean="0">
              <a:latin typeface="+mj-lt"/>
            </a:endParaRPr>
          </a:p>
          <a:p>
            <a:endParaRPr lang="en-US" sz="3200" dirty="0" smtClean="0">
              <a:latin typeface="Helvetica" pitchFamily="34" charset="0"/>
            </a:endParaRPr>
          </a:p>
          <a:p>
            <a:endParaRPr lang="en-US" sz="3200" dirty="0">
              <a:latin typeface="Helvetic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82929" y="1498317"/>
            <a:ext cx="27721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latin typeface="Helvetica" pitchFamily="34" charset="0"/>
              </a:rPr>
              <a:t>A Novel Approach to 3D Reconstruction</a:t>
            </a:r>
          </a:p>
          <a:p>
            <a:pPr algn="ctr"/>
            <a:r>
              <a:rPr lang="en-US" sz="9600" b="1" dirty="0" smtClean="0">
                <a:latin typeface="Helvetica" pitchFamily="34" charset="0"/>
              </a:rPr>
              <a:t>Using Neural Networks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6337409" y="19391476"/>
                <a:ext cx="24612600" cy="15857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b="1" dirty="0" smtClean="0">
                    <a:latin typeface="Helvetica" panose="020B0604020202020204" pitchFamily="34" charset="0"/>
                    <a:cs typeface="Helvetica" panose="020B0604020202020204" pitchFamily="34" charset="0"/>
                  </a:rPr>
                  <a:t>Method</a:t>
                </a:r>
              </a:p>
              <a:p>
                <a:endParaRPr lang="en-US" sz="5400" b="1" dirty="0" smtClean="0">
                  <a:latin typeface="Cambria Math"/>
                </a:endParaRPr>
              </a:p>
              <a:p>
                <a:r>
                  <a:rPr lang="en-US" sz="5400" dirty="0" smtClean="0">
                    <a:latin typeface="+mj-lt"/>
                  </a:rPr>
                  <a:t>We train a neural network to classify our object, then train </a:t>
                </a:r>
                <a:r>
                  <a:rPr lang="en-US" sz="5400" dirty="0" smtClean="0">
                    <a:latin typeface="+mj-lt"/>
                  </a:rPr>
                  <a:t>an inversion </a:t>
                </a:r>
                <a:r>
                  <a:rPr lang="en-US" sz="5400" dirty="0" smtClean="0">
                    <a:latin typeface="+mj-lt"/>
                  </a:rPr>
                  <a:t>network to map back into the “rolled” input space. The composite </a:t>
                </a:r>
                <a:r>
                  <a:rPr lang="en-US" sz="5400" dirty="0" smtClean="0">
                    <a:latin typeface="+mj-lt"/>
                  </a:rPr>
                  <a:t>of these networks accepts an element from the input space and returns a different element from the input space.</a:t>
                </a:r>
                <a:endParaRPr lang="en-US" sz="5400" dirty="0" smtClean="0">
                  <a:latin typeface="+mj-lt"/>
                </a:endParaRPr>
              </a:p>
              <a:p>
                <a14:m>
                  <m:oMath xmlns:m="http://schemas.openxmlformats.org/officeDocument/2006/math">
                    <m:r>
                      <a:rPr lang="en-US" sz="5400" b="0" i="1" smtClean="0">
                        <a:latin typeface="Cambria Math"/>
                      </a:rPr>
                      <m:t>𝐴</m:t>
                    </m:r>
                    <m:d>
                      <m:dPr>
                        <m:ctrlPr>
                          <a:rPr lang="en-US" sz="5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5400" b="0" i="1" smtClean="0">
                            <a:latin typeface="Cambria Math"/>
                          </a:rPr>
                          <m:t>𝑋</m:t>
                        </m:r>
                        <m:r>
                          <a:rPr lang="en-US" sz="5400" b="0" i="1" smtClean="0">
                            <a:latin typeface="Cambria Math"/>
                          </a:rPr>
                          <m:t>,</m:t>
                        </m:r>
                        <m:r>
                          <a:rPr lang="en-US" sz="5400" b="0" i="1" smtClean="0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en-US" sz="5400" b="0" i="0" smtClean="0">
                        <a:latin typeface="Cambria Math"/>
                      </a:rPr>
                      <m:t>→</m:t>
                    </m:r>
                  </m:oMath>
                </a14:m>
                <a:r>
                  <a:rPr lang="en-US" sz="5400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5400" b="0" i="1" dirty="0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5400" b="0" i="1" dirty="0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5400" b="0" i="1" dirty="0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5400" b="0" i="1" dirty="0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5400" b="0" i="1" dirty="0" smtClean="0">
                                            <a:latin typeface="Cambria Math"/>
                                          </a:rPr>
                                          <m:t>⋮</m:t>
                                        </m:r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  <m:t>𝐿</m:t>
                                            </m:r>
                                          </m:e>
                                          <m:sub>
                                            <m: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5400" b="0" i="1" dirty="0" smtClean="0">
                                            <a:latin typeface="Cambria Math"/>
                                          </a:rPr>
                                          <m:t>⋮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5400" b="0" i="1" dirty="0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5400" b="0" i="1" dirty="0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5400" b="0" i="1" dirty="0" smtClean="0">
                                            <a:latin typeface="Cambria Math"/>
                                          </a:rPr>
                                          <m:t>⋮</m:t>
                                        </m:r>
                                      </m:e>
                                    </m:mr>
                                    <m:m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a:rPr lang="en-US" sz="5400" i="1" dirty="0">
                                                  <a:latin typeface="Cambria Math"/>
                                                </a:rPr>
                                                <m:t>⋅</m:t>
                                              </m:r>
                                            </m:e>
                                          </m:mr>
                                          <m:m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5400" b="0" i="1" dirty="0" smtClean="0"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5400" b="0" i="1" dirty="0" smtClean="0">
                                                      <a:latin typeface="Cambria Math"/>
                                                    </a:rPr>
                                                    <m:t>𝐿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5400" b="0" i="1" dirty="0" smtClean="0"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a:rPr lang="en-US" sz="5400" i="1" dirty="0">
                                                  <a:latin typeface="Cambria Math"/>
                                                </a:rPr>
                                                <m:t>⋅</m:t>
                                              </m:r>
                                            </m:e>
                                          </m:mr>
                                        </m:m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5400" b="0" i="1" dirty="0" smtClean="0">
                                            <a:latin typeface="Cambria Math"/>
                                          </a:rPr>
                                          <m:t>⋮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5400" b="0" i="1" dirty="0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5400" b="0" i="1" dirty="0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  <m:t>𝐿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5400" b="0" i="1" dirty="0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5400" b="0" i="1" dirty="0" smtClean="0">
                                            <a:latin typeface="Cambria Math"/>
                                          </a:rPr>
                                          <m:t>⋅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r>
                  <a:rPr lang="en-US" sz="5400" dirty="0" smtClean="0">
                    <a:latin typeface="+mj-lt"/>
                  </a:rPr>
                  <a:t> ,</a:t>
                </a:r>
                <a14:m>
                  <m:oMath xmlns:m="http://schemas.openxmlformats.org/officeDocument/2006/math">
                    <m:r>
                      <a:rPr lang="en-US" sz="5400" b="0" i="0" smtClean="0">
                        <a:latin typeface="Cambria Math"/>
                      </a:rPr>
                      <m:t>    </m:t>
                    </m:r>
                    <m:d>
                      <m:dPr>
                        <m:begChr m:val="["/>
                        <m:endChr m:val="]"/>
                        <m:ctrlPr>
                          <a:rPr lang="en-US" sz="54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54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5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5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5400" dirty="0" smtClean="0">
                    <a:latin typeface="+mj-lt"/>
                  </a:rPr>
                  <a:t>   recognizes the original object</a:t>
                </a:r>
                <a:endParaRPr lang="en-US" sz="5400" dirty="0" smtClean="0">
                  <a:latin typeface="+mj-lt"/>
                </a:endParaRPr>
              </a:p>
              <a:p>
                <a:endParaRPr lang="en-US" sz="5400" dirty="0" smtClean="0">
                  <a:latin typeface="+mj-lt"/>
                </a:endParaRPr>
              </a:p>
              <a:p>
                <a14:m>
                  <m:oMath xmlns:m="http://schemas.openxmlformats.org/officeDocument/2006/math">
                    <m:r>
                      <a:rPr lang="en-US" sz="5400" b="0" i="1" smtClean="0">
                        <a:latin typeface="Cambria Math"/>
                      </a:rPr>
                      <m:t>𝐵</m:t>
                    </m:r>
                    <m:d>
                      <m:dPr>
                        <m:ctrlPr>
                          <a:rPr lang="en-US" sz="5400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5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5400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sz="5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5400" b="0" i="1" smtClean="0">
                            <a:latin typeface="Cambria Math"/>
                          </a:rPr>
                          <m:t>,</m:t>
                        </m:r>
                        <m:r>
                          <a:rPr lang="en-US" sz="5400" b="0" i="1" smtClean="0">
                            <a:latin typeface="Cambria Math"/>
                          </a:rPr>
                          <m:t>𝓇</m:t>
                        </m:r>
                        <m:r>
                          <a:rPr lang="en-US" sz="5400" b="0" i="1" smtClean="0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5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5400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sz="5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5400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r>
                  <a:rPr lang="en-US" sz="5400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5400" b="0" i="1" dirty="0" smtClean="0">
                        <a:latin typeface="Cambria Math"/>
                      </a:rPr>
                      <m:t>→</m:t>
                    </m:r>
                    <m:d>
                      <m:dPr>
                        <m:begChr m:val="["/>
                        <m:endChr m:val="]"/>
                        <m:ctrlPr>
                          <a:rPr lang="en-US" sz="54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54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5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5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5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5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sz="5400" b="0" i="1" smtClean="0">
                        <a:latin typeface="Cambria Math"/>
                      </a:rPr>
                      <m:t>  </m:t>
                    </m:r>
                  </m:oMath>
                </a14:m>
                <a:r>
                  <a:rPr lang="en-US" sz="5400" b="0" i="0" dirty="0" smtClean="0">
                    <a:latin typeface="+mj-lt"/>
                  </a:rPr>
                  <a:t>inverts the original network</a:t>
                </a:r>
                <a:endParaRPr lang="en-US" sz="5400" dirty="0" smtClean="0">
                  <a:latin typeface="+mj-lt"/>
                </a:endParaRPr>
              </a:p>
              <a:p>
                <a:endParaRPr lang="en-US" sz="5400" dirty="0">
                  <a:latin typeface="+mj-lt"/>
                </a:endParaRPr>
              </a:p>
              <a:p>
                <a14:m>
                  <m:oMath xmlns:m="http://schemas.openxmlformats.org/officeDocument/2006/math">
                    <m:r>
                      <a:rPr lang="en-US" sz="5400" i="1" dirty="0" smtClean="0">
                        <a:latin typeface="Cambria Math"/>
                      </a:rPr>
                      <m:t>𝑅</m:t>
                    </m:r>
                    <m:r>
                      <a:rPr lang="en-US" sz="5400" b="0" i="1" dirty="0" smtClean="0">
                        <a:latin typeface="Cambria Math"/>
                      </a:rPr>
                      <m:t>→</m:t>
                    </m:r>
                  </m:oMath>
                </a14:m>
                <a:r>
                  <a:rPr lang="en-US" sz="5400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5400" i="1" dirty="0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5400" i="1" dirty="0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5400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5400" b="0" i="1" dirty="0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5400" b="0" i="1" dirty="0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5400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5400" b="0" i="1" dirty="0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5400" b="0" i="1" dirty="0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5400" dirty="0" smtClean="0">
                    <a:latin typeface="+mj-lt"/>
                  </a:rPr>
                  <a:t> </a:t>
                </a:r>
                <a:r>
                  <a:rPr lang="en-US" sz="5400" dirty="0" smtClean="0">
                    <a:latin typeface="+mj-lt"/>
                  </a:rPr>
                  <a:t> </a:t>
                </a:r>
                <a:r>
                  <a:rPr lang="en-US" sz="5400" dirty="0" smtClean="0">
                    <a:latin typeface="+mj-lt"/>
                  </a:rPr>
                  <a:t>is the “reconstruction network,” which walks the </a:t>
                </a:r>
                <a14:m>
                  <m:oMath xmlns:m="http://schemas.openxmlformats.org/officeDocument/2006/math">
                    <m:r>
                      <a:rPr lang="en-US" sz="5400" b="0" i="1" smtClean="0">
                        <a:latin typeface="Cambria Math"/>
                      </a:rPr>
                      <m:t>𝑋</m:t>
                    </m:r>
                  </m:oMath>
                </a14:m>
                <a:r>
                  <a:rPr lang="en-US" sz="5400" dirty="0" smtClean="0">
                    <a:latin typeface="+mj-lt"/>
                  </a:rPr>
                  <a:t>-space</a:t>
                </a:r>
              </a:p>
              <a:p>
                <a:endParaRPr lang="en-US" sz="5400" dirty="0">
                  <a:latin typeface="+mj-lt"/>
                </a:endParaRPr>
              </a:p>
              <a:p>
                <a:r>
                  <a:rPr lang="en-US" sz="5400" dirty="0" smtClean="0">
                    <a:latin typeface="+mj-lt"/>
                  </a:rPr>
                  <a:t>An SSR algorithm can generate a 3D model from the expanded image collection.</a:t>
                </a:r>
              </a:p>
              <a:p>
                <a:endParaRPr lang="en-US" sz="5400" dirty="0">
                  <a:latin typeface="+mj-lt"/>
                </a:endParaRPr>
              </a:p>
              <a:p>
                <a:r>
                  <a:rPr lang="en-US" sz="5400" dirty="0" smtClean="0">
                    <a:latin typeface="+mj-lt"/>
                  </a:rPr>
                  <a:t>Our application extends Steven </a:t>
                </a:r>
                <a:r>
                  <a:rPr lang="en-US" sz="5400" dirty="0" smtClean="0">
                    <a:latin typeface="+mj-lt"/>
                  </a:rPr>
                  <a:t>Seitz’s </a:t>
                </a:r>
                <a:r>
                  <a:rPr lang="en-US" sz="5400" dirty="0" smtClean="0">
                    <a:latin typeface="+mj-lt"/>
                  </a:rPr>
                  <a:t>work in graphics; other applications could extend Geoffrey Hinton’s work in dimension reduction or </a:t>
                </a:r>
                <a:r>
                  <a:rPr lang="en-US" sz="5400" dirty="0" err="1" smtClean="0">
                    <a:latin typeface="+mj-lt"/>
                  </a:rPr>
                  <a:t>Vallespi</a:t>
                </a:r>
                <a:r>
                  <a:rPr lang="en-US" sz="5400" dirty="0" smtClean="0">
                    <a:latin typeface="+mj-lt"/>
                  </a:rPr>
                  <a:t>/Wellington’s work in regression metrics.</a:t>
                </a: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7409" y="19391476"/>
                <a:ext cx="24612600" cy="15857161"/>
              </a:xfrm>
              <a:prstGeom prst="rect">
                <a:avLst/>
              </a:prstGeom>
              <a:blipFill rotWithShape="1">
                <a:blip r:embed="rId3"/>
                <a:stretch>
                  <a:fillRect l="-1313" t="-1077" r="-1857" b="-13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38" name="Straight Connector 1037"/>
          <p:cNvCxnSpPr/>
          <p:nvPr/>
        </p:nvCxnSpPr>
        <p:spPr>
          <a:xfrm>
            <a:off x="15179040" y="5343578"/>
            <a:ext cx="0" cy="308514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1" name="Picture 14" descr="C:\Users\Dev\Desktop\LacernLion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7856" y="14474995"/>
            <a:ext cx="65722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5" descr="C:\Users\Dev\Desktop\LacernLionWir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409" y="14474995"/>
            <a:ext cx="65722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" name="Rectangle 1053"/>
          <p:cNvSpPr/>
          <p:nvPr/>
        </p:nvSpPr>
        <p:spPr>
          <a:xfrm>
            <a:off x="1006314" y="17139644"/>
            <a:ext cx="6632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+mj-lt"/>
              </a:rPr>
              <a:t>“</a:t>
            </a:r>
            <a:r>
              <a:rPr lang="en-US" sz="4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Pear-</a:t>
            </a:r>
            <a:r>
              <a:rPr lang="en-US" sz="4800" b="1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fection</a:t>
            </a:r>
            <a:r>
              <a:rPr lang="en-US" sz="4800" dirty="0" smtClean="0">
                <a:latin typeface="+mj-lt"/>
              </a:rPr>
              <a:t>” Bump/texture </a:t>
            </a:r>
            <a:r>
              <a:rPr lang="en-US" sz="4800" dirty="0" smtClean="0">
                <a:latin typeface="+mj-lt"/>
              </a:rPr>
              <a:t>mapped, </a:t>
            </a:r>
            <a:r>
              <a:rPr lang="en-US" sz="4800" dirty="0" smtClean="0">
                <a:latin typeface="+mj-lt"/>
              </a:rPr>
              <a:t>modelled in custom GUI</a:t>
            </a:r>
            <a:r>
              <a:rPr lang="en-US" sz="4800" dirty="0" smtClean="0">
                <a:latin typeface="+mj-lt"/>
              </a:rPr>
              <a:t>, soft </a:t>
            </a:r>
            <a:r>
              <a:rPr lang="en-US" sz="4800" dirty="0" smtClean="0">
                <a:latin typeface="+mj-lt"/>
              </a:rPr>
              <a:t>shadows and </a:t>
            </a:r>
            <a:r>
              <a:rPr lang="en-US" sz="4800" dirty="0" smtClean="0">
                <a:latin typeface="+mj-lt"/>
              </a:rPr>
              <a:t>blurred </a:t>
            </a:r>
            <a:r>
              <a:rPr lang="en-US" sz="4800" dirty="0" smtClean="0">
                <a:latin typeface="+mj-lt"/>
              </a:rPr>
              <a:t>reflection stochastically traced</a:t>
            </a:r>
            <a:endParaRPr lang="en-US" sz="4800" dirty="0">
              <a:latin typeface="+mj-lt"/>
            </a:endParaRPr>
          </a:p>
        </p:txBody>
      </p:sp>
      <p:sp>
        <p:nvSpPr>
          <p:cNvPr id="1055" name="TextBox 1054"/>
          <p:cNvSpPr txBox="1"/>
          <p:nvPr/>
        </p:nvSpPr>
        <p:spPr>
          <a:xfrm>
            <a:off x="16203194" y="11689624"/>
            <a:ext cx="2531338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Results</a:t>
            </a:r>
            <a:r>
              <a:rPr lang="en-US" sz="5400" b="1" dirty="0" smtClean="0"/>
              <a:t>: From 8 Images of Lucerne Lion from Miller Street</a:t>
            </a:r>
          </a:p>
          <a:p>
            <a:endParaRPr lang="en-US" sz="5400" dirty="0" smtClean="0"/>
          </a:p>
          <a:p>
            <a:r>
              <a:rPr lang="en-US" sz="5400" dirty="0" smtClean="0"/>
              <a:t>Eight images </a:t>
            </a:r>
            <a:r>
              <a:rPr lang="en-US" sz="5400" dirty="0" smtClean="0"/>
              <a:t>of the statue in </a:t>
            </a:r>
            <a:r>
              <a:rPr lang="en-US" sz="5400" dirty="0" smtClean="0"/>
              <a:t>Miller Street </a:t>
            </a:r>
            <a:r>
              <a:rPr lang="en-US" sz="5400" dirty="0" smtClean="0"/>
              <a:t>were </a:t>
            </a:r>
            <a:r>
              <a:rPr lang="en-US" sz="5400" dirty="0" smtClean="0"/>
              <a:t>expanded by my algorithm </a:t>
            </a:r>
            <a:r>
              <a:rPr lang="en-US" sz="5400" dirty="0" smtClean="0"/>
              <a:t>into 30 </a:t>
            </a:r>
            <a:r>
              <a:rPr lang="en-US" sz="5400" dirty="0" smtClean="0"/>
              <a:t>images 			and </a:t>
            </a:r>
            <a:r>
              <a:rPr lang="en-US" sz="5400" dirty="0" smtClean="0"/>
              <a:t>modelled </a:t>
            </a:r>
            <a:r>
              <a:rPr lang="en-US" sz="5400" dirty="0" smtClean="0"/>
              <a:t>using </a:t>
            </a:r>
            <a:r>
              <a:rPr lang="en-US" sz="5400" dirty="0" smtClean="0"/>
              <a:t>SSR; wireframe </a:t>
            </a:r>
            <a:r>
              <a:rPr lang="en-US" sz="5400" dirty="0" smtClean="0"/>
              <a:t>			and </a:t>
            </a:r>
            <a:r>
              <a:rPr lang="en-US" sz="5400" dirty="0" smtClean="0"/>
              <a:t>textured </a:t>
            </a:r>
            <a:r>
              <a:rPr lang="en-US" sz="5400" dirty="0" smtClean="0"/>
              <a:t>models </a:t>
            </a:r>
            <a:r>
              <a:rPr lang="en-US" sz="5400" dirty="0" smtClean="0"/>
              <a:t>shown</a:t>
            </a:r>
            <a:endParaRPr lang="en-US" sz="5400" dirty="0"/>
          </a:p>
        </p:txBody>
      </p:sp>
      <p:sp>
        <p:nvSpPr>
          <p:cNvPr id="1056" name="TextBox 1055"/>
          <p:cNvSpPr txBox="1"/>
          <p:nvPr/>
        </p:nvSpPr>
        <p:spPr>
          <a:xfrm>
            <a:off x="15987019" y="6652210"/>
            <a:ext cx="2461260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1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Problem</a:t>
            </a:r>
            <a:r>
              <a:rPr lang="en-US" sz="5100" b="1" dirty="0" smtClean="0"/>
              <a:t>: </a:t>
            </a:r>
          </a:p>
          <a:p>
            <a:endParaRPr lang="en-US" sz="5100" b="1" dirty="0"/>
          </a:p>
          <a:p>
            <a:r>
              <a:rPr lang="en-US" sz="5100" dirty="0" smtClean="0"/>
              <a:t>How can we reconstruct a 3D model from a series of images, from our phone, or randomly taken from the internet. Can we make a 3D model of a duck from just the word “duck” and internet access?</a:t>
            </a:r>
            <a:endParaRPr lang="en-US" sz="5100" b="1" dirty="0"/>
          </a:p>
        </p:txBody>
      </p:sp>
      <p:cxnSp>
        <p:nvCxnSpPr>
          <p:cNvPr id="1058" name="Straight Connector 1057"/>
          <p:cNvCxnSpPr/>
          <p:nvPr/>
        </p:nvCxnSpPr>
        <p:spPr>
          <a:xfrm>
            <a:off x="15987019" y="11279791"/>
            <a:ext cx="24612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>
            <a:off x="16203194" y="18320471"/>
            <a:ext cx="24612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0" name="Picture 24" descr="C:\Users\Dev\Desktop\Lilac\images\Portfolio\pearfec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179" y="16322845"/>
            <a:ext cx="714375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7" name="Straight Connector 206"/>
          <p:cNvCxnSpPr/>
          <p:nvPr/>
        </p:nvCxnSpPr>
        <p:spPr>
          <a:xfrm>
            <a:off x="907360" y="24094547"/>
            <a:ext cx="138755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3" name="Picture 27" descr="https://github.com/matty-l/Lilac/raw/master/images/Interface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85" y="24950733"/>
            <a:ext cx="8294109" cy="50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" name="TextBox 209"/>
          <p:cNvSpPr txBox="1"/>
          <p:nvPr/>
        </p:nvSpPr>
        <p:spPr>
          <a:xfrm>
            <a:off x="990600" y="24891695"/>
            <a:ext cx="5637285" cy="1123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Toolboxes</a:t>
            </a:r>
          </a:p>
          <a:p>
            <a:endParaRPr lang="en-US" sz="5400" b="1" dirty="0"/>
          </a:p>
          <a:p>
            <a:r>
              <a:rPr lang="en-US" sz="4400" dirty="0" smtClean="0"/>
              <a:t>A modelling suite (top) and integrated development environment were two of the major user interfaces developed for this project.</a:t>
            </a:r>
          </a:p>
          <a:p>
            <a:endParaRPr lang="en-US" sz="4400" dirty="0"/>
          </a:p>
          <a:p>
            <a:r>
              <a:rPr lang="en-US" sz="4400" dirty="0" smtClean="0"/>
              <a:t>All code is written in Python </a:t>
            </a:r>
            <a:r>
              <a:rPr lang="en-US" sz="4400" dirty="0" smtClean="0"/>
              <a:t>frontend and </a:t>
            </a:r>
            <a:r>
              <a:rPr lang="en-US" sz="4400" dirty="0" smtClean="0"/>
              <a:t>C </a:t>
            </a:r>
            <a:r>
              <a:rPr lang="en-US" sz="4400" dirty="0" smtClean="0"/>
              <a:t>backend with </a:t>
            </a:r>
            <a:r>
              <a:rPr lang="en-US" sz="4400" dirty="0" smtClean="0"/>
              <a:t>minimal external dependences and is available open-source.</a:t>
            </a:r>
          </a:p>
        </p:txBody>
      </p:sp>
      <p:pic>
        <p:nvPicPr>
          <p:cNvPr id="1065" name="Picture 28" descr="C:\Users\Dev\Desktop\Cerebro2\images\IDE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0218767"/>
            <a:ext cx="7190928" cy="53934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351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Colby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Gimond</dc:creator>
  <cp:lastModifiedBy>Dev</cp:lastModifiedBy>
  <cp:revision>66</cp:revision>
  <dcterms:created xsi:type="dcterms:W3CDTF">2014-04-08T13:46:32Z</dcterms:created>
  <dcterms:modified xsi:type="dcterms:W3CDTF">2015-04-30T02:33:26Z</dcterms:modified>
</cp:coreProperties>
</file>