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
  </p:notesMasterIdLst>
  <p:sldIdLst>
    <p:sldId id="256" r:id="rId2"/>
  </p:sldIdLst>
  <p:sldSz cx="43891200" cy="38404800"/>
  <p:notesSz cx="6858000" cy="9144000"/>
  <p:defaultTextStyle>
    <a:defPPr>
      <a:defRPr lang="en-US"/>
    </a:defPPr>
    <a:lvl1pPr marL="0" algn="l" defTabSz="2351288" rtl="0" eaLnBrk="1" latinLnBrk="0" hangingPunct="1">
      <a:defRPr sz="9300" kern="1200">
        <a:solidFill>
          <a:schemeClr val="tx1"/>
        </a:solidFill>
        <a:latin typeface="+mn-lt"/>
        <a:ea typeface="+mn-ea"/>
        <a:cs typeface="+mn-cs"/>
      </a:defRPr>
    </a:lvl1pPr>
    <a:lvl2pPr marL="2351288" algn="l" defTabSz="2351288" rtl="0" eaLnBrk="1" latinLnBrk="0" hangingPunct="1">
      <a:defRPr sz="9300" kern="1200">
        <a:solidFill>
          <a:schemeClr val="tx1"/>
        </a:solidFill>
        <a:latin typeface="+mn-lt"/>
        <a:ea typeface="+mn-ea"/>
        <a:cs typeface="+mn-cs"/>
      </a:defRPr>
    </a:lvl2pPr>
    <a:lvl3pPr marL="4702576" algn="l" defTabSz="2351288" rtl="0" eaLnBrk="1" latinLnBrk="0" hangingPunct="1">
      <a:defRPr sz="9300" kern="1200">
        <a:solidFill>
          <a:schemeClr val="tx1"/>
        </a:solidFill>
        <a:latin typeface="+mn-lt"/>
        <a:ea typeface="+mn-ea"/>
        <a:cs typeface="+mn-cs"/>
      </a:defRPr>
    </a:lvl3pPr>
    <a:lvl4pPr marL="7053864" algn="l" defTabSz="2351288" rtl="0" eaLnBrk="1" latinLnBrk="0" hangingPunct="1">
      <a:defRPr sz="9300" kern="1200">
        <a:solidFill>
          <a:schemeClr val="tx1"/>
        </a:solidFill>
        <a:latin typeface="+mn-lt"/>
        <a:ea typeface="+mn-ea"/>
        <a:cs typeface="+mn-cs"/>
      </a:defRPr>
    </a:lvl4pPr>
    <a:lvl5pPr marL="9405153" algn="l" defTabSz="2351288" rtl="0" eaLnBrk="1" latinLnBrk="0" hangingPunct="1">
      <a:defRPr sz="9300" kern="1200">
        <a:solidFill>
          <a:schemeClr val="tx1"/>
        </a:solidFill>
        <a:latin typeface="+mn-lt"/>
        <a:ea typeface="+mn-ea"/>
        <a:cs typeface="+mn-cs"/>
      </a:defRPr>
    </a:lvl5pPr>
    <a:lvl6pPr marL="11756441" algn="l" defTabSz="2351288" rtl="0" eaLnBrk="1" latinLnBrk="0" hangingPunct="1">
      <a:defRPr sz="9300" kern="1200">
        <a:solidFill>
          <a:schemeClr val="tx1"/>
        </a:solidFill>
        <a:latin typeface="+mn-lt"/>
        <a:ea typeface="+mn-ea"/>
        <a:cs typeface="+mn-cs"/>
      </a:defRPr>
    </a:lvl6pPr>
    <a:lvl7pPr marL="14107729" algn="l" defTabSz="2351288" rtl="0" eaLnBrk="1" latinLnBrk="0" hangingPunct="1">
      <a:defRPr sz="9300" kern="1200">
        <a:solidFill>
          <a:schemeClr val="tx1"/>
        </a:solidFill>
        <a:latin typeface="+mn-lt"/>
        <a:ea typeface="+mn-ea"/>
        <a:cs typeface="+mn-cs"/>
      </a:defRPr>
    </a:lvl7pPr>
    <a:lvl8pPr marL="16459017" algn="l" defTabSz="2351288" rtl="0" eaLnBrk="1" latinLnBrk="0" hangingPunct="1">
      <a:defRPr sz="9300" kern="1200">
        <a:solidFill>
          <a:schemeClr val="tx1"/>
        </a:solidFill>
        <a:latin typeface="+mn-lt"/>
        <a:ea typeface="+mn-ea"/>
        <a:cs typeface="+mn-cs"/>
      </a:defRPr>
    </a:lvl8pPr>
    <a:lvl9pPr marL="18810305" algn="l" defTabSz="2351288" rtl="0" eaLnBrk="1" latinLnBrk="0" hangingPunct="1">
      <a:defRPr sz="93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p:clrMru>
    <a:srgbClr val="FFFF00"/>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620"/>
    <p:restoredTop sz="99674" autoAdjust="0"/>
  </p:normalViewPr>
  <p:slideViewPr>
    <p:cSldViewPr snapToGrid="0" snapToObjects="1">
      <p:cViewPr>
        <p:scale>
          <a:sx n="23" d="100"/>
          <a:sy n="23" d="100"/>
        </p:scale>
        <p:origin x="-568" y="-80"/>
      </p:cViewPr>
      <p:guideLst>
        <p:guide orient="horz" pos="12096"/>
        <p:guide pos="13824"/>
      </p:guideLst>
    </p:cSldViewPr>
  </p:slideViewPr>
  <p:notesTextViewPr>
    <p:cViewPr>
      <p:scale>
        <a:sx n="100" d="100"/>
        <a:sy n="100" d="100"/>
      </p:scale>
      <p:origin x="0" y="56"/>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4" Type="http://schemas.openxmlformats.org/officeDocument/2006/relationships/printerSettings" Target="printerSettings/printerSettings1.bin"/><Relationship Id="rId5" Type="http://schemas.openxmlformats.org/officeDocument/2006/relationships/presProps" Target="presProps.xml"/><Relationship Id="rId6" Type="http://schemas.openxmlformats.org/officeDocument/2006/relationships/viewProps" Target="viewProps.xml"/><Relationship Id="rId7" Type="http://schemas.openxmlformats.org/officeDocument/2006/relationships/theme" Target="theme/theme1.xml"/><Relationship Id="rId8"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4B695E7-3E87-8A4B-84BD-626F8A772A55}" type="datetimeFigureOut">
              <a:rPr lang="en-US" smtClean="0"/>
              <a:t>4/20/14</a:t>
            </a:fld>
            <a:endParaRPr lang="en-US"/>
          </a:p>
        </p:txBody>
      </p:sp>
      <p:sp>
        <p:nvSpPr>
          <p:cNvPr id="4" name="Slide Image Placeholder 3"/>
          <p:cNvSpPr>
            <a:spLocks noGrp="1" noRot="1" noChangeAspect="1"/>
          </p:cNvSpPr>
          <p:nvPr>
            <p:ph type="sldImg" idx="2"/>
          </p:nvPr>
        </p:nvSpPr>
        <p:spPr>
          <a:xfrm>
            <a:off x="1470025" y="685800"/>
            <a:ext cx="391795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3B70640-E1FA-954F-B159-FFD270437E96}" type="slidenum">
              <a:rPr lang="en-US" smtClean="0"/>
              <a:t>‹#›</a:t>
            </a:fld>
            <a:endParaRPr lang="en-US"/>
          </a:p>
        </p:txBody>
      </p:sp>
    </p:spTree>
    <p:extLst>
      <p:ext uri="{BB962C8B-B14F-4D97-AF65-F5344CB8AC3E}">
        <p14:creationId xmlns:p14="http://schemas.microsoft.com/office/powerpoint/2010/main" val="3347798896"/>
      </p:ext>
    </p:extLst>
  </p:cSld>
  <p:clrMap bg1="lt1" tx1="dk1" bg2="lt2" tx2="dk2" accent1="accent1" accent2="accent2" accent3="accent3" accent4="accent4" accent5="accent5" accent6="accent6" hlink="hlink" folHlink="folHlink"/>
  <p:notesStyle>
    <a:lvl1pPr marL="0" algn="l" defTabSz="2351288" rtl="0" eaLnBrk="1" latinLnBrk="0" hangingPunct="1">
      <a:defRPr sz="6200" kern="1200">
        <a:solidFill>
          <a:schemeClr val="tx1"/>
        </a:solidFill>
        <a:latin typeface="+mn-lt"/>
        <a:ea typeface="+mn-ea"/>
        <a:cs typeface="+mn-cs"/>
      </a:defRPr>
    </a:lvl1pPr>
    <a:lvl2pPr marL="2351288" algn="l" defTabSz="2351288" rtl="0" eaLnBrk="1" latinLnBrk="0" hangingPunct="1">
      <a:defRPr sz="6200" kern="1200">
        <a:solidFill>
          <a:schemeClr val="tx1"/>
        </a:solidFill>
        <a:latin typeface="+mn-lt"/>
        <a:ea typeface="+mn-ea"/>
        <a:cs typeface="+mn-cs"/>
      </a:defRPr>
    </a:lvl2pPr>
    <a:lvl3pPr marL="4702576" algn="l" defTabSz="2351288" rtl="0" eaLnBrk="1" latinLnBrk="0" hangingPunct="1">
      <a:defRPr sz="6200" kern="1200">
        <a:solidFill>
          <a:schemeClr val="tx1"/>
        </a:solidFill>
        <a:latin typeface="+mn-lt"/>
        <a:ea typeface="+mn-ea"/>
        <a:cs typeface="+mn-cs"/>
      </a:defRPr>
    </a:lvl3pPr>
    <a:lvl4pPr marL="7053864" algn="l" defTabSz="2351288" rtl="0" eaLnBrk="1" latinLnBrk="0" hangingPunct="1">
      <a:defRPr sz="6200" kern="1200">
        <a:solidFill>
          <a:schemeClr val="tx1"/>
        </a:solidFill>
        <a:latin typeface="+mn-lt"/>
        <a:ea typeface="+mn-ea"/>
        <a:cs typeface="+mn-cs"/>
      </a:defRPr>
    </a:lvl4pPr>
    <a:lvl5pPr marL="9405153" algn="l" defTabSz="2351288" rtl="0" eaLnBrk="1" latinLnBrk="0" hangingPunct="1">
      <a:defRPr sz="6200" kern="1200">
        <a:solidFill>
          <a:schemeClr val="tx1"/>
        </a:solidFill>
        <a:latin typeface="+mn-lt"/>
        <a:ea typeface="+mn-ea"/>
        <a:cs typeface="+mn-cs"/>
      </a:defRPr>
    </a:lvl5pPr>
    <a:lvl6pPr marL="11756441" algn="l" defTabSz="2351288" rtl="0" eaLnBrk="1" latinLnBrk="0" hangingPunct="1">
      <a:defRPr sz="6200" kern="1200">
        <a:solidFill>
          <a:schemeClr val="tx1"/>
        </a:solidFill>
        <a:latin typeface="+mn-lt"/>
        <a:ea typeface="+mn-ea"/>
        <a:cs typeface="+mn-cs"/>
      </a:defRPr>
    </a:lvl6pPr>
    <a:lvl7pPr marL="14107729" algn="l" defTabSz="2351288" rtl="0" eaLnBrk="1" latinLnBrk="0" hangingPunct="1">
      <a:defRPr sz="6200" kern="1200">
        <a:solidFill>
          <a:schemeClr val="tx1"/>
        </a:solidFill>
        <a:latin typeface="+mn-lt"/>
        <a:ea typeface="+mn-ea"/>
        <a:cs typeface="+mn-cs"/>
      </a:defRPr>
    </a:lvl7pPr>
    <a:lvl8pPr marL="16459017" algn="l" defTabSz="2351288" rtl="0" eaLnBrk="1" latinLnBrk="0" hangingPunct="1">
      <a:defRPr sz="6200" kern="1200">
        <a:solidFill>
          <a:schemeClr val="tx1"/>
        </a:solidFill>
        <a:latin typeface="+mn-lt"/>
        <a:ea typeface="+mn-ea"/>
        <a:cs typeface="+mn-cs"/>
      </a:defRPr>
    </a:lvl8pPr>
    <a:lvl9pPr marL="18810305" algn="l" defTabSz="2351288" rtl="0" eaLnBrk="1" latinLnBrk="0" hangingPunct="1">
      <a:defRPr sz="6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3B70640-E1FA-954F-B159-FFD270437E96}" type="slidenum">
              <a:rPr lang="en-US" smtClean="0"/>
              <a:t>1</a:t>
            </a:fld>
            <a:endParaRPr lang="en-US"/>
          </a:p>
        </p:txBody>
      </p:sp>
    </p:spTree>
    <p:extLst>
      <p:ext uri="{BB962C8B-B14F-4D97-AF65-F5344CB8AC3E}">
        <p14:creationId xmlns:p14="http://schemas.microsoft.com/office/powerpoint/2010/main" val="403108006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291840" y="11930383"/>
            <a:ext cx="37307520" cy="8232140"/>
          </a:xfrm>
        </p:spPr>
        <p:txBody>
          <a:bodyPr/>
          <a:lstStyle/>
          <a:p>
            <a:r>
              <a:rPr lang="en-US" smtClean="0"/>
              <a:t>Click to edit Master title style</a:t>
            </a:r>
            <a:endParaRPr lang="en-US"/>
          </a:p>
        </p:txBody>
      </p:sp>
      <p:sp>
        <p:nvSpPr>
          <p:cNvPr id="3" name="Subtitle 2"/>
          <p:cNvSpPr>
            <a:spLocks noGrp="1"/>
          </p:cNvSpPr>
          <p:nvPr>
            <p:ph type="subTitle" idx="1"/>
          </p:nvPr>
        </p:nvSpPr>
        <p:spPr>
          <a:xfrm>
            <a:off x="6583680" y="21762720"/>
            <a:ext cx="30723840" cy="9814560"/>
          </a:xfrm>
        </p:spPr>
        <p:txBody>
          <a:bodyPr/>
          <a:lstStyle>
            <a:lvl1pPr marL="0" indent="0" algn="ctr">
              <a:buNone/>
              <a:defRPr>
                <a:solidFill>
                  <a:schemeClr val="tx1">
                    <a:tint val="75000"/>
                  </a:schemeClr>
                </a:solidFill>
              </a:defRPr>
            </a:lvl1pPr>
            <a:lvl2pPr marL="2351288" indent="0" algn="ctr">
              <a:buNone/>
              <a:defRPr>
                <a:solidFill>
                  <a:schemeClr val="tx1">
                    <a:tint val="75000"/>
                  </a:schemeClr>
                </a:solidFill>
              </a:defRPr>
            </a:lvl2pPr>
            <a:lvl3pPr marL="4702576" indent="0" algn="ctr">
              <a:buNone/>
              <a:defRPr>
                <a:solidFill>
                  <a:schemeClr val="tx1">
                    <a:tint val="75000"/>
                  </a:schemeClr>
                </a:solidFill>
              </a:defRPr>
            </a:lvl3pPr>
            <a:lvl4pPr marL="7053864" indent="0" algn="ctr">
              <a:buNone/>
              <a:defRPr>
                <a:solidFill>
                  <a:schemeClr val="tx1">
                    <a:tint val="75000"/>
                  </a:schemeClr>
                </a:solidFill>
              </a:defRPr>
            </a:lvl4pPr>
            <a:lvl5pPr marL="9405153" indent="0" algn="ctr">
              <a:buNone/>
              <a:defRPr>
                <a:solidFill>
                  <a:schemeClr val="tx1">
                    <a:tint val="75000"/>
                  </a:schemeClr>
                </a:solidFill>
              </a:defRPr>
            </a:lvl5pPr>
            <a:lvl6pPr marL="11756441" indent="0" algn="ctr">
              <a:buNone/>
              <a:defRPr>
                <a:solidFill>
                  <a:schemeClr val="tx1">
                    <a:tint val="75000"/>
                  </a:schemeClr>
                </a:solidFill>
              </a:defRPr>
            </a:lvl6pPr>
            <a:lvl7pPr marL="14107729" indent="0" algn="ctr">
              <a:buNone/>
              <a:defRPr>
                <a:solidFill>
                  <a:schemeClr val="tx1">
                    <a:tint val="75000"/>
                  </a:schemeClr>
                </a:solidFill>
              </a:defRPr>
            </a:lvl7pPr>
            <a:lvl8pPr marL="16459017" indent="0" algn="ctr">
              <a:buNone/>
              <a:defRPr>
                <a:solidFill>
                  <a:schemeClr val="tx1">
                    <a:tint val="75000"/>
                  </a:schemeClr>
                </a:solidFill>
              </a:defRPr>
            </a:lvl8pPr>
            <a:lvl9pPr marL="18810305"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6CF38FA-857A-4942-AEE3-8DCD82E1F71F}" type="datetimeFigureOut">
              <a:rPr lang="en-US" smtClean="0"/>
              <a:t>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38B57D8-130F-6C4E-88BE-12295DDAB135}" type="slidenum">
              <a:rPr lang="en-US" smtClean="0"/>
              <a:t>‹#›</a:t>
            </a:fld>
            <a:endParaRPr lang="en-US"/>
          </a:p>
        </p:txBody>
      </p:sp>
    </p:spTree>
    <p:extLst>
      <p:ext uri="{BB962C8B-B14F-4D97-AF65-F5344CB8AC3E}">
        <p14:creationId xmlns:p14="http://schemas.microsoft.com/office/powerpoint/2010/main" val="277849428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6CF38FA-857A-4942-AEE3-8DCD82E1F71F}" type="datetimeFigureOut">
              <a:rPr lang="en-US" smtClean="0"/>
              <a:t>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38B57D8-130F-6C4E-88BE-12295DDAB135}" type="slidenum">
              <a:rPr lang="en-US" smtClean="0"/>
              <a:t>‹#›</a:t>
            </a:fld>
            <a:endParaRPr lang="en-US"/>
          </a:p>
        </p:txBody>
      </p:sp>
    </p:spTree>
    <p:extLst>
      <p:ext uri="{BB962C8B-B14F-4D97-AF65-F5344CB8AC3E}">
        <p14:creationId xmlns:p14="http://schemas.microsoft.com/office/powerpoint/2010/main" val="259056038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52742905" y="8614416"/>
            <a:ext cx="47404018" cy="183498487"/>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0530843" y="8614416"/>
            <a:ext cx="141480542" cy="18349848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6CF38FA-857A-4942-AEE3-8DCD82E1F71F}" type="datetimeFigureOut">
              <a:rPr lang="en-US" smtClean="0"/>
              <a:t>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38B57D8-130F-6C4E-88BE-12295DDAB135}" type="slidenum">
              <a:rPr lang="en-US" smtClean="0"/>
              <a:t>‹#›</a:t>
            </a:fld>
            <a:endParaRPr lang="en-US"/>
          </a:p>
        </p:txBody>
      </p:sp>
    </p:spTree>
    <p:extLst>
      <p:ext uri="{BB962C8B-B14F-4D97-AF65-F5344CB8AC3E}">
        <p14:creationId xmlns:p14="http://schemas.microsoft.com/office/powerpoint/2010/main" val="37774262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6CF38FA-857A-4942-AEE3-8DCD82E1F71F}" type="datetimeFigureOut">
              <a:rPr lang="en-US" smtClean="0"/>
              <a:t>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38B57D8-130F-6C4E-88BE-12295DDAB135}" type="slidenum">
              <a:rPr lang="en-US" smtClean="0"/>
              <a:t>‹#›</a:t>
            </a:fld>
            <a:endParaRPr lang="en-US"/>
          </a:p>
        </p:txBody>
      </p:sp>
    </p:spTree>
    <p:extLst>
      <p:ext uri="{BB962C8B-B14F-4D97-AF65-F5344CB8AC3E}">
        <p14:creationId xmlns:p14="http://schemas.microsoft.com/office/powerpoint/2010/main" val="24183864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467102" y="24678643"/>
            <a:ext cx="37307520" cy="7627620"/>
          </a:xfrm>
        </p:spPr>
        <p:txBody>
          <a:bodyPr anchor="t"/>
          <a:lstStyle>
            <a:lvl1pPr algn="l">
              <a:defRPr sz="20600" b="1" cap="all"/>
            </a:lvl1pPr>
          </a:lstStyle>
          <a:p>
            <a:r>
              <a:rPr lang="en-US" smtClean="0"/>
              <a:t>Click to edit Master title style</a:t>
            </a:r>
            <a:endParaRPr lang="en-US"/>
          </a:p>
        </p:txBody>
      </p:sp>
      <p:sp>
        <p:nvSpPr>
          <p:cNvPr id="3" name="Text Placeholder 2"/>
          <p:cNvSpPr>
            <a:spLocks noGrp="1"/>
          </p:cNvSpPr>
          <p:nvPr>
            <p:ph type="body" idx="1"/>
          </p:nvPr>
        </p:nvSpPr>
        <p:spPr>
          <a:xfrm>
            <a:off x="3467102" y="16277596"/>
            <a:ext cx="37307520" cy="8401047"/>
          </a:xfrm>
        </p:spPr>
        <p:txBody>
          <a:bodyPr anchor="b"/>
          <a:lstStyle>
            <a:lvl1pPr marL="0" indent="0">
              <a:buNone/>
              <a:defRPr sz="10300">
                <a:solidFill>
                  <a:schemeClr val="tx1">
                    <a:tint val="75000"/>
                  </a:schemeClr>
                </a:solidFill>
              </a:defRPr>
            </a:lvl1pPr>
            <a:lvl2pPr marL="2351288" indent="0">
              <a:buNone/>
              <a:defRPr sz="9300">
                <a:solidFill>
                  <a:schemeClr val="tx1">
                    <a:tint val="75000"/>
                  </a:schemeClr>
                </a:solidFill>
              </a:defRPr>
            </a:lvl2pPr>
            <a:lvl3pPr marL="4702576" indent="0">
              <a:buNone/>
              <a:defRPr sz="8200">
                <a:solidFill>
                  <a:schemeClr val="tx1">
                    <a:tint val="75000"/>
                  </a:schemeClr>
                </a:solidFill>
              </a:defRPr>
            </a:lvl3pPr>
            <a:lvl4pPr marL="7053864" indent="0">
              <a:buNone/>
              <a:defRPr sz="7200">
                <a:solidFill>
                  <a:schemeClr val="tx1">
                    <a:tint val="75000"/>
                  </a:schemeClr>
                </a:solidFill>
              </a:defRPr>
            </a:lvl4pPr>
            <a:lvl5pPr marL="9405153" indent="0">
              <a:buNone/>
              <a:defRPr sz="7200">
                <a:solidFill>
                  <a:schemeClr val="tx1">
                    <a:tint val="75000"/>
                  </a:schemeClr>
                </a:solidFill>
              </a:defRPr>
            </a:lvl5pPr>
            <a:lvl6pPr marL="11756441" indent="0">
              <a:buNone/>
              <a:defRPr sz="7200">
                <a:solidFill>
                  <a:schemeClr val="tx1">
                    <a:tint val="75000"/>
                  </a:schemeClr>
                </a:solidFill>
              </a:defRPr>
            </a:lvl6pPr>
            <a:lvl7pPr marL="14107729" indent="0">
              <a:buNone/>
              <a:defRPr sz="7200">
                <a:solidFill>
                  <a:schemeClr val="tx1">
                    <a:tint val="75000"/>
                  </a:schemeClr>
                </a:solidFill>
              </a:defRPr>
            </a:lvl7pPr>
            <a:lvl8pPr marL="16459017" indent="0">
              <a:buNone/>
              <a:defRPr sz="7200">
                <a:solidFill>
                  <a:schemeClr val="tx1">
                    <a:tint val="75000"/>
                  </a:schemeClr>
                </a:solidFill>
              </a:defRPr>
            </a:lvl8pPr>
            <a:lvl9pPr marL="18810305" indent="0">
              <a:buNone/>
              <a:defRPr sz="72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6CF38FA-857A-4942-AEE3-8DCD82E1F71F}" type="datetimeFigureOut">
              <a:rPr lang="en-US" smtClean="0"/>
              <a:t>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38B57D8-130F-6C4E-88BE-12295DDAB135}" type="slidenum">
              <a:rPr lang="en-US" smtClean="0"/>
              <a:t>‹#›</a:t>
            </a:fld>
            <a:endParaRPr lang="en-US"/>
          </a:p>
        </p:txBody>
      </p:sp>
    </p:spTree>
    <p:extLst>
      <p:ext uri="{BB962C8B-B14F-4D97-AF65-F5344CB8AC3E}">
        <p14:creationId xmlns:p14="http://schemas.microsoft.com/office/powerpoint/2010/main" val="431396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0530842" y="50184056"/>
            <a:ext cx="94442280" cy="141928847"/>
          </a:xfrm>
        </p:spPr>
        <p:txBody>
          <a:bodyPr/>
          <a:lstStyle>
            <a:lvl1pPr>
              <a:defRPr sz="14400"/>
            </a:lvl1pPr>
            <a:lvl2pPr>
              <a:defRPr sz="12300"/>
            </a:lvl2pPr>
            <a:lvl3pPr>
              <a:defRPr sz="10300"/>
            </a:lvl3pPr>
            <a:lvl4pPr>
              <a:defRPr sz="9300"/>
            </a:lvl4pPr>
            <a:lvl5pPr>
              <a:defRPr sz="9300"/>
            </a:lvl5pPr>
            <a:lvl6pPr>
              <a:defRPr sz="9300"/>
            </a:lvl6pPr>
            <a:lvl7pPr>
              <a:defRPr sz="9300"/>
            </a:lvl7pPr>
            <a:lvl8pPr>
              <a:defRPr sz="9300"/>
            </a:lvl8pPr>
            <a:lvl9pPr>
              <a:defRPr sz="9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105704642" y="50184056"/>
            <a:ext cx="94442280" cy="141928847"/>
          </a:xfrm>
        </p:spPr>
        <p:txBody>
          <a:bodyPr/>
          <a:lstStyle>
            <a:lvl1pPr>
              <a:defRPr sz="14400"/>
            </a:lvl1pPr>
            <a:lvl2pPr>
              <a:defRPr sz="12300"/>
            </a:lvl2pPr>
            <a:lvl3pPr>
              <a:defRPr sz="10300"/>
            </a:lvl3pPr>
            <a:lvl4pPr>
              <a:defRPr sz="9300"/>
            </a:lvl4pPr>
            <a:lvl5pPr>
              <a:defRPr sz="9300"/>
            </a:lvl5pPr>
            <a:lvl6pPr>
              <a:defRPr sz="9300"/>
            </a:lvl6pPr>
            <a:lvl7pPr>
              <a:defRPr sz="9300"/>
            </a:lvl7pPr>
            <a:lvl8pPr>
              <a:defRPr sz="9300"/>
            </a:lvl8pPr>
            <a:lvl9pPr>
              <a:defRPr sz="9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6CF38FA-857A-4942-AEE3-8DCD82E1F71F}" type="datetimeFigureOut">
              <a:rPr lang="en-US" smtClean="0"/>
              <a:t>4/20/14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38B57D8-130F-6C4E-88BE-12295DDAB135}" type="slidenum">
              <a:rPr lang="en-US" smtClean="0"/>
              <a:t>‹#›</a:t>
            </a:fld>
            <a:endParaRPr lang="en-US"/>
          </a:p>
        </p:txBody>
      </p:sp>
    </p:spTree>
    <p:extLst>
      <p:ext uri="{BB962C8B-B14F-4D97-AF65-F5344CB8AC3E}">
        <p14:creationId xmlns:p14="http://schemas.microsoft.com/office/powerpoint/2010/main" val="219265375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194560" y="1537973"/>
            <a:ext cx="39502080" cy="64008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2194560" y="8596633"/>
            <a:ext cx="19392902" cy="3582667"/>
          </a:xfrm>
        </p:spPr>
        <p:txBody>
          <a:bodyPr anchor="b"/>
          <a:lstStyle>
            <a:lvl1pPr marL="0" indent="0">
              <a:buNone/>
              <a:defRPr sz="12300" b="1"/>
            </a:lvl1pPr>
            <a:lvl2pPr marL="2351288" indent="0">
              <a:buNone/>
              <a:defRPr sz="10300" b="1"/>
            </a:lvl2pPr>
            <a:lvl3pPr marL="4702576" indent="0">
              <a:buNone/>
              <a:defRPr sz="9300" b="1"/>
            </a:lvl3pPr>
            <a:lvl4pPr marL="7053864" indent="0">
              <a:buNone/>
              <a:defRPr sz="8200" b="1"/>
            </a:lvl4pPr>
            <a:lvl5pPr marL="9405153" indent="0">
              <a:buNone/>
              <a:defRPr sz="8200" b="1"/>
            </a:lvl5pPr>
            <a:lvl6pPr marL="11756441" indent="0">
              <a:buNone/>
              <a:defRPr sz="8200" b="1"/>
            </a:lvl6pPr>
            <a:lvl7pPr marL="14107729" indent="0">
              <a:buNone/>
              <a:defRPr sz="8200" b="1"/>
            </a:lvl7pPr>
            <a:lvl8pPr marL="16459017" indent="0">
              <a:buNone/>
              <a:defRPr sz="8200" b="1"/>
            </a:lvl8pPr>
            <a:lvl9pPr marL="18810305" indent="0">
              <a:buNone/>
              <a:defRPr sz="8200" b="1"/>
            </a:lvl9pPr>
          </a:lstStyle>
          <a:p>
            <a:pPr lvl="0"/>
            <a:r>
              <a:rPr lang="en-US" smtClean="0"/>
              <a:t>Click to edit Master text styles</a:t>
            </a:r>
          </a:p>
        </p:txBody>
      </p:sp>
      <p:sp>
        <p:nvSpPr>
          <p:cNvPr id="4" name="Content Placeholder 3"/>
          <p:cNvSpPr>
            <a:spLocks noGrp="1"/>
          </p:cNvSpPr>
          <p:nvPr>
            <p:ph sz="half" idx="2"/>
          </p:nvPr>
        </p:nvSpPr>
        <p:spPr>
          <a:xfrm>
            <a:off x="2194560" y="12179300"/>
            <a:ext cx="19392902" cy="22127213"/>
          </a:xfrm>
        </p:spPr>
        <p:txBody>
          <a:bodyPr/>
          <a:lstStyle>
            <a:lvl1pPr>
              <a:defRPr sz="12300"/>
            </a:lvl1pPr>
            <a:lvl2pPr>
              <a:defRPr sz="10300"/>
            </a:lvl2pPr>
            <a:lvl3pPr>
              <a:defRPr sz="9300"/>
            </a:lvl3pPr>
            <a:lvl4pPr>
              <a:defRPr sz="8200"/>
            </a:lvl4pPr>
            <a:lvl5pPr>
              <a:defRPr sz="8200"/>
            </a:lvl5pPr>
            <a:lvl6pPr>
              <a:defRPr sz="8200"/>
            </a:lvl6pPr>
            <a:lvl7pPr>
              <a:defRPr sz="8200"/>
            </a:lvl7pPr>
            <a:lvl8pPr>
              <a:defRPr sz="8200"/>
            </a:lvl8pPr>
            <a:lvl9pPr>
              <a:defRPr sz="8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22296122" y="8596633"/>
            <a:ext cx="19400520" cy="3582667"/>
          </a:xfrm>
        </p:spPr>
        <p:txBody>
          <a:bodyPr anchor="b"/>
          <a:lstStyle>
            <a:lvl1pPr marL="0" indent="0">
              <a:buNone/>
              <a:defRPr sz="12300" b="1"/>
            </a:lvl1pPr>
            <a:lvl2pPr marL="2351288" indent="0">
              <a:buNone/>
              <a:defRPr sz="10300" b="1"/>
            </a:lvl2pPr>
            <a:lvl3pPr marL="4702576" indent="0">
              <a:buNone/>
              <a:defRPr sz="9300" b="1"/>
            </a:lvl3pPr>
            <a:lvl4pPr marL="7053864" indent="0">
              <a:buNone/>
              <a:defRPr sz="8200" b="1"/>
            </a:lvl4pPr>
            <a:lvl5pPr marL="9405153" indent="0">
              <a:buNone/>
              <a:defRPr sz="8200" b="1"/>
            </a:lvl5pPr>
            <a:lvl6pPr marL="11756441" indent="0">
              <a:buNone/>
              <a:defRPr sz="8200" b="1"/>
            </a:lvl6pPr>
            <a:lvl7pPr marL="14107729" indent="0">
              <a:buNone/>
              <a:defRPr sz="8200" b="1"/>
            </a:lvl7pPr>
            <a:lvl8pPr marL="16459017" indent="0">
              <a:buNone/>
              <a:defRPr sz="8200" b="1"/>
            </a:lvl8pPr>
            <a:lvl9pPr marL="18810305" indent="0">
              <a:buNone/>
              <a:defRPr sz="8200" b="1"/>
            </a:lvl9pPr>
          </a:lstStyle>
          <a:p>
            <a:pPr lvl="0"/>
            <a:r>
              <a:rPr lang="en-US" smtClean="0"/>
              <a:t>Click to edit Master text styles</a:t>
            </a:r>
          </a:p>
        </p:txBody>
      </p:sp>
      <p:sp>
        <p:nvSpPr>
          <p:cNvPr id="6" name="Content Placeholder 5"/>
          <p:cNvSpPr>
            <a:spLocks noGrp="1"/>
          </p:cNvSpPr>
          <p:nvPr>
            <p:ph sz="quarter" idx="4"/>
          </p:nvPr>
        </p:nvSpPr>
        <p:spPr>
          <a:xfrm>
            <a:off x="22296122" y="12179300"/>
            <a:ext cx="19400520" cy="22127213"/>
          </a:xfrm>
        </p:spPr>
        <p:txBody>
          <a:bodyPr/>
          <a:lstStyle>
            <a:lvl1pPr>
              <a:defRPr sz="12300"/>
            </a:lvl1pPr>
            <a:lvl2pPr>
              <a:defRPr sz="10300"/>
            </a:lvl2pPr>
            <a:lvl3pPr>
              <a:defRPr sz="9300"/>
            </a:lvl3pPr>
            <a:lvl4pPr>
              <a:defRPr sz="8200"/>
            </a:lvl4pPr>
            <a:lvl5pPr>
              <a:defRPr sz="8200"/>
            </a:lvl5pPr>
            <a:lvl6pPr>
              <a:defRPr sz="8200"/>
            </a:lvl6pPr>
            <a:lvl7pPr>
              <a:defRPr sz="8200"/>
            </a:lvl7pPr>
            <a:lvl8pPr>
              <a:defRPr sz="8200"/>
            </a:lvl8pPr>
            <a:lvl9pPr>
              <a:defRPr sz="8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6CF38FA-857A-4942-AEE3-8DCD82E1F71F}" type="datetimeFigureOut">
              <a:rPr lang="en-US" smtClean="0"/>
              <a:t>4/20/14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38B57D8-130F-6C4E-88BE-12295DDAB135}" type="slidenum">
              <a:rPr lang="en-US" smtClean="0"/>
              <a:t>‹#›</a:t>
            </a:fld>
            <a:endParaRPr lang="en-US"/>
          </a:p>
        </p:txBody>
      </p:sp>
    </p:spTree>
    <p:extLst>
      <p:ext uri="{BB962C8B-B14F-4D97-AF65-F5344CB8AC3E}">
        <p14:creationId xmlns:p14="http://schemas.microsoft.com/office/powerpoint/2010/main" val="5039914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6CF38FA-857A-4942-AEE3-8DCD82E1F71F}" type="datetimeFigureOut">
              <a:rPr lang="en-US" smtClean="0"/>
              <a:t>4/20/14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38B57D8-130F-6C4E-88BE-12295DDAB135}" type="slidenum">
              <a:rPr lang="en-US" smtClean="0"/>
              <a:t>‹#›</a:t>
            </a:fld>
            <a:endParaRPr lang="en-US"/>
          </a:p>
        </p:txBody>
      </p:sp>
    </p:spTree>
    <p:extLst>
      <p:ext uri="{BB962C8B-B14F-4D97-AF65-F5344CB8AC3E}">
        <p14:creationId xmlns:p14="http://schemas.microsoft.com/office/powerpoint/2010/main" val="20434799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CF38FA-857A-4942-AEE3-8DCD82E1F71F}" type="datetimeFigureOut">
              <a:rPr lang="en-US" smtClean="0"/>
              <a:t>4/20/14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38B57D8-130F-6C4E-88BE-12295DDAB135}" type="slidenum">
              <a:rPr lang="en-US" smtClean="0"/>
              <a:t>‹#›</a:t>
            </a:fld>
            <a:endParaRPr lang="en-US"/>
          </a:p>
        </p:txBody>
      </p:sp>
    </p:spTree>
    <p:extLst>
      <p:ext uri="{BB962C8B-B14F-4D97-AF65-F5344CB8AC3E}">
        <p14:creationId xmlns:p14="http://schemas.microsoft.com/office/powerpoint/2010/main" val="247328630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94563" y="1529080"/>
            <a:ext cx="14439902" cy="6507480"/>
          </a:xfrm>
        </p:spPr>
        <p:txBody>
          <a:bodyPr anchor="b"/>
          <a:lstStyle>
            <a:lvl1pPr algn="l">
              <a:defRPr sz="10300" b="1"/>
            </a:lvl1pPr>
          </a:lstStyle>
          <a:p>
            <a:r>
              <a:rPr lang="en-US" smtClean="0"/>
              <a:t>Click to edit Master title style</a:t>
            </a:r>
            <a:endParaRPr lang="en-US"/>
          </a:p>
        </p:txBody>
      </p:sp>
      <p:sp>
        <p:nvSpPr>
          <p:cNvPr id="3" name="Content Placeholder 2"/>
          <p:cNvSpPr>
            <a:spLocks noGrp="1"/>
          </p:cNvSpPr>
          <p:nvPr>
            <p:ph idx="1"/>
          </p:nvPr>
        </p:nvSpPr>
        <p:spPr>
          <a:xfrm>
            <a:off x="17160240" y="1529083"/>
            <a:ext cx="24536400" cy="32777433"/>
          </a:xfrm>
        </p:spPr>
        <p:txBody>
          <a:bodyPr/>
          <a:lstStyle>
            <a:lvl1pPr>
              <a:defRPr sz="16500"/>
            </a:lvl1pPr>
            <a:lvl2pPr>
              <a:defRPr sz="14400"/>
            </a:lvl2pPr>
            <a:lvl3pPr>
              <a:defRPr sz="12300"/>
            </a:lvl3pPr>
            <a:lvl4pPr>
              <a:defRPr sz="10300"/>
            </a:lvl4pPr>
            <a:lvl5pPr>
              <a:defRPr sz="10300"/>
            </a:lvl5pPr>
            <a:lvl6pPr>
              <a:defRPr sz="10300"/>
            </a:lvl6pPr>
            <a:lvl7pPr>
              <a:defRPr sz="10300"/>
            </a:lvl7pPr>
            <a:lvl8pPr>
              <a:defRPr sz="10300"/>
            </a:lvl8pPr>
            <a:lvl9pPr>
              <a:defRPr sz="10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2194563" y="8036563"/>
            <a:ext cx="14439902" cy="26269953"/>
          </a:xfrm>
        </p:spPr>
        <p:txBody>
          <a:bodyPr/>
          <a:lstStyle>
            <a:lvl1pPr marL="0" indent="0">
              <a:buNone/>
              <a:defRPr sz="7200"/>
            </a:lvl1pPr>
            <a:lvl2pPr marL="2351288" indent="0">
              <a:buNone/>
              <a:defRPr sz="6200"/>
            </a:lvl2pPr>
            <a:lvl3pPr marL="4702576" indent="0">
              <a:buNone/>
              <a:defRPr sz="5100"/>
            </a:lvl3pPr>
            <a:lvl4pPr marL="7053864" indent="0">
              <a:buNone/>
              <a:defRPr sz="4600"/>
            </a:lvl4pPr>
            <a:lvl5pPr marL="9405153" indent="0">
              <a:buNone/>
              <a:defRPr sz="4600"/>
            </a:lvl5pPr>
            <a:lvl6pPr marL="11756441" indent="0">
              <a:buNone/>
              <a:defRPr sz="4600"/>
            </a:lvl6pPr>
            <a:lvl7pPr marL="14107729" indent="0">
              <a:buNone/>
              <a:defRPr sz="4600"/>
            </a:lvl7pPr>
            <a:lvl8pPr marL="16459017" indent="0">
              <a:buNone/>
              <a:defRPr sz="4600"/>
            </a:lvl8pPr>
            <a:lvl9pPr marL="18810305" indent="0">
              <a:buNone/>
              <a:defRPr sz="46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6CF38FA-857A-4942-AEE3-8DCD82E1F71F}" type="datetimeFigureOut">
              <a:rPr lang="en-US" smtClean="0"/>
              <a:t>4/20/14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38B57D8-130F-6C4E-88BE-12295DDAB135}" type="slidenum">
              <a:rPr lang="en-US" smtClean="0"/>
              <a:t>‹#›</a:t>
            </a:fld>
            <a:endParaRPr lang="en-US"/>
          </a:p>
        </p:txBody>
      </p:sp>
    </p:spTree>
    <p:extLst>
      <p:ext uri="{BB962C8B-B14F-4D97-AF65-F5344CB8AC3E}">
        <p14:creationId xmlns:p14="http://schemas.microsoft.com/office/powerpoint/2010/main" val="4748786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02982" y="26883360"/>
            <a:ext cx="26334720" cy="3173733"/>
          </a:xfrm>
        </p:spPr>
        <p:txBody>
          <a:bodyPr anchor="b"/>
          <a:lstStyle>
            <a:lvl1pPr algn="l">
              <a:defRPr sz="10300" b="1"/>
            </a:lvl1pPr>
          </a:lstStyle>
          <a:p>
            <a:r>
              <a:rPr lang="en-US" smtClean="0"/>
              <a:t>Click to edit Master title style</a:t>
            </a:r>
            <a:endParaRPr lang="en-US"/>
          </a:p>
        </p:txBody>
      </p:sp>
      <p:sp>
        <p:nvSpPr>
          <p:cNvPr id="3" name="Picture Placeholder 2"/>
          <p:cNvSpPr>
            <a:spLocks noGrp="1"/>
          </p:cNvSpPr>
          <p:nvPr>
            <p:ph type="pic" idx="1"/>
          </p:nvPr>
        </p:nvSpPr>
        <p:spPr>
          <a:xfrm>
            <a:off x="8602982" y="3431540"/>
            <a:ext cx="26334720" cy="23042880"/>
          </a:xfrm>
        </p:spPr>
        <p:txBody>
          <a:bodyPr/>
          <a:lstStyle>
            <a:lvl1pPr marL="0" indent="0">
              <a:buNone/>
              <a:defRPr sz="16500"/>
            </a:lvl1pPr>
            <a:lvl2pPr marL="2351288" indent="0">
              <a:buNone/>
              <a:defRPr sz="14400"/>
            </a:lvl2pPr>
            <a:lvl3pPr marL="4702576" indent="0">
              <a:buNone/>
              <a:defRPr sz="12300"/>
            </a:lvl3pPr>
            <a:lvl4pPr marL="7053864" indent="0">
              <a:buNone/>
              <a:defRPr sz="10300"/>
            </a:lvl4pPr>
            <a:lvl5pPr marL="9405153" indent="0">
              <a:buNone/>
              <a:defRPr sz="10300"/>
            </a:lvl5pPr>
            <a:lvl6pPr marL="11756441" indent="0">
              <a:buNone/>
              <a:defRPr sz="10300"/>
            </a:lvl6pPr>
            <a:lvl7pPr marL="14107729" indent="0">
              <a:buNone/>
              <a:defRPr sz="10300"/>
            </a:lvl7pPr>
            <a:lvl8pPr marL="16459017" indent="0">
              <a:buNone/>
              <a:defRPr sz="10300"/>
            </a:lvl8pPr>
            <a:lvl9pPr marL="18810305" indent="0">
              <a:buNone/>
              <a:defRPr sz="10300"/>
            </a:lvl9pPr>
          </a:lstStyle>
          <a:p>
            <a:endParaRPr lang="en-US"/>
          </a:p>
        </p:txBody>
      </p:sp>
      <p:sp>
        <p:nvSpPr>
          <p:cNvPr id="4" name="Text Placeholder 3"/>
          <p:cNvSpPr>
            <a:spLocks noGrp="1"/>
          </p:cNvSpPr>
          <p:nvPr>
            <p:ph type="body" sz="half" idx="2"/>
          </p:nvPr>
        </p:nvSpPr>
        <p:spPr>
          <a:xfrm>
            <a:off x="8602982" y="30057093"/>
            <a:ext cx="26334720" cy="4507227"/>
          </a:xfrm>
        </p:spPr>
        <p:txBody>
          <a:bodyPr/>
          <a:lstStyle>
            <a:lvl1pPr marL="0" indent="0">
              <a:buNone/>
              <a:defRPr sz="7200"/>
            </a:lvl1pPr>
            <a:lvl2pPr marL="2351288" indent="0">
              <a:buNone/>
              <a:defRPr sz="6200"/>
            </a:lvl2pPr>
            <a:lvl3pPr marL="4702576" indent="0">
              <a:buNone/>
              <a:defRPr sz="5100"/>
            </a:lvl3pPr>
            <a:lvl4pPr marL="7053864" indent="0">
              <a:buNone/>
              <a:defRPr sz="4600"/>
            </a:lvl4pPr>
            <a:lvl5pPr marL="9405153" indent="0">
              <a:buNone/>
              <a:defRPr sz="4600"/>
            </a:lvl5pPr>
            <a:lvl6pPr marL="11756441" indent="0">
              <a:buNone/>
              <a:defRPr sz="4600"/>
            </a:lvl6pPr>
            <a:lvl7pPr marL="14107729" indent="0">
              <a:buNone/>
              <a:defRPr sz="4600"/>
            </a:lvl7pPr>
            <a:lvl8pPr marL="16459017" indent="0">
              <a:buNone/>
              <a:defRPr sz="4600"/>
            </a:lvl8pPr>
            <a:lvl9pPr marL="18810305" indent="0">
              <a:buNone/>
              <a:defRPr sz="46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6CF38FA-857A-4942-AEE3-8DCD82E1F71F}" type="datetimeFigureOut">
              <a:rPr lang="en-US" smtClean="0"/>
              <a:t>4/20/14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38B57D8-130F-6C4E-88BE-12295DDAB135}" type="slidenum">
              <a:rPr lang="en-US" smtClean="0"/>
              <a:t>‹#›</a:t>
            </a:fld>
            <a:endParaRPr lang="en-US"/>
          </a:p>
        </p:txBody>
      </p:sp>
    </p:spTree>
    <p:extLst>
      <p:ext uri="{BB962C8B-B14F-4D97-AF65-F5344CB8AC3E}">
        <p14:creationId xmlns:p14="http://schemas.microsoft.com/office/powerpoint/2010/main" val="4190652923"/>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194560" y="1537973"/>
            <a:ext cx="39502080" cy="6400800"/>
          </a:xfrm>
          <a:prstGeom prst="rect">
            <a:avLst/>
          </a:prstGeom>
        </p:spPr>
        <p:txBody>
          <a:bodyPr vert="horz" lIns="470258" tIns="235129" rIns="470258" bIns="235129"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2194560" y="8961123"/>
            <a:ext cx="39502080" cy="25345393"/>
          </a:xfrm>
          <a:prstGeom prst="rect">
            <a:avLst/>
          </a:prstGeom>
        </p:spPr>
        <p:txBody>
          <a:bodyPr vert="horz" lIns="470258" tIns="235129" rIns="470258" bIns="235129"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2194560" y="35595563"/>
            <a:ext cx="10241280" cy="2044700"/>
          </a:xfrm>
          <a:prstGeom prst="rect">
            <a:avLst/>
          </a:prstGeom>
        </p:spPr>
        <p:txBody>
          <a:bodyPr vert="horz" lIns="470258" tIns="235129" rIns="470258" bIns="235129" rtlCol="0" anchor="ctr"/>
          <a:lstStyle>
            <a:lvl1pPr algn="l">
              <a:defRPr sz="6200">
                <a:solidFill>
                  <a:schemeClr val="tx1">
                    <a:tint val="75000"/>
                  </a:schemeClr>
                </a:solidFill>
              </a:defRPr>
            </a:lvl1pPr>
          </a:lstStyle>
          <a:p>
            <a:fld id="{16CF38FA-857A-4942-AEE3-8DCD82E1F71F}" type="datetimeFigureOut">
              <a:rPr lang="en-US" smtClean="0"/>
              <a:t>4/20/14</a:t>
            </a:fld>
            <a:endParaRPr lang="en-US"/>
          </a:p>
        </p:txBody>
      </p:sp>
      <p:sp>
        <p:nvSpPr>
          <p:cNvPr id="5" name="Footer Placeholder 4"/>
          <p:cNvSpPr>
            <a:spLocks noGrp="1"/>
          </p:cNvSpPr>
          <p:nvPr>
            <p:ph type="ftr" sz="quarter" idx="3"/>
          </p:nvPr>
        </p:nvSpPr>
        <p:spPr>
          <a:xfrm>
            <a:off x="14996160" y="35595563"/>
            <a:ext cx="13898880" cy="2044700"/>
          </a:xfrm>
          <a:prstGeom prst="rect">
            <a:avLst/>
          </a:prstGeom>
        </p:spPr>
        <p:txBody>
          <a:bodyPr vert="horz" lIns="470258" tIns="235129" rIns="470258" bIns="235129" rtlCol="0" anchor="ctr"/>
          <a:lstStyle>
            <a:lvl1pPr algn="ctr">
              <a:defRPr sz="6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31455360" y="35595563"/>
            <a:ext cx="10241280" cy="2044700"/>
          </a:xfrm>
          <a:prstGeom prst="rect">
            <a:avLst/>
          </a:prstGeom>
        </p:spPr>
        <p:txBody>
          <a:bodyPr vert="horz" lIns="470258" tIns="235129" rIns="470258" bIns="235129" rtlCol="0" anchor="ctr"/>
          <a:lstStyle>
            <a:lvl1pPr algn="r">
              <a:defRPr sz="6200">
                <a:solidFill>
                  <a:schemeClr val="tx1">
                    <a:tint val="75000"/>
                  </a:schemeClr>
                </a:solidFill>
              </a:defRPr>
            </a:lvl1pPr>
          </a:lstStyle>
          <a:p>
            <a:fld id="{438B57D8-130F-6C4E-88BE-12295DDAB135}" type="slidenum">
              <a:rPr lang="en-US" smtClean="0"/>
              <a:t>‹#›</a:t>
            </a:fld>
            <a:endParaRPr lang="en-US"/>
          </a:p>
        </p:txBody>
      </p:sp>
    </p:spTree>
    <p:extLst>
      <p:ext uri="{BB962C8B-B14F-4D97-AF65-F5344CB8AC3E}">
        <p14:creationId xmlns:p14="http://schemas.microsoft.com/office/powerpoint/2010/main" val="257840143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2351288" rtl="0" eaLnBrk="1" latinLnBrk="0" hangingPunct="1">
        <a:spcBef>
          <a:spcPct val="0"/>
        </a:spcBef>
        <a:buNone/>
        <a:defRPr sz="22600" kern="1200">
          <a:solidFill>
            <a:schemeClr val="tx1"/>
          </a:solidFill>
          <a:latin typeface="+mj-lt"/>
          <a:ea typeface="+mj-ea"/>
          <a:cs typeface="+mj-cs"/>
        </a:defRPr>
      </a:lvl1pPr>
    </p:titleStyle>
    <p:bodyStyle>
      <a:lvl1pPr marL="1763466" indent="-1763466" algn="l" defTabSz="2351288" rtl="0" eaLnBrk="1" latinLnBrk="0" hangingPunct="1">
        <a:spcBef>
          <a:spcPct val="20000"/>
        </a:spcBef>
        <a:buFont typeface="Arial"/>
        <a:buChar char="•"/>
        <a:defRPr sz="16500" kern="1200">
          <a:solidFill>
            <a:schemeClr val="tx1"/>
          </a:solidFill>
          <a:latin typeface="+mn-lt"/>
          <a:ea typeface="+mn-ea"/>
          <a:cs typeface="+mn-cs"/>
        </a:defRPr>
      </a:lvl1pPr>
      <a:lvl2pPr marL="3820843" indent="-1469555" algn="l" defTabSz="2351288" rtl="0" eaLnBrk="1" latinLnBrk="0" hangingPunct="1">
        <a:spcBef>
          <a:spcPct val="20000"/>
        </a:spcBef>
        <a:buFont typeface="Arial"/>
        <a:buChar char="–"/>
        <a:defRPr sz="14400" kern="1200">
          <a:solidFill>
            <a:schemeClr val="tx1"/>
          </a:solidFill>
          <a:latin typeface="+mn-lt"/>
          <a:ea typeface="+mn-ea"/>
          <a:cs typeface="+mn-cs"/>
        </a:defRPr>
      </a:lvl2pPr>
      <a:lvl3pPr marL="5878220" indent="-1175644" algn="l" defTabSz="2351288" rtl="0" eaLnBrk="1" latinLnBrk="0" hangingPunct="1">
        <a:spcBef>
          <a:spcPct val="20000"/>
        </a:spcBef>
        <a:buFont typeface="Arial"/>
        <a:buChar char="•"/>
        <a:defRPr sz="12300" kern="1200">
          <a:solidFill>
            <a:schemeClr val="tx1"/>
          </a:solidFill>
          <a:latin typeface="+mn-lt"/>
          <a:ea typeface="+mn-ea"/>
          <a:cs typeface="+mn-cs"/>
        </a:defRPr>
      </a:lvl3pPr>
      <a:lvl4pPr marL="8229509" indent="-1175644" algn="l" defTabSz="2351288" rtl="0" eaLnBrk="1" latinLnBrk="0" hangingPunct="1">
        <a:spcBef>
          <a:spcPct val="20000"/>
        </a:spcBef>
        <a:buFont typeface="Arial"/>
        <a:buChar char="–"/>
        <a:defRPr sz="10300" kern="1200">
          <a:solidFill>
            <a:schemeClr val="tx1"/>
          </a:solidFill>
          <a:latin typeface="+mn-lt"/>
          <a:ea typeface="+mn-ea"/>
          <a:cs typeface="+mn-cs"/>
        </a:defRPr>
      </a:lvl4pPr>
      <a:lvl5pPr marL="10580797" indent="-1175644" algn="l" defTabSz="2351288" rtl="0" eaLnBrk="1" latinLnBrk="0" hangingPunct="1">
        <a:spcBef>
          <a:spcPct val="20000"/>
        </a:spcBef>
        <a:buFont typeface="Arial"/>
        <a:buChar char="»"/>
        <a:defRPr sz="10300" kern="1200">
          <a:solidFill>
            <a:schemeClr val="tx1"/>
          </a:solidFill>
          <a:latin typeface="+mn-lt"/>
          <a:ea typeface="+mn-ea"/>
          <a:cs typeface="+mn-cs"/>
        </a:defRPr>
      </a:lvl5pPr>
      <a:lvl6pPr marL="12932085" indent="-1175644" algn="l" defTabSz="2351288" rtl="0" eaLnBrk="1" latinLnBrk="0" hangingPunct="1">
        <a:spcBef>
          <a:spcPct val="20000"/>
        </a:spcBef>
        <a:buFont typeface="Arial"/>
        <a:buChar char="•"/>
        <a:defRPr sz="10300" kern="1200">
          <a:solidFill>
            <a:schemeClr val="tx1"/>
          </a:solidFill>
          <a:latin typeface="+mn-lt"/>
          <a:ea typeface="+mn-ea"/>
          <a:cs typeface="+mn-cs"/>
        </a:defRPr>
      </a:lvl6pPr>
      <a:lvl7pPr marL="15283373" indent="-1175644" algn="l" defTabSz="2351288" rtl="0" eaLnBrk="1" latinLnBrk="0" hangingPunct="1">
        <a:spcBef>
          <a:spcPct val="20000"/>
        </a:spcBef>
        <a:buFont typeface="Arial"/>
        <a:buChar char="•"/>
        <a:defRPr sz="10300" kern="1200">
          <a:solidFill>
            <a:schemeClr val="tx1"/>
          </a:solidFill>
          <a:latin typeface="+mn-lt"/>
          <a:ea typeface="+mn-ea"/>
          <a:cs typeface="+mn-cs"/>
        </a:defRPr>
      </a:lvl7pPr>
      <a:lvl8pPr marL="17634661" indent="-1175644" algn="l" defTabSz="2351288" rtl="0" eaLnBrk="1" latinLnBrk="0" hangingPunct="1">
        <a:spcBef>
          <a:spcPct val="20000"/>
        </a:spcBef>
        <a:buFont typeface="Arial"/>
        <a:buChar char="•"/>
        <a:defRPr sz="10300" kern="1200">
          <a:solidFill>
            <a:schemeClr val="tx1"/>
          </a:solidFill>
          <a:latin typeface="+mn-lt"/>
          <a:ea typeface="+mn-ea"/>
          <a:cs typeface="+mn-cs"/>
        </a:defRPr>
      </a:lvl8pPr>
      <a:lvl9pPr marL="19985949" indent="-1175644" algn="l" defTabSz="2351288" rtl="0" eaLnBrk="1" latinLnBrk="0" hangingPunct="1">
        <a:spcBef>
          <a:spcPct val="20000"/>
        </a:spcBef>
        <a:buFont typeface="Arial"/>
        <a:buChar char="•"/>
        <a:defRPr sz="10300" kern="1200">
          <a:solidFill>
            <a:schemeClr val="tx1"/>
          </a:solidFill>
          <a:latin typeface="+mn-lt"/>
          <a:ea typeface="+mn-ea"/>
          <a:cs typeface="+mn-cs"/>
        </a:defRPr>
      </a:lvl9pPr>
    </p:bodyStyle>
    <p:otherStyle>
      <a:defPPr>
        <a:defRPr lang="en-US"/>
      </a:defPPr>
      <a:lvl1pPr marL="0" algn="l" defTabSz="2351288" rtl="0" eaLnBrk="1" latinLnBrk="0" hangingPunct="1">
        <a:defRPr sz="9300" kern="1200">
          <a:solidFill>
            <a:schemeClr val="tx1"/>
          </a:solidFill>
          <a:latin typeface="+mn-lt"/>
          <a:ea typeface="+mn-ea"/>
          <a:cs typeface="+mn-cs"/>
        </a:defRPr>
      </a:lvl1pPr>
      <a:lvl2pPr marL="2351288" algn="l" defTabSz="2351288" rtl="0" eaLnBrk="1" latinLnBrk="0" hangingPunct="1">
        <a:defRPr sz="9300" kern="1200">
          <a:solidFill>
            <a:schemeClr val="tx1"/>
          </a:solidFill>
          <a:latin typeface="+mn-lt"/>
          <a:ea typeface="+mn-ea"/>
          <a:cs typeface="+mn-cs"/>
        </a:defRPr>
      </a:lvl2pPr>
      <a:lvl3pPr marL="4702576" algn="l" defTabSz="2351288" rtl="0" eaLnBrk="1" latinLnBrk="0" hangingPunct="1">
        <a:defRPr sz="9300" kern="1200">
          <a:solidFill>
            <a:schemeClr val="tx1"/>
          </a:solidFill>
          <a:latin typeface="+mn-lt"/>
          <a:ea typeface="+mn-ea"/>
          <a:cs typeface="+mn-cs"/>
        </a:defRPr>
      </a:lvl3pPr>
      <a:lvl4pPr marL="7053864" algn="l" defTabSz="2351288" rtl="0" eaLnBrk="1" latinLnBrk="0" hangingPunct="1">
        <a:defRPr sz="9300" kern="1200">
          <a:solidFill>
            <a:schemeClr val="tx1"/>
          </a:solidFill>
          <a:latin typeface="+mn-lt"/>
          <a:ea typeface="+mn-ea"/>
          <a:cs typeface="+mn-cs"/>
        </a:defRPr>
      </a:lvl4pPr>
      <a:lvl5pPr marL="9405153" algn="l" defTabSz="2351288" rtl="0" eaLnBrk="1" latinLnBrk="0" hangingPunct="1">
        <a:defRPr sz="9300" kern="1200">
          <a:solidFill>
            <a:schemeClr val="tx1"/>
          </a:solidFill>
          <a:latin typeface="+mn-lt"/>
          <a:ea typeface="+mn-ea"/>
          <a:cs typeface="+mn-cs"/>
        </a:defRPr>
      </a:lvl5pPr>
      <a:lvl6pPr marL="11756441" algn="l" defTabSz="2351288" rtl="0" eaLnBrk="1" latinLnBrk="0" hangingPunct="1">
        <a:defRPr sz="9300" kern="1200">
          <a:solidFill>
            <a:schemeClr val="tx1"/>
          </a:solidFill>
          <a:latin typeface="+mn-lt"/>
          <a:ea typeface="+mn-ea"/>
          <a:cs typeface="+mn-cs"/>
        </a:defRPr>
      </a:lvl6pPr>
      <a:lvl7pPr marL="14107729" algn="l" defTabSz="2351288" rtl="0" eaLnBrk="1" latinLnBrk="0" hangingPunct="1">
        <a:defRPr sz="9300" kern="1200">
          <a:solidFill>
            <a:schemeClr val="tx1"/>
          </a:solidFill>
          <a:latin typeface="+mn-lt"/>
          <a:ea typeface="+mn-ea"/>
          <a:cs typeface="+mn-cs"/>
        </a:defRPr>
      </a:lvl7pPr>
      <a:lvl8pPr marL="16459017" algn="l" defTabSz="2351288" rtl="0" eaLnBrk="1" latinLnBrk="0" hangingPunct="1">
        <a:defRPr sz="9300" kern="1200">
          <a:solidFill>
            <a:schemeClr val="tx1"/>
          </a:solidFill>
          <a:latin typeface="+mn-lt"/>
          <a:ea typeface="+mn-ea"/>
          <a:cs typeface="+mn-cs"/>
        </a:defRPr>
      </a:lvl8pPr>
      <a:lvl9pPr marL="18810305" algn="l" defTabSz="2351288" rtl="0" eaLnBrk="1" latinLnBrk="0" hangingPunct="1">
        <a:defRPr sz="9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image" Target="../media/image3.jpg"/><Relationship Id="rId6" Type="http://schemas.openxmlformats.org/officeDocument/2006/relationships/image" Target="../media/image4.png"/><Relationship Id="rId7" Type="http://schemas.openxmlformats.org/officeDocument/2006/relationships/image" Target="../media/image5.png"/><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7" name="Picture 76" descr="Screen Shot 2014-04-20 at 3.04.45 PM.png"/>
          <p:cNvPicPr>
            <a:picLocks noChangeAspect="1"/>
          </p:cNvPicPr>
          <p:nvPr/>
        </p:nvPicPr>
        <p:blipFill rotWithShape="1">
          <a:blip r:embed="rId3">
            <a:extLst>
              <a:ext uri="{28A0092B-C50C-407E-A947-70E740481C1C}">
                <a14:useLocalDpi xmlns:a14="http://schemas.microsoft.com/office/drawing/2010/main" val="0"/>
              </a:ext>
            </a:extLst>
          </a:blip>
          <a:srcRect b="12889"/>
          <a:stretch/>
        </p:blipFill>
        <p:spPr>
          <a:xfrm>
            <a:off x="16605463" y="30941178"/>
            <a:ext cx="9113461" cy="4919472"/>
          </a:xfrm>
          <a:prstGeom prst="rect">
            <a:avLst/>
          </a:prstGeom>
        </p:spPr>
      </p:pic>
      <p:sp>
        <p:nvSpPr>
          <p:cNvPr id="2" name="Title 1"/>
          <p:cNvSpPr>
            <a:spLocks noGrp="1"/>
          </p:cNvSpPr>
          <p:nvPr>
            <p:ph type="ctrTitle"/>
          </p:nvPr>
        </p:nvSpPr>
        <p:spPr>
          <a:xfrm>
            <a:off x="714404" y="408200"/>
            <a:ext cx="42154415" cy="3458796"/>
          </a:xfrm>
          <a:ln/>
        </p:spPr>
        <p:style>
          <a:lnRef idx="2">
            <a:schemeClr val="accent5"/>
          </a:lnRef>
          <a:fillRef idx="1">
            <a:schemeClr val="lt1"/>
          </a:fillRef>
          <a:effectRef idx="0">
            <a:schemeClr val="accent5"/>
          </a:effectRef>
          <a:fontRef idx="minor">
            <a:schemeClr val="dk1"/>
          </a:fontRef>
        </p:style>
        <p:txBody>
          <a:bodyPr>
            <a:noAutofit/>
          </a:bodyPr>
          <a:lstStyle/>
          <a:p>
            <a:r>
              <a:rPr lang="en-US" sz="8000" b="1" dirty="0" smtClean="0">
                <a:ln w="12700">
                  <a:noFill/>
                  <a:prstDash val="solid"/>
                </a:ln>
                <a:solidFill>
                  <a:schemeClr val="accent1">
                    <a:lumMod val="75000"/>
                  </a:schemeClr>
                </a:solidFill>
                <a:effectLst>
                  <a:outerShdw blurRad="41275" dist="20320" dir="1800000" algn="tl" rotWithShape="0">
                    <a:srgbClr val="000000">
                      <a:alpha val="40000"/>
                    </a:srgbClr>
                  </a:outerShdw>
                </a:effectLst>
                <a:latin typeface="Arial"/>
                <a:cs typeface="Arial"/>
              </a:rPr>
              <a:t>Hydraulic Fracturing: The Neurological Effects </a:t>
            </a:r>
            <a:br>
              <a:rPr lang="en-US" sz="8000" b="1" dirty="0" smtClean="0">
                <a:ln w="12700">
                  <a:noFill/>
                  <a:prstDash val="solid"/>
                </a:ln>
                <a:solidFill>
                  <a:schemeClr val="accent1">
                    <a:lumMod val="75000"/>
                  </a:schemeClr>
                </a:solidFill>
                <a:effectLst>
                  <a:outerShdw blurRad="41275" dist="20320" dir="1800000" algn="tl" rotWithShape="0">
                    <a:srgbClr val="000000">
                      <a:alpha val="40000"/>
                    </a:srgbClr>
                  </a:outerShdw>
                </a:effectLst>
                <a:latin typeface="Arial"/>
                <a:cs typeface="Arial"/>
              </a:rPr>
            </a:br>
            <a:r>
              <a:rPr lang="en-US" sz="6000" b="1" dirty="0" smtClean="0">
                <a:ln w="12700">
                  <a:noFill/>
                  <a:prstDash val="solid"/>
                </a:ln>
                <a:solidFill>
                  <a:schemeClr val="accent1">
                    <a:lumMod val="75000"/>
                  </a:schemeClr>
                </a:solidFill>
                <a:effectLst>
                  <a:outerShdw blurRad="41275" dist="20320" dir="1800000" algn="tl" rotWithShape="0">
                    <a:srgbClr val="000000">
                      <a:alpha val="40000"/>
                    </a:srgbClr>
                  </a:outerShdw>
                </a:effectLst>
                <a:latin typeface="Arial"/>
                <a:cs typeface="Arial"/>
              </a:rPr>
              <a:t>Shannon Oleynik ‘16 </a:t>
            </a:r>
            <a:br>
              <a:rPr lang="en-US" sz="6000" b="1" dirty="0" smtClean="0">
                <a:ln w="12700">
                  <a:noFill/>
                  <a:prstDash val="solid"/>
                </a:ln>
                <a:solidFill>
                  <a:schemeClr val="accent1">
                    <a:lumMod val="75000"/>
                  </a:schemeClr>
                </a:solidFill>
                <a:effectLst>
                  <a:outerShdw blurRad="41275" dist="20320" dir="1800000" algn="tl" rotWithShape="0">
                    <a:srgbClr val="000000">
                      <a:alpha val="40000"/>
                    </a:srgbClr>
                  </a:outerShdw>
                </a:effectLst>
                <a:latin typeface="Arial"/>
                <a:cs typeface="Arial"/>
              </a:rPr>
            </a:br>
            <a:r>
              <a:rPr lang="en-US" sz="6000" b="1" i="1" dirty="0" smtClean="0">
                <a:ln w="12700">
                  <a:noFill/>
                  <a:prstDash val="solid"/>
                </a:ln>
                <a:solidFill>
                  <a:schemeClr val="accent1">
                    <a:lumMod val="75000"/>
                  </a:schemeClr>
                </a:solidFill>
                <a:effectLst>
                  <a:outerShdw blurRad="41275" dist="20320" dir="1800000" algn="tl" rotWithShape="0">
                    <a:srgbClr val="000000">
                      <a:alpha val="40000"/>
                    </a:srgbClr>
                  </a:outerShdw>
                </a:effectLst>
                <a:latin typeface="Arial"/>
                <a:cs typeface="Arial"/>
              </a:rPr>
              <a:t>ES366 The Environment and Human Health</a:t>
            </a:r>
            <a:r>
              <a:rPr lang="en-US" sz="6000" b="1" dirty="0" smtClean="0">
                <a:ln w="12700">
                  <a:noFill/>
                  <a:prstDash val="solid"/>
                </a:ln>
                <a:solidFill>
                  <a:schemeClr val="accent1">
                    <a:lumMod val="75000"/>
                  </a:schemeClr>
                </a:solidFill>
                <a:effectLst>
                  <a:outerShdw blurRad="41275" dist="20320" dir="1800000" algn="tl" rotWithShape="0">
                    <a:srgbClr val="000000">
                      <a:alpha val="40000"/>
                    </a:srgbClr>
                  </a:outerShdw>
                </a:effectLst>
                <a:latin typeface="Arial"/>
                <a:cs typeface="Arial"/>
              </a:rPr>
              <a:t>, Environmental Studies Program, Colby College</a:t>
            </a:r>
            <a:endParaRPr lang="en-US" sz="6000" b="1" dirty="0">
              <a:ln w="12700">
                <a:noFill/>
                <a:prstDash val="solid"/>
              </a:ln>
              <a:solidFill>
                <a:schemeClr val="accent1">
                  <a:lumMod val="75000"/>
                </a:schemeClr>
              </a:solidFill>
              <a:effectLst>
                <a:outerShdw blurRad="41275" dist="20320" dir="1800000" algn="tl" rotWithShape="0">
                  <a:srgbClr val="000000">
                    <a:alpha val="40000"/>
                  </a:srgbClr>
                </a:outerShdw>
              </a:effectLst>
              <a:latin typeface="Arial"/>
              <a:cs typeface="Arial"/>
            </a:endParaRPr>
          </a:p>
        </p:txBody>
      </p:sp>
      <p:sp>
        <p:nvSpPr>
          <p:cNvPr id="5" name="TextBox 4"/>
          <p:cNvSpPr txBox="1"/>
          <p:nvPr/>
        </p:nvSpPr>
        <p:spPr>
          <a:xfrm>
            <a:off x="714404" y="3917540"/>
            <a:ext cx="12869160" cy="18558933"/>
          </a:xfrm>
          <a:prstGeom prst="rect">
            <a:avLst/>
          </a:prstGeom>
          <a:noFill/>
        </p:spPr>
        <p:txBody>
          <a:bodyPr wrap="square" rtlCol="0" anchor="t">
            <a:spAutoFit/>
          </a:bodyPr>
          <a:lstStyle/>
          <a:p>
            <a:pPr algn="ctr"/>
            <a:r>
              <a:rPr lang="en-US" sz="4400" b="1" dirty="0" smtClean="0">
                <a:ln w="12700">
                  <a:solidFill>
                    <a:schemeClr val="tx2">
                      <a:satMod val="155000"/>
                    </a:schemeClr>
                  </a:solidFill>
                  <a:prstDash val="solid"/>
                </a:ln>
                <a:solidFill>
                  <a:schemeClr val="accent1">
                    <a:lumMod val="75000"/>
                  </a:schemeClr>
                </a:solidFill>
                <a:effectLst>
                  <a:outerShdw blurRad="41275" dist="20320" dir="1800000" algn="tl" rotWithShape="0">
                    <a:srgbClr val="000000">
                      <a:alpha val="40000"/>
                    </a:srgbClr>
                  </a:outerShdw>
                </a:effectLst>
                <a:latin typeface="Arial"/>
                <a:cs typeface="Arial"/>
              </a:rPr>
              <a:t>The Growth of Shale Gas Extraction in the United States</a:t>
            </a:r>
            <a:endParaRPr lang="en-US" sz="4400" b="1" dirty="0">
              <a:ln w="12700">
                <a:solidFill>
                  <a:schemeClr val="tx2">
                    <a:satMod val="155000"/>
                  </a:schemeClr>
                </a:solidFill>
                <a:prstDash val="solid"/>
              </a:ln>
              <a:solidFill>
                <a:schemeClr val="accent1">
                  <a:lumMod val="75000"/>
                </a:schemeClr>
              </a:solidFill>
              <a:effectLst>
                <a:outerShdw blurRad="41275" dist="20320" dir="1800000" algn="tl" rotWithShape="0">
                  <a:srgbClr val="000000">
                    <a:alpha val="40000"/>
                  </a:srgbClr>
                </a:outerShdw>
              </a:effectLst>
              <a:latin typeface="Arial"/>
              <a:cs typeface="Arial"/>
            </a:endParaRPr>
          </a:p>
          <a:p>
            <a:pPr algn="just"/>
            <a:r>
              <a:rPr lang="en-US" sz="3600" dirty="0">
                <a:latin typeface="Arial"/>
                <a:cs typeface="Arial"/>
              </a:rPr>
              <a:t>As consumption of energy increases, the United States has been forced to develop a means of providing enough fuel for the nation’s cars, homes, and industries. In order to decrease reliance on foreign fuel, natural gas companies throughout the country have begun to extract natural gas from shale gas formations </a:t>
            </a:r>
            <a:r>
              <a:rPr lang="en-US" sz="3600" dirty="0" smtClean="0">
                <a:latin typeface="Arial"/>
                <a:cs typeface="Arial"/>
              </a:rPr>
              <a:t>using </a:t>
            </a:r>
            <a:r>
              <a:rPr lang="en-US" sz="3600" dirty="0">
                <a:latin typeface="Arial"/>
                <a:cs typeface="Arial"/>
              </a:rPr>
              <a:t>a </a:t>
            </a:r>
            <a:r>
              <a:rPr lang="en-US" sz="3600" dirty="0" smtClean="0">
                <a:latin typeface="Arial"/>
                <a:cs typeface="Arial"/>
              </a:rPr>
              <a:t>method called </a:t>
            </a:r>
            <a:r>
              <a:rPr lang="en-US" sz="3600" dirty="0">
                <a:latin typeface="Arial"/>
                <a:cs typeface="Arial"/>
              </a:rPr>
              <a:t>hydraulic fracturing. From 2007 to 2012, gross natural gas withdrawal from shale gas increased from 1,990,145 to 10,296,572 million cubic feet in the United States </a:t>
            </a:r>
            <a:r>
              <a:rPr lang="en-US" sz="3600" dirty="0" smtClean="0">
                <a:latin typeface="Arial"/>
                <a:cs typeface="Arial"/>
              </a:rPr>
              <a:t>(</a:t>
            </a:r>
            <a:r>
              <a:rPr lang="en-US" sz="3600" dirty="0">
                <a:latin typeface="Arial"/>
                <a:cs typeface="Arial"/>
              </a:rPr>
              <a:t>1</a:t>
            </a:r>
            <a:r>
              <a:rPr lang="en-US" sz="3600" dirty="0" smtClean="0">
                <a:latin typeface="Arial"/>
                <a:cs typeface="Arial"/>
              </a:rPr>
              <a:t>)</a:t>
            </a:r>
            <a:r>
              <a:rPr lang="en-US" sz="3600" dirty="0">
                <a:latin typeface="Arial"/>
                <a:cs typeface="Arial"/>
              </a:rPr>
              <a:t>. The extraction of natural gas from shale gas amounted to </a:t>
            </a:r>
            <a:r>
              <a:rPr lang="en-US" sz="3600" b="1" dirty="0">
                <a:solidFill>
                  <a:schemeClr val="accent5">
                    <a:lumMod val="75000"/>
                  </a:schemeClr>
                </a:solidFill>
                <a:latin typeface="Arial"/>
                <a:cs typeface="Arial"/>
              </a:rPr>
              <a:t>34%</a:t>
            </a:r>
            <a:r>
              <a:rPr lang="en-US" sz="3600" dirty="0">
                <a:latin typeface="Arial"/>
                <a:cs typeface="Arial"/>
              </a:rPr>
              <a:t> of total natural gas production in 2011 and is projected to increase to </a:t>
            </a:r>
            <a:r>
              <a:rPr lang="en-US" sz="3600" b="1" dirty="0">
                <a:solidFill>
                  <a:srgbClr val="31859C"/>
                </a:solidFill>
                <a:latin typeface="Arial"/>
                <a:cs typeface="Arial"/>
              </a:rPr>
              <a:t>50%</a:t>
            </a:r>
            <a:r>
              <a:rPr lang="en-US" sz="3600" dirty="0">
                <a:latin typeface="Arial"/>
                <a:cs typeface="Arial"/>
              </a:rPr>
              <a:t> by 2040 </a:t>
            </a:r>
            <a:r>
              <a:rPr lang="en-US" sz="3600" dirty="0" smtClean="0">
                <a:latin typeface="Arial"/>
                <a:cs typeface="Arial"/>
              </a:rPr>
              <a:t>(Figure 1)</a:t>
            </a:r>
            <a:r>
              <a:rPr lang="en-US" sz="3600" dirty="0">
                <a:latin typeface="Arial"/>
                <a:cs typeface="Arial"/>
              </a:rPr>
              <a:t>. The rapid growth of shale gas extraction over the past six years, and its projected rise in the coming decades, has resulted in an industry boom that has led to a multitude of technological advances, but has left little time for the development of government regulations and scientific studies </a:t>
            </a:r>
            <a:r>
              <a:rPr lang="en-US" sz="3600" dirty="0" smtClean="0">
                <a:latin typeface="Arial"/>
                <a:cs typeface="Arial"/>
              </a:rPr>
              <a:t>of the potential </a:t>
            </a:r>
            <a:r>
              <a:rPr lang="en-US" sz="3600" dirty="0">
                <a:latin typeface="Arial"/>
                <a:cs typeface="Arial"/>
              </a:rPr>
              <a:t>environmental and health impacts. </a:t>
            </a:r>
          </a:p>
          <a:p>
            <a:endParaRPr lang="en-US" sz="4400" b="1" dirty="0" smtClean="0">
              <a:ln w="12700">
                <a:solidFill>
                  <a:schemeClr val="tx2">
                    <a:satMod val="155000"/>
                  </a:schemeClr>
                </a:solidFill>
                <a:prstDash val="solid"/>
              </a:ln>
              <a:solidFill>
                <a:schemeClr val="accent1">
                  <a:lumMod val="75000"/>
                </a:schemeClr>
              </a:solidFill>
              <a:effectLst>
                <a:outerShdw blurRad="41275" dist="20320" dir="1800000" algn="tl" rotWithShape="0">
                  <a:srgbClr val="000000">
                    <a:alpha val="40000"/>
                  </a:srgbClr>
                </a:outerShdw>
              </a:effectLst>
              <a:latin typeface="Arial"/>
              <a:cs typeface="Arial"/>
            </a:endParaRPr>
          </a:p>
          <a:p>
            <a:pPr algn="ctr"/>
            <a:endParaRPr lang="en-US" sz="4400" b="1" dirty="0">
              <a:ln w="12700">
                <a:solidFill>
                  <a:schemeClr val="tx2">
                    <a:satMod val="155000"/>
                  </a:schemeClr>
                </a:solidFill>
                <a:prstDash val="solid"/>
              </a:ln>
              <a:solidFill>
                <a:schemeClr val="accent1">
                  <a:lumMod val="75000"/>
                </a:schemeClr>
              </a:solidFill>
              <a:effectLst>
                <a:outerShdw blurRad="41275" dist="20320" dir="1800000" algn="tl" rotWithShape="0">
                  <a:srgbClr val="000000">
                    <a:alpha val="40000"/>
                  </a:srgbClr>
                </a:outerShdw>
              </a:effectLst>
              <a:latin typeface="Arial"/>
              <a:cs typeface="Arial"/>
            </a:endParaRPr>
          </a:p>
          <a:p>
            <a:pPr algn="ctr"/>
            <a:r>
              <a:rPr lang="en-US" sz="4400" b="1" dirty="0" smtClean="0">
                <a:ln w="12700">
                  <a:solidFill>
                    <a:schemeClr val="tx2">
                      <a:satMod val="155000"/>
                    </a:schemeClr>
                  </a:solidFill>
                  <a:prstDash val="solid"/>
                </a:ln>
                <a:solidFill>
                  <a:schemeClr val="accent1">
                    <a:lumMod val="75000"/>
                  </a:schemeClr>
                </a:solidFill>
                <a:effectLst>
                  <a:outerShdw blurRad="41275" dist="20320" dir="1800000" algn="tl" rotWithShape="0">
                    <a:srgbClr val="000000">
                      <a:alpha val="40000"/>
                    </a:srgbClr>
                  </a:outerShdw>
                </a:effectLst>
                <a:latin typeface="Arial"/>
                <a:cs typeface="Arial"/>
              </a:rPr>
              <a:t> </a:t>
            </a:r>
          </a:p>
          <a:p>
            <a:pPr algn="ctr"/>
            <a:endParaRPr lang="en-US" sz="4400" dirty="0">
              <a:latin typeface="Arial"/>
              <a:cs typeface="Arial"/>
            </a:endParaRPr>
          </a:p>
          <a:p>
            <a:pPr algn="ctr"/>
            <a:endParaRPr lang="en-US" sz="4400" dirty="0" smtClean="0">
              <a:latin typeface="Arial"/>
              <a:cs typeface="Arial"/>
            </a:endParaRPr>
          </a:p>
          <a:p>
            <a:endParaRPr lang="en-US" sz="4400" dirty="0" smtClean="0">
              <a:latin typeface="Arial"/>
              <a:cs typeface="Arial"/>
            </a:endParaRPr>
          </a:p>
          <a:p>
            <a:endParaRPr lang="en-US" sz="4000" dirty="0">
              <a:latin typeface="Arial"/>
              <a:cs typeface="Arial"/>
            </a:endParaRPr>
          </a:p>
          <a:p>
            <a:pPr algn="ctr"/>
            <a:endParaRPr lang="en-US" sz="4400" dirty="0" smtClean="0">
              <a:latin typeface="Arial"/>
              <a:cs typeface="Arial"/>
            </a:endParaRPr>
          </a:p>
          <a:p>
            <a:pPr algn="ctr"/>
            <a:endParaRPr lang="en-US" sz="4400" dirty="0">
              <a:latin typeface="Arial"/>
              <a:cs typeface="Arial"/>
            </a:endParaRPr>
          </a:p>
          <a:p>
            <a:endParaRPr lang="en-US" sz="3200" dirty="0" smtClean="0">
              <a:latin typeface="Arial"/>
              <a:cs typeface="Arial"/>
            </a:endParaRPr>
          </a:p>
          <a:p>
            <a:r>
              <a:rPr lang="en-US" sz="3200" dirty="0">
                <a:latin typeface="Arial"/>
                <a:cs typeface="Arial"/>
              </a:rPr>
              <a:t>	</a:t>
            </a:r>
            <a:endParaRPr lang="en-US" sz="4400" dirty="0">
              <a:latin typeface="Arial"/>
              <a:cs typeface="Arial"/>
            </a:endParaRPr>
          </a:p>
        </p:txBody>
      </p:sp>
      <p:sp>
        <p:nvSpPr>
          <p:cNvPr id="7" name="TextBox 6"/>
          <p:cNvSpPr txBox="1"/>
          <p:nvPr/>
        </p:nvSpPr>
        <p:spPr>
          <a:xfrm>
            <a:off x="714404" y="23197200"/>
            <a:ext cx="12869160" cy="10864511"/>
          </a:xfrm>
          <a:prstGeom prst="rect">
            <a:avLst/>
          </a:prstGeom>
          <a:noFill/>
        </p:spPr>
        <p:txBody>
          <a:bodyPr wrap="square" rtlCol="0">
            <a:spAutoFit/>
          </a:bodyPr>
          <a:lstStyle/>
          <a:p>
            <a:pPr algn="ctr"/>
            <a:r>
              <a:rPr lang="en-US" sz="4400" b="1" dirty="0" smtClean="0">
                <a:ln w="12700">
                  <a:solidFill>
                    <a:schemeClr val="tx2">
                      <a:satMod val="155000"/>
                    </a:schemeClr>
                  </a:solidFill>
                  <a:prstDash val="solid"/>
                </a:ln>
                <a:solidFill>
                  <a:srgbClr val="376092"/>
                </a:solidFill>
                <a:effectLst>
                  <a:outerShdw blurRad="41275" dist="20320" dir="1800000" algn="tl" rotWithShape="0">
                    <a:srgbClr val="000000">
                      <a:alpha val="40000"/>
                    </a:srgbClr>
                  </a:outerShdw>
                </a:effectLst>
                <a:latin typeface="Arial"/>
                <a:cs typeface="Arial"/>
              </a:rPr>
              <a:t>What is Hydraulic Fracturing? </a:t>
            </a:r>
          </a:p>
          <a:p>
            <a:pPr algn="just"/>
            <a:endParaRPr lang="en-US" sz="2800" b="1" dirty="0">
              <a:ln w="12700">
                <a:solidFill>
                  <a:schemeClr val="tx2">
                    <a:satMod val="155000"/>
                  </a:schemeClr>
                </a:solidFill>
                <a:prstDash val="solid"/>
              </a:ln>
              <a:solidFill>
                <a:srgbClr val="376092"/>
              </a:solidFill>
              <a:effectLst>
                <a:outerShdw blurRad="41275" dist="20320" dir="1800000" algn="tl" rotWithShape="0">
                  <a:srgbClr val="000000">
                    <a:alpha val="40000"/>
                  </a:srgbClr>
                </a:outerShdw>
              </a:effectLst>
              <a:latin typeface="Arial"/>
              <a:cs typeface="Arial"/>
            </a:endParaRPr>
          </a:p>
          <a:p>
            <a:pPr algn="just"/>
            <a:r>
              <a:rPr lang="en-US" sz="3200" dirty="0">
                <a:latin typeface="Arial"/>
                <a:cs typeface="Arial"/>
              </a:rPr>
              <a:t>Hydraulic fracturing, or “fracking,” is the process of extracting natural gas from shale rock formations with the use of highly pressurized fracturing fluid to push out pockets of natural gas. Unlike in conventional vertically drilled wells, the gas trapped in shale rock formations </a:t>
            </a:r>
            <a:r>
              <a:rPr lang="en-US" sz="3200" dirty="0" smtClean="0">
                <a:latin typeface="Arial"/>
                <a:cs typeface="Arial"/>
              </a:rPr>
              <a:t>spreads </a:t>
            </a:r>
            <a:r>
              <a:rPr lang="en-US" sz="3200" dirty="0">
                <a:latin typeface="Arial"/>
                <a:cs typeface="Arial"/>
              </a:rPr>
              <a:t>horizontally for distances up to two miles </a:t>
            </a:r>
            <a:r>
              <a:rPr lang="en-US" sz="3200" dirty="0" smtClean="0">
                <a:latin typeface="Arial"/>
                <a:cs typeface="Arial"/>
              </a:rPr>
              <a:t>(2)</a:t>
            </a:r>
            <a:r>
              <a:rPr lang="en-US" sz="3200" dirty="0">
                <a:latin typeface="Arial"/>
                <a:cs typeface="Arial"/>
              </a:rPr>
              <a:t>. The fracturing fluid used in hydraulic fracturing is laced with numerous chemicals, many of which are known human carcinogens and toxicants</a:t>
            </a:r>
            <a:r>
              <a:rPr lang="en-US" sz="3200" dirty="0" smtClean="0">
                <a:latin typeface="Arial"/>
                <a:cs typeface="Arial"/>
              </a:rPr>
              <a:t>. A standard fracking fluid contains water, silica or sand, and a host of chemicals including </a:t>
            </a:r>
            <a:r>
              <a:rPr lang="en-US" sz="3200" b="1" dirty="0" smtClean="0">
                <a:solidFill>
                  <a:schemeClr val="accent2">
                    <a:lumMod val="75000"/>
                  </a:schemeClr>
                </a:solidFill>
                <a:latin typeface="Arial"/>
                <a:cs typeface="Arial"/>
              </a:rPr>
              <a:t>benzene, </a:t>
            </a:r>
            <a:r>
              <a:rPr lang="en-US" sz="3200" b="1" dirty="0" err="1">
                <a:solidFill>
                  <a:schemeClr val="accent2">
                    <a:lumMod val="75000"/>
                  </a:schemeClr>
                </a:solidFill>
                <a:latin typeface="Arial"/>
                <a:cs typeface="Arial"/>
              </a:rPr>
              <a:t>butoxyethanol</a:t>
            </a:r>
            <a:r>
              <a:rPr lang="en-US" sz="3200" b="1" dirty="0">
                <a:solidFill>
                  <a:schemeClr val="accent2">
                    <a:lumMod val="75000"/>
                  </a:schemeClr>
                </a:solidFill>
                <a:latin typeface="Arial"/>
                <a:cs typeface="Arial"/>
              </a:rPr>
              <a:t>, boric acid, and </a:t>
            </a:r>
            <a:r>
              <a:rPr lang="en-US" sz="3200" b="1" dirty="0" smtClean="0">
                <a:solidFill>
                  <a:schemeClr val="accent2">
                    <a:lumMod val="75000"/>
                  </a:schemeClr>
                </a:solidFill>
                <a:latin typeface="Arial"/>
                <a:cs typeface="Arial"/>
              </a:rPr>
              <a:t>methanol</a:t>
            </a:r>
            <a:r>
              <a:rPr lang="en-US" sz="3200" dirty="0" smtClean="0">
                <a:latin typeface="Arial"/>
                <a:cs typeface="Arial"/>
              </a:rPr>
              <a:t> (2).      </a:t>
            </a:r>
            <a:endParaRPr lang="en-US" sz="3200" dirty="0">
              <a:latin typeface="Arial"/>
              <a:cs typeface="Arial"/>
            </a:endParaRPr>
          </a:p>
          <a:p>
            <a:pPr algn="ctr"/>
            <a:endParaRPr lang="en-US" sz="4400" dirty="0" smtClean="0">
              <a:latin typeface="Arial"/>
              <a:cs typeface="Arial"/>
            </a:endParaRPr>
          </a:p>
          <a:p>
            <a:endParaRPr lang="en-US" sz="4400" dirty="0">
              <a:latin typeface="Arial"/>
              <a:cs typeface="Arial"/>
            </a:endParaRPr>
          </a:p>
          <a:p>
            <a:endParaRPr lang="en-US" sz="4400" dirty="0" smtClean="0">
              <a:latin typeface="Arial"/>
              <a:cs typeface="Arial"/>
            </a:endParaRPr>
          </a:p>
          <a:p>
            <a:endParaRPr lang="en-US" sz="4400" dirty="0">
              <a:latin typeface="Arial"/>
              <a:cs typeface="Arial"/>
            </a:endParaRPr>
          </a:p>
          <a:p>
            <a:endParaRPr lang="en-US" sz="4400" dirty="0" smtClean="0">
              <a:latin typeface="Arial"/>
              <a:cs typeface="Arial"/>
            </a:endParaRPr>
          </a:p>
          <a:p>
            <a:endParaRPr lang="en-US" sz="4400" dirty="0">
              <a:latin typeface="Arial"/>
              <a:cs typeface="Arial"/>
            </a:endParaRPr>
          </a:p>
          <a:p>
            <a:endParaRPr lang="en-US" sz="4400" dirty="0">
              <a:latin typeface="Arial"/>
              <a:cs typeface="Arial"/>
            </a:endParaRPr>
          </a:p>
        </p:txBody>
      </p:sp>
      <p:sp>
        <p:nvSpPr>
          <p:cNvPr id="11" name="TextBox 10"/>
          <p:cNvSpPr txBox="1"/>
          <p:nvPr/>
        </p:nvSpPr>
        <p:spPr>
          <a:xfrm>
            <a:off x="31339809" y="11259977"/>
            <a:ext cx="10230830" cy="3477875"/>
          </a:xfrm>
          <a:prstGeom prst="rect">
            <a:avLst/>
          </a:prstGeom>
          <a:noFill/>
        </p:spPr>
        <p:txBody>
          <a:bodyPr wrap="square" rtlCol="0">
            <a:spAutoFit/>
          </a:bodyPr>
          <a:lstStyle/>
          <a:p>
            <a:pPr algn="ctr"/>
            <a:r>
              <a:rPr lang="en-US" sz="4400" b="1" dirty="0" smtClean="0">
                <a:ln w="12700">
                  <a:solidFill>
                    <a:schemeClr val="tx2">
                      <a:satMod val="155000"/>
                    </a:schemeClr>
                  </a:solidFill>
                  <a:prstDash val="solid"/>
                </a:ln>
                <a:solidFill>
                  <a:srgbClr val="376092"/>
                </a:solidFill>
                <a:effectLst>
                  <a:outerShdw blurRad="41275" dist="20320" dir="1800000" algn="tl" rotWithShape="0">
                    <a:srgbClr val="000000">
                      <a:alpha val="40000"/>
                    </a:srgbClr>
                  </a:outerShdw>
                </a:effectLst>
                <a:latin typeface="Arial"/>
                <a:cs typeface="Arial"/>
              </a:rPr>
              <a:t>Neurological Effects: A Case Study </a:t>
            </a:r>
          </a:p>
          <a:p>
            <a:pPr algn="ctr"/>
            <a:endParaRPr lang="en-US" sz="4400" b="1" dirty="0">
              <a:ln w="12700">
                <a:solidFill>
                  <a:schemeClr val="tx2">
                    <a:satMod val="155000"/>
                  </a:schemeClr>
                </a:solidFill>
                <a:prstDash val="solid"/>
              </a:ln>
              <a:solidFill>
                <a:srgbClr val="376092"/>
              </a:solidFill>
              <a:effectLst>
                <a:outerShdw blurRad="41275" dist="20320" dir="1800000" algn="tl" rotWithShape="0">
                  <a:srgbClr val="000000">
                    <a:alpha val="40000"/>
                  </a:srgbClr>
                </a:outerShdw>
              </a:effectLst>
              <a:latin typeface="Arial"/>
              <a:cs typeface="Arial"/>
            </a:endParaRPr>
          </a:p>
          <a:p>
            <a:pPr algn="ctr"/>
            <a:endParaRPr lang="en-US" sz="4400" b="1" dirty="0" smtClean="0">
              <a:ln w="12700">
                <a:solidFill>
                  <a:schemeClr val="tx2">
                    <a:satMod val="155000"/>
                  </a:schemeClr>
                </a:solidFill>
                <a:prstDash val="solid"/>
              </a:ln>
              <a:solidFill>
                <a:srgbClr val="376092"/>
              </a:solidFill>
              <a:effectLst>
                <a:outerShdw blurRad="41275" dist="20320" dir="1800000" algn="tl" rotWithShape="0">
                  <a:srgbClr val="000000">
                    <a:alpha val="40000"/>
                  </a:srgbClr>
                </a:outerShdw>
              </a:effectLst>
              <a:latin typeface="Arial"/>
              <a:cs typeface="Arial"/>
            </a:endParaRPr>
          </a:p>
          <a:p>
            <a:pPr algn="ctr"/>
            <a:endParaRPr lang="en-US" sz="4400" b="1" dirty="0">
              <a:ln w="12700">
                <a:solidFill>
                  <a:schemeClr val="tx2">
                    <a:satMod val="155000"/>
                  </a:schemeClr>
                </a:solidFill>
                <a:prstDash val="solid"/>
              </a:ln>
              <a:solidFill>
                <a:srgbClr val="376092"/>
              </a:solidFill>
              <a:effectLst>
                <a:outerShdw blurRad="41275" dist="20320" dir="1800000" algn="tl" rotWithShape="0">
                  <a:srgbClr val="000000">
                    <a:alpha val="40000"/>
                  </a:srgbClr>
                </a:outerShdw>
              </a:effectLst>
              <a:latin typeface="Arial"/>
              <a:cs typeface="Arial"/>
            </a:endParaRPr>
          </a:p>
          <a:p>
            <a:pPr algn="ctr"/>
            <a:endParaRPr lang="en-US" sz="4400" b="1" dirty="0">
              <a:ln w="12700">
                <a:solidFill>
                  <a:schemeClr val="tx2">
                    <a:satMod val="155000"/>
                  </a:schemeClr>
                </a:solidFill>
                <a:prstDash val="solid"/>
              </a:ln>
              <a:solidFill>
                <a:srgbClr val="376092"/>
              </a:solidFill>
              <a:effectLst>
                <a:outerShdw blurRad="41275" dist="20320" dir="1800000" algn="tl" rotWithShape="0">
                  <a:srgbClr val="000000">
                    <a:alpha val="40000"/>
                  </a:srgbClr>
                </a:outerShdw>
              </a:effectLst>
              <a:latin typeface="Arial"/>
              <a:cs typeface="Arial"/>
            </a:endParaRPr>
          </a:p>
        </p:txBody>
      </p:sp>
      <p:sp>
        <p:nvSpPr>
          <p:cNvPr id="12" name="TextBox 11"/>
          <p:cNvSpPr txBox="1"/>
          <p:nvPr/>
        </p:nvSpPr>
        <p:spPr>
          <a:xfrm>
            <a:off x="31710467" y="18999626"/>
            <a:ext cx="9215258" cy="769441"/>
          </a:xfrm>
          <a:prstGeom prst="rect">
            <a:avLst/>
          </a:prstGeom>
          <a:noFill/>
        </p:spPr>
        <p:txBody>
          <a:bodyPr wrap="none" rtlCol="0">
            <a:spAutoFit/>
          </a:bodyPr>
          <a:lstStyle/>
          <a:p>
            <a:r>
              <a:rPr lang="en-US" sz="4400" b="1" dirty="0" smtClean="0">
                <a:ln w="12700">
                  <a:solidFill>
                    <a:schemeClr val="tx2">
                      <a:satMod val="155000"/>
                    </a:schemeClr>
                  </a:solidFill>
                  <a:prstDash val="solid"/>
                </a:ln>
                <a:solidFill>
                  <a:srgbClr val="376092"/>
                </a:solidFill>
                <a:effectLst>
                  <a:outerShdw blurRad="41275" dist="20320" dir="1800000" algn="tl" rotWithShape="0">
                    <a:srgbClr val="000000">
                      <a:alpha val="40000"/>
                    </a:srgbClr>
                  </a:outerShdw>
                </a:effectLst>
                <a:latin typeface="Arial"/>
                <a:cs typeface="Arial"/>
              </a:rPr>
              <a:t>The Fractured Regulatory System</a:t>
            </a:r>
            <a:endParaRPr lang="en-US" sz="4400" b="1" dirty="0">
              <a:ln w="12700">
                <a:solidFill>
                  <a:schemeClr val="tx2">
                    <a:satMod val="155000"/>
                  </a:schemeClr>
                </a:solidFill>
                <a:prstDash val="solid"/>
              </a:ln>
              <a:solidFill>
                <a:srgbClr val="376092"/>
              </a:solidFill>
              <a:effectLst>
                <a:outerShdw blurRad="41275" dist="20320" dir="1800000" algn="tl" rotWithShape="0">
                  <a:srgbClr val="000000">
                    <a:alpha val="40000"/>
                  </a:srgbClr>
                </a:outerShdw>
              </a:effectLst>
              <a:latin typeface="Arial"/>
              <a:cs typeface="Arial"/>
            </a:endParaRPr>
          </a:p>
        </p:txBody>
      </p:sp>
      <p:sp>
        <p:nvSpPr>
          <p:cNvPr id="13" name="TextBox 12"/>
          <p:cNvSpPr txBox="1"/>
          <p:nvPr/>
        </p:nvSpPr>
        <p:spPr>
          <a:xfrm>
            <a:off x="30078996" y="29711679"/>
            <a:ext cx="13102683" cy="769441"/>
          </a:xfrm>
          <a:prstGeom prst="rect">
            <a:avLst/>
          </a:prstGeom>
          <a:noFill/>
        </p:spPr>
        <p:txBody>
          <a:bodyPr wrap="square" rtlCol="0">
            <a:spAutoFit/>
          </a:bodyPr>
          <a:lstStyle/>
          <a:p>
            <a:pPr algn="ctr"/>
            <a:r>
              <a:rPr lang="en-US" sz="4400" b="1" dirty="0" smtClean="0">
                <a:ln w="12700">
                  <a:solidFill>
                    <a:schemeClr val="tx2">
                      <a:satMod val="155000"/>
                    </a:schemeClr>
                  </a:solidFill>
                  <a:prstDash val="solid"/>
                </a:ln>
                <a:solidFill>
                  <a:srgbClr val="376092"/>
                </a:solidFill>
                <a:effectLst>
                  <a:outerShdw blurRad="41275" dist="20320" dir="1800000" algn="tl" rotWithShape="0">
                    <a:srgbClr val="000000">
                      <a:alpha val="40000"/>
                    </a:srgbClr>
                  </a:outerShdw>
                </a:effectLst>
                <a:latin typeface="Arial"/>
                <a:cs typeface="Arial"/>
              </a:rPr>
              <a:t>Conclusion and The Future of Fracking</a:t>
            </a:r>
            <a:r>
              <a:rPr lang="en-US" sz="4400" b="1" dirty="0" smtClean="0">
                <a:ln w="12700">
                  <a:solidFill>
                    <a:schemeClr val="tx2">
                      <a:satMod val="155000"/>
                    </a:schemeClr>
                  </a:solidFill>
                  <a:prstDash val="solid"/>
                </a:ln>
                <a:solidFill>
                  <a:srgbClr val="376092"/>
                </a:solidFill>
                <a:effectLst>
                  <a:outerShdw blurRad="41275" dist="20320" dir="1800000" algn="tl" rotWithShape="0">
                    <a:srgbClr val="000000">
                      <a:alpha val="40000"/>
                    </a:srgbClr>
                  </a:outerShdw>
                </a:effectLst>
                <a:latin typeface="Arial"/>
                <a:cs typeface="Arial"/>
              </a:rPr>
              <a:t>  </a:t>
            </a:r>
            <a:endParaRPr lang="en-US" sz="4400" b="1" dirty="0">
              <a:ln w="12700">
                <a:solidFill>
                  <a:schemeClr val="tx2">
                    <a:satMod val="155000"/>
                  </a:schemeClr>
                </a:solidFill>
                <a:prstDash val="solid"/>
              </a:ln>
              <a:solidFill>
                <a:srgbClr val="376092"/>
              </a:solidFill>
              <a:effectLst>
                <a:outerShdw blurRad="41275" dist="20320" dir="1800000" algn="tl" rotWithShape="0">
                  <a:srgbClr val="000000">
                    <a:alpha val="40000"/>
                  </a:srgbClr>
                </a:outerShdw>
              </a:effectLst>
              <a:latin typeface="Arial"/>
              <a:cs typeface="Arial"/>
            </a:endParaRPr>
          </a:p>
        </p:txBody>
      </p:sp>
      <p:sp>
        <p:nvSpPr>
          <p:cNvPr id="14" name="TextBox 13"/>
          <p:cNvSpPr txBox="1"/>
          <p:nvPr/>
        </p:nvSpPr>
        <p:spPr>
          <a:xfrm>
            <a:off x="15834015" y="26433625"/>
            <a:ext cx="12130770" cy="769441"/>
          </a:xfrm>
          <a:prstGeom prst="rect">
            <a:avLst/>
          </a:prstGeom>
          <a:noFill/>
        </p:spPr>
        <p:txBody>
          <a:bodyPr wrap="none" rtlCol="0">
            <a:spAutoFit/>
          </a:bodyPr>
          <a:lstStyle/>
          <a:p>
            <a:r>
              <a:rPr lang="en-US" sz="4400" b="1" dirty="0" smtClean="0">
                <a:ln w="12700">
                  <a:solidFill>
                    <a:schemeClr val="tx2">
                      <a:satMod val="155000"/>
                    </a:schemeClr>
                  </a:solidFill>
                  <a:prstDash val="solid"/>
                </a:ln>
                <a:solidFill>
                  <a:srgbClr val="376092"/>
                </a:solidFill>
                <a:effectLst>
                  <a:outerShdw blurRad="41275" dist="20320" dir="1800000" algn="tl" rotWithShape="0">
                    <a:srgbClr val="000000">
                      <a:alpha val="40000"/>
                    </a:srgbClr>
                  </a:outerShdw>
                </a:effectLst>
                <a:latin typeface="Arial"/>
                <a:cs typeface="Arial"/>
              </a:rPr>
              <a:t>Human Health Effects: Neurological Damage</a:t>
            </a:r>
          </a:p>
        </p:txBody>
      </p:sp>
      <p:pic>
        <p:nvPicPr>
          <p:cNvPr id="16" name="Picture 15" descr="Screen Shot 2014-04-21 at 2.03.11 PM 2.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240024" y="16163058"/>
            <a:ext cx="8825661" cy="6395157"/>
          </a:xfrm>
          <a:prstGeom prst="rect">
            <a:avLst/>
          </a:prstGeom>
        </p:spPr>
      </p:pic>
      <p:sp>
        <p:nvSpPr>
          <p:cNvPr id="17" name="TextBox 16"/>
          <p:cNvSpPr txBox="1"/>
          <p:nvPr/>
        </p:nvSpPr>
        <p:spPr>
          <a:xfrm>
            <a:off x="3240024" y="15307627"/>
            <a:ext cx="8129672" cy="2385268"/>
          </a:xfrm>
          <a:prstGeom prst="rect">
            <a:avLst/>
          </a:prstGeom>
          <a:noFill/>
        </p:spPr>
        <p:txBody>
          <a:bodyPr wrap="square" rtlCol="0">
            <a:spAutoFit/>
          </a:bodyPr>
          <a:lstStyle/>
          <a:p>
            <a:pPr lvl="0"/>
            <a:r>
              <a:rPr lang="en-US" sz="2800" dirty="0">
                <a:solidFill>
                  <a:prstClr val="black"/>
                </a:solidFill>
                <a:latin typeface="Arial"/>
                <a:cs typeface="Arial"/>
              </a:rPr>
              <a:t>Figure 1. Natural Gas Production by </a:t>
            </a:r>
            <a:r>
              <a:rPr lang="en-US" sz="2800" dirty="0" smtClean="0">
                <a:solidFill>
                  <a:prstClr val="black"/>
                </a:solidFill>
                <a:latin typeface="Arial"/>
                <a:cs typeface="Arial"/>
              </a:rPr>
              <a:t>Source, </a:t>
            </a:r>
            <a:r>
              <a:rPr lang="en-US" sz="2800" dirty="0">
                <a:solidFill>
                  <a:prstClr val="black"/>
                </a:solidFill>
                <a:latin typeface="Arial"/>
                <a:cs typeface="Arial"/>
              </a:rPr>
              <a:t>1990- 2040 (trillion cubic feet) </a:t>
            </a:r>
          </a:p>
          <a:p>
            <a:endParaRPr lang="en-US" dirty="0"/>
          </a:p>
        </p:txBody>
      </p:sp>
      <p:sp>
        <p:nvSpPr>
          <p:cNvPr id="18" name="TextBox 17"/>
          <p:cNvSpPr txBox="1"/>
          <p:nvPr/>
        </p:nvSpPr>
        <p:spPr>
          <a:xfrm>
            <a:off x="3240025" y="22597432"/>
            <a:ext cx="3150021" cy="2015936"/>
          </a:xfrm>
          <a:prstGeom prst="rect">
            <a:avLst/>
          </a:prstGeom>
          <a:noFill/>
        </p:spPr>
        <p:txBody>
          <a:bodyPr wrap="none" rtlCol="0">
            <a:spAutoFit/>
          </a:bodyPr>
          <a:lstStyle/>
          <a:p>
            <a:pPr lvl="0"/>
            <a:r>
              <a:rPr lang="en-US" sz="3200" dirty="0">
                <a:solidFill>
                  <a:prstClr val="black"/>
                </a:solidFill>
                <a:latin typeface="Arial"/>
                <a:cs typeface="Arial"/>
              </a:rPr>
              <a:t>Source: </a:t>
            </a:r>
            <a:r>
              <a:rPr lang="en-US" sz="3200" dirty="0" err="1">
                <a:solidFill>
                  <a:prstClr val="black"/>
                </a:solidFill>
                <a:latin typeface="Arial"/>
                <a:cs typeface="Arial"/>
              </a:rPr>
              <a:t>EIA.gov</a:t>
            </a:r>
            <a:endParaRPr lang="en-US" sz="3200" dirty="0">
              <a:solidFill>
                <a:prstClr val="black"/>
              </a:solidFill>
              <a:latin typeface="Arial"/>
              <a:cs typeface="Arial"/>
            </a:endParaRPr>
          </a:p>
          <a:p>
            <a:endParaRPr lang="en-US" dirty="0"/>
          </a:p>
        </p:txBody>
      </p:sp>
      <p:sp>
        <p:nvSpPr>
          <p:cNvPr id="19" name="TextBox 18"/>
          <p:cNvSpPr txBox="1"/>
          <p:nvPr/>
        </p:nvSpPr>
        <p:spPr>
          <a:xfrm>
            <a:off x="13866818" y="27207135"/>
            <a:ext cx="15792565" cy="4031873"/>
          </a:xfrm>
          <a:prstGeom prst="rect">
            <a:avLst/>
          </a:prstGeom>
          <a:noFill/>
        </p:spPr>
        <p:txBody>
          <a:bodyPr wrap="square" rtlCol="0">
            <a:spAutoFit/>
          </a:bodyPr>
          <a:lstStyle/>
          <a:p>
            <a:pPr algn="just"/>
            <a:r>
              <a:rPr lang="en-US" sz="2800" dirty="0" smtClean="0">
                <a:latin typeface="Arial"/>
                <a:cs typeface="Arial"/>
              </a:rPr>
              <a:t>The process of fracking exposes humans to a huge number of chemicals, from the volatile chemicals in the air to the water soluble chemicals that pollute groundwater, known to disrupt systems in the body. In the study “Natural Gas Operations from a Public Health Perspective,” Coburn et al. examine the known chemicals involved in fracking and the impacts of these chemicals on human health (4). The group compiled a list of the chemicals that companies </a:t>
            </a:r>
            <a:r>
              <a:rPr lang="en-US" sz="2800" dirty="0" smtClean="0">
                <a:latin typeface="Arial"/>
                <a:cs typeface="Arial"/>
              </a:rPr>
              <a:t>disclosed</a:t>
            </a:r>
            <a:r>
              <a:rPr lang="en-US" sz="2800" dirty="0" smtClean="0">
                <a:latin typeface="Arial"/>
                <a:cs typeface="Arial"/>
              </a:rPr>
              <a:t>, and matched these chemicals with listings in the Chemical Abstract Service, to determine the effects. The </a:t>
            </a:r>
            <a:r>
              <a:rPr lang="en-US" sz="2800" b="1" u="sng" dirty="0" smtClean="0">
                <a:solidFill>
                  <a:schemeClr val="accent2">
                    <a:lumMod val="75000"/>
                  </a:schemeClr>
                </a:solidFill>
                <a:latin typeface="Arial"/>
                <a:cs typeface="Arial"/>
              </a:rPr>
              <a:t>adverse neurological impacts</a:t>
            </a:r>
            <a:r>
              <a:rPr lang="en-US" sz="2800" b="1" dirty="0" smtClean="0">
                <a:solidFill>
                  <a:schemeClr val="accent2">
                    <a:lumMod val="75000"/>
                  </a:schemeClr>
                </a:solidFill>
                <a:latin typeface="Arial"/>
                <a:cs typeface="Arial"/>
              </a:rPr>
              <a:t> </a:t>
            </a:r>
            <a:r>
              <a:rPr lang="en-US" sz="2800" dirty="0" smtClean="0">
                <a:latin typeface="Arial"/>
                <a:cs typeface="Arial"/>
              </a:rPr>
              <a:t>of exposure to the </a:t>
            </a:r>
            <a:r>
              <a:rPr lang="en-US" sz="2800" dirty="0" smtClean="0">
                <a:latin typeface="Arial"/>
                <a:cs typeface="Arial"/>
              </a:rPr>
              <a:t>identifiable chemicals, </a:t>
            </a:r>
            <a:r>
              <a:rPr lang="en-US" sz="2800" dirty="0" smtClean="0">
                <a:latin typeface="Arial"/>
                <a:cs typeface="Arial"/>
              </a:rPr>
              <a:t>both water soluble and volatile in the air, is highlighted in the graph below (4).  </a:t>
            </a:r>
          </a:p>
          <a:p>
            <a:endParaRPr lang="en-US" sz="3200" dirty="0">
              <a:latin typeface="Arial"/>
              <a:cs typeface="Arial"/>
            </a:endParaRPr>
          </a:p>
        </p:txBody>
      </p:sp>
      <p:pic>
        <p:nvPicPr>
          <p:cNvPr id="20" name="Picture 19" descr="fracking-hydraulic-fracturing-groundwater-water-pollution-contamination-university-texas-energy-institute-study-discredited-EPA-drawing2.jp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771409" y="29321547"/>
            <a:ext cx="10684207" cy="8776313"/>
          </a:xfrm>
          <a:prstGeom prst="rect">
            <a:avLst/>
          </a:prstGeom>
        </p:spPr>
      </p:pic>
      <p:sp>
        <p:nvSpPr>
          <p:cNvPr id="24" name="TextBox 23"/>
          <p:cNvSpPr txBox="1"/>
          <p:nvPr/>
        </p:nvSpPr>
        <p:spPr>
          <a:xfrm>
            <a:off x="13934968" y="16584558"/>
            <a:ext cx="15656266" cy="769441"/>
          </a:xfrm>
          <a:prstGeom prst="rect">
            <a:avLst/>
          </a:prstGeom>
          <a:noFill/>
        </p:spPr>
        <p:txBody>
          <a:bodyPr wrap="square" rtlCol="0">
            <a:spAutoFit/>
          </a:bodyPr>
          <a:lstStyle/>
          <a:p>
            <a:pPr algn="ctr"/>
            <a:r>
              <a:rPr lang="en-US" sz="4400" b="1" dirty="0" smtClean="0">
                <a:ln w="12700">
                  <a:solidFill>
                    <a:schemeClr val="tx2">
                      <a:satMod val="155000"/>
                    </a:schemeClr>
                  </a:solidFill>
                  <a:prstDash val="solid"/>
                </a:ln>
                <a:solidFill>
                  <a:schemeClr val="accent1">
                    <a:lumMod val="75000"/>
                  </a:schemeClr>
                </a:solidFill>
                <a:effectLst>
                  <a:outerShdw blurRad="41275" dist="20320" dir="1800000" algn="tl" rotWithShape="0">
                    <a:srgbClr val="000000">
                      <a:alpha val="40000"/>
                    </a:srgbClr>
                  </a:outerShdw>
                </a:effectLst>
                <a:latin typeface="Arial"/>
                <a:cs typeface="Arial"/>
              </a:rPr>
              <a:t>Fracking Chemicals: Use and Exposure </a:t>
            </a:r>
            <a:endParaRPr lang="en-US" sz="4400" b="1" dirty="0">
              <a:ln w="12700">
                <a:solidFill>
                  <a:schemeClr val="tx2">
                    <a:satMod val="155000"/>
                  </a:schemeClr>
                </a:solidFill>
                <a:prstDash val="solid"/>
              </a:ln>
              <a:solidFill>
                <a:schemeClr val="accent1">
                  <a:lumMod val="75000"/>
                </a:schemeClr>
              </a:solidFill>
              <a:effectLst>
                <a:outerShdw blurRad="41275" dist="20320" dir="1800000" algn="tl" rotWithShape="0">
                  <a:srgbClr val="000000">
                    <a:alpha val="40000"/>
                  </a:srgbClr>
                </a:outerShdw>
              </a:effectLst>
              <a:latin typeface="Arial"/>
              <a:cs typeface="Arial"/>
            </a:endParaRPr>
          </a:p>
        </p:txBody>
      </p:sp>
      <p:sp>
        <p:nvSpPr>
          <p:cNvPr id="26" name="TextBox 25"/>
          <p:cNvSpPr txBox="1"/>
          <p:nvPr/>
        </p:nvSpPr>
        <p:spPr>
          <a:xfrm>
            <a:off x="16235886" y="4392028"/>
            <a:ext cx="11704114" cy="2123658"/>
          </a:xfrm>
          <a:prstGeom prst="rect">
            <a:avLst/>
          </a:prstGeom>
          <a:noFill/>
        </p:spPr>
        <p:txBody>
          <a:bodyPr wrap="square" rtlCol="0">
            <a:spAutoFit/>
          </a:bodyPr>
          <a:lstStyle/>
          <a:p>
            <a:pPr algn="ctr"/>
            <a:r>
              <a:rPr lang="en-US" sz="4400" b="1" dirty="0" smtClean="0">
                <a:ln w="12700">
                  <a:solidFill>
                    <a:schemeClr val="tx2">
                      <a:satMod val="155000"/>
                    </a:schemeClr>
                  </a:solidFill>
                  <a:prstDash val="solid"/>
                </a:ln>
                <a:solidFill>
                  <a:srgbClr val="376092"/>
                </a:solidFill>
                <a:effectLst>
                  <a:outerShdw blurRad="41275" dist="20320" dir="1800000" algn="tl" rotWithShape="0">
                    <a:srgbClr val="000000">
                      <a:alpha val="40000"/>
                    </a:srgbClr>
                  </a:outerShdw>
                </a:effectLst>
                <a:latin typeface="Arial"/>
                <a:cs typeface="Arial"/>
              </a:rPr>
              <a:t>Fracking Fluid Composition: What’s in it?</a:t>
            </a:r>
          </a:p>
          <a:p>
            <a:endParaRPr lang="en-US" sz="4400" b="1" dirty="0">
              <a:ln w="12700">
                <a:solidFill>
                  <a:schemeClr val="tx2">
                    <a:satMod val="155000"/>
                  </a:schemeClr>
                </a:solidFill>
                <a:prstDash val="solid"/>
              </a:ln>
              <a:solidFill>
                <a:srgbClr val="376092"/>
              </a:solidFill>
              <a:effectLst>
                <a:outerShdw blurRad="41275" dist="20320" dir="1800000" algn="tl" rotWithShape="0">
                  <a:srgbClr val="000000">
                    <a:alpha val="40000"/>
                  </a:srgbClr>
                </a:outerShdw>
              </a:effectLst>
              <a:latin typeface="Arial"/>
              <a:cs typeface="Arial"/>
            </a:endParaRPr>
          </a:p>
          <a:p>
            <a:endParaRPr lang="en-US" sz="4400" b="1" dirty="0">
              <a:ln w="12700">
                <a:solidFill>
                  <a:schemeClr val="tx2">
                    <a:satMod val="155000"/>
                  </a:schemeClr>
                </a:solidFill>
                <a:prstDash val="solid"/>
              </a:ln>
              <a:solidFill>
                <a:srgbClr val="376092"/>
              </a:solidFill>
              <a:effectLst>
                <a:outerShdw blurRad="41275" dist="20320" dir="1800000" algn="tl" rotWithShape="0">
                  <a:srgbClr val="000000">
                    <a:alpha val="40000"/>
                  </a:srgbClr>
                </a:outerShdw>
              </a:effectLst>
              <a:latin typeface="Arial"/>
              <a:cs typeface="Arial"/>
            </a:endParaRPr>
          </a:p>
        </p:txBody>
      </p:sp>
      <p:sp>
        <p:nvSpPr>
          <p:cNvPr id="30" name="TextBox 29"/>
          <p:cNvSpPr txBox="1"/>
          <p:nvPr/>
        </p:nvSpPr>
        <p:spPr>
          <a:xfrm>
            <a:off x="13866818" y="17375097"/>
            <a:ext cx="15792565" cy="8279189"/>
          </a:xfrm>
          <a:prstGeom prst="rect">
            <a:avLst/>
          </a:prstGeom>
          <a:noFill/>
        </p:spPr>
        <p:txBody>
          <a:bodyPr wrap="square" rtlCol="0">
            <a:spAutoFit/>
          </a:bodyPr>
          <a:lstStyle/>
          <a:p>
            <a:pPr algn="just"/>
            <a:r>
              <a:rPr lang="en-US" sz="2800" b="1" dirty="0" smtClean="0">
                <a:latin typeface="Arial"/>
                <a:cs typeface="Arial"/>
              </a:rPr>
              <a:t>Drilling Stage: </a:t>
            </a:r>
          </a:p>
          <a:p>
            <a:pPr algn="just"/>
            <a:r>
              <a:rPr lang="en-US" sz="2800" dirty="0" smtClean="0">
                <a:solidFill>
                  <a:schemeClr val="accent5">
                    <a:lumMod val="75000"/>
                  </a:schemeClr>
                </a:solidFill>
                <a:latin typeface="Arial"/>
                <a:cs typeface="Arial"/>
              </a:rPr>
              <a:t>Use: </a:t>
            </a:r>
            <a:r>
              <a:rPr lang="en-US" sz="2800" dirty="0" smtClean="0">
                <a:latin typeface="Arial"/>
                <a:cs typeface="Arial"/>
              </a:rPr>
              <a:t>During the initial stage of fracking site </a:t>
            </a:r>
            <a:r>
              <a:rPr lang="en-US" sz="2800" dirty="0" smtClean="0">
                <a:latin typeface="Arial"/>
                <a:cs typeface="Arial"/>
              </a:rPr>
              <a:t>preparation</a:t>
            </a:r>
            <a:r>
              <a:rPr lang="en-US" sz="2800" dirty="0" smtClean="0">
                <a:latin typeface="Arial"/>
                <a:cs typeface="Arial"/>
              </a:rPr>
              <a:t>, companies add chemicals designed to increase the density of fluids, reduce friction, and shorten drilling time to “muds” in order to drill the bore hole (4). </a:t>
            </a:r>
            <a:r>
              <a:rPr lang="en-US" sz="2800" dirty="0" smtClean="0">
                <a:solidFill>
                  <a:srgbClr val="31859C"/>
                </a:solidFill>
                <a:latin typeface="Arial"/>
                <a:cs typeface="Arial"/>
              </a:rPr>
              <a:t>Exposure: </a:t>
            </a:r>
            <a:r>
              <a:rPr lang="en-US" sz="2800" dirty="0" smtClean="0">
                <a:latin typeface="Arial"/>
                <a:cs typeface="Arial"/>
              </a:rPr>
              <a:t>Volatile chemicals are released into the air, and the soluble chemicals used to drill the bore holes pollute the groundwater.</a:t>
            </a:r>
            <a:endParaRPr lang="en-US" sz="2800" b="1" dirty="0">
              <a:latin typeface="Arial"/>
              <a:cs typeface="Arial"/>
            </a:endParaRPr>
          </a:p>
          <a:p>
            <a:pPr algn="just"/>
            <a:r>
              <a:rPr lang="en-US" sz="2800" b="1" dirty="0" smtClean="0">
                <a:latin typeface="Arial"/>
                <a:cs typeface="Arial"/>
              </a:rPr>
              <a:t>Fracking Stage:</a:t>
            </a:r>
          </a:p>
          <a:p>
            <a:pPr algn="just"/>
            <a:r>
              <a:rPr lang="en-US" sz="2800" dirty="0" smtClean="0">
                <a:solidFill>
                  <a:srgbClr val="31859C"/>
                </a:solidFill>
                <a:latin typeface="Arial"/>
                <a:cs typeface="Arial"/>
              </a:rPr>
              <a:t>Use: </a:t>
            </a:r>
            <a:r>
              <a:rPr lang="en-US" sz="2800" dirty="0" smtClean="0">
                <a:latin typeface="Arial"/>
                <a:cs typeface="Arial"/>
              </a:rPr>
              <a:t>During the operational stage, approximately “a million or more gallons of fluid containing toxic chemicals are injected underground,” Colburn et al. estimates. These wells can be </a:t>
            </a:r>
            <a:r>
              <a:rPr lang="en-US" sz="2800" dirty="0" err="1" smtClean="0">
                <a:latin typeface="Arial"/>
                <a:cs typeface="Arial"/>
              </a:rPr>
              <a:t>fracked</a:t>
            </a:r>
            <a:r>
              <a:rPr lang="en-US" sz="2800" dirty="0" smtClean="0">
                <a:latin typeface="Arial"/>
                <a:cs typeface="Arial"/>
              </a:rPr>
              <a:t> up to ten times and each pad may have 30 wells (4). Estimations of the </a:t>
            </a:r>
            <a:r>
              <a:rPr lang="en-US" sz="2800" dirty="0" smtClean="0">
                <a:solidFill>
                  <a:srgbClr val="953735"/>
                </a:solidFill>
                <a:latin typeface="Arial"/>
                <a:cs typeface="Arial"/>
              </a:rPr>
              <a:t>percentage of toxic fracking fluid that returns to the surface</a:t>
            </a:r>
            <a:r>
              <a:rPr lang="en-US" sz="2800" dirty="0" smtClean="0">
                <a:latin typeface="Arial"/>
                <a:cs typeface="Arial"/>
              </a:rPr>
              <a:t> are as high as </a:t>
            </a:r>
            <a:r>
              <a:rPr lang="en-US" sz="2800" dirty="0" smtClean="0">
                <a:solidFill>
                  <a:schemeClr val="accent2">
                    <a:lumMod val="75000"/>
                  </a:schemeClr>
                </a:solidFill>
                <a:latin typeface="Arial"/>
                <a:cs typeface="Arial"/>
              </a:rPr>
              <a:t>90% </a:t>
            </a:r>
            <a:r>
              <a:rPr lang="en-US" sz="2800" dirty="0" smtClean="0">
                <a:latin typeface="Arial"/>
                <a:cs typeface="Arial"/>
              </a:rPr>
              <a:t>(4). </a:t>
            </a:r>
            <a:r>
              <a:rPr lang="en-US" sz="2800" dirty="0" smtClean="0">
                <a:solidFill>
                  <a:srgbClr val="31859C"/>
                </a:solidFill>
                <a:latin typeface="Arial"/>
                <a:cs typeface="Arial"/>
              </a:rPr>
              <a:t>Exposure: </a:t>
            </a:r>
            <a:r>
              <a:rPr lang="en-US" sz="2800" dirty="0" smtClean="0">
                <a:latin typeface="Arial"/>
                <a:cs typeface="Arial"/>
              </a:rPr>
              <a:t>These chemicals can enter the environment through three pathways: </a:t>
            </a:r>
          </a:p>
          <a:p>
            <a:pPr marL="457200" indent="-457200" algn="just">
              <a:buFont typeface="Wingdings" charset="2"/>
              <a:buChar char="v"/>
            </a:pPr>
            <a:r>
              <a:rPr lang="en-US" sz="2800" b="1" dirty="0" smtClean="0">
                <a:latin typeface="Arial"/>
                <a:cs typeface="Arial"/>
              </a:rPr>
              <a:t>Direct: </a:t>
            </a:r>
            <a:r>
              <a:rPr lang="en-US" sz="2800" dirty="0" smtClean="0">
                <a:latin typeface="Arial"/>
                <a:cs typeface="Arial"/>
              </a:rPr>
              <a:t>Chemicals can enter the </a:t>
            </a:r>
            <a:r>
              <a:rPr lang="en-US" sz="2800" u="sng" dirty="0" smtClean="0">
                <a:solidFill>
                  <a:schemeClr val="accent5">
                    <a:lumMod val="75000"/>
                  </a:schemeClr>
                </a:solidFill>
                <a:latin typeface="Arial"/>
                <a:cs typeface="Arial"/>
              </a:rPr>
              <a:t>air and water</a:t>
            </a:r>
            <a:r>
              <a:rPr lang="en-US" sz="2800" dirty="0" smtClean="0">
                <a:solidFill>
                  <a:schemeClr val="accent5">
                    <a:lumMod val="75000"/>
                  </a:schemeClr>
                </a:solidFill>
                <a:latin typeface="Arial"/>
                <a:cs typeface="Arial"/>
              </a:rPr>
              <a:t> </a:t>
            </a:r>
            <a:r>
              <a:rPr lang="en-US" sz="2800" dirty="0" smtClean="0">
                <a:latin typeface="Arial"/>
                <a:cs typeface="Arial"/>
              </a:rPr>
              <a:t>through improper well construction and over-aggressive fracking (5). </a:t>
            </a:r>
          </a:p>
          <a:p>
            <a:pPr marL="457200" indent="-457200" algn="just">
              <a:buFont typeface="Wingdings" charset="2"/>
              <a:buChar char="v"/>
            </a:pPr>
            <a:r>
              <a:rPr lang="en-US" sz="2800" b="1" dirty="0" smtClean="0">
                <a:latin typeface="Arial"/>
                <a:cs typeface="Arial"/>
              </a:rPr>
              <a:t>Indirect: </a:t>
            </a:r>
            <a:r>
              <a:rPr lang="en-US" sz="2800" dirty="0" smtClean="0">
                <a:latin typeface="Arial"/>
                <a:cs typeface="Arial"/>
              </a:rPr>
              <a:t>Companies send the </a:t>
            </a:r>
            <a:r>
              <a:rPr lang="en-US" sz="2800" dirty="0" err="1" smtClean="0">
                <a:latin typeface="Arial"/>
                <a:cs typeface="Arial"/>
              </a:rPr>
              <a:t>flowback</a:t>
            </a:r>
            <a:r>
              <a:rPr lang="en-US" sz="2800" dirty="0" smtClean="0">
                <a:latin typeface="Arial"/>
                <a:cs typeface="Arial"/>
              </a:rPr>
              <a:t> fluid, which is the water that returns to the surface containing high levels of salt, drilling chemicals, heavy metals, and naturally occurring radiation, to a water treatment plant </a:t>
            </a:r>
            <a:r>
              <a:rPr lang="en-US" sz="2800" u="sng" dirty="0" smtClean="0">
                <a:solidFill>
                  <a:srgbClr val="31859C"/>
                </a:solidFill>
                <a:latin typeface="Arial"/>
                <a:cs typeface="Arial"/>
              </a:rPr>
              <a:t>and discharge the fluid back into ground and surface water</a:t>
            </a:r>
            <a:r>
              <a:rPr lang="en-US" sz="2800" dirty="0" smtClean="0">
                <a:latin typeface="Arial"/>
                <a:cs typeface="Arial"/>
              </a:rPr>
              <a:t>, still containing many of the fracking chemicals (5).</a:t>
            </a:r>
          </a:p>
          <a:p>
            <a:pPr marL="457200" indent="-457200" algn="just">
              <a:buFont typeface="Wingdings" charset="2"/>
              <a:buChar char="v"/>
            </a:pPr>
            <a:r>
              <a:rPr lang="en-US" sz="2800" b="1" dirty="0" smtClean="0">
                <a:latin typeface="Arial"/>
                <a:cs typeface="Arial"/>
              </a:rPr>
              <a:t>Possible: </a:t>
            </a:r>
            <a:r>
              <a:rPr lang="en-US" sz="2800" dirty="0" smtClean="0">
                <a:latin typeface="Arial"/>
                <a:cs typeface="Arial"/>
              </a:rPr>
              <a:t>There is a potential for spills, </a:t>
            </a:r>
            <a:r>
              <a:rPr lang="en-US" sz="2800" u="sng" dirty="0" smtClean="0">
                <a:solidFill>
                  <a:srgbClr val="31859C"/>
                </a:solidFill>
                <a:latin typeface="Arial"/>
                <a:cs typeface="Arial"/>
              </a:rPr>
              <a:t>leaking of chemical waste into the groundwater</a:t>
            </a:r>
            <a:r>
              <a:rPr lang="en-US" sz="2800" dirty="0" smtClean="0">
                <a:latin typeface="Arial"/>
                <a:cs typeface="Arial"/>
              </a:rPr>
              <a:t>, and the connection of the oil and gas reserves and the groundwater aquifers (5).</a:t>
            </a:r>
          </a:p>
        </p:txBody>
      </p:sp>
      <p:sp>
        <p:nvSpPr>
          <p:cNvPr id="32" name="TextBox 31"/>
          <p:cNvSpPr txBox="1"/>
          <p:nvPr/>
        </p:nvSpPr>
        <p:spPr>
          <a:xfrm>
            <a:off x="30078996" y="35002620"/>
            <a:ext cx="8350620" cy="523220"/>
          </a:xfrm>
          <a:prstGeom prst="rect">
            <a:avLst/>
          </a:prstGeom>
          <a:noFill/>
        </p:spPr>
        <p:txBody>
          <a:bodyPr wrap="square" rtlCol="0">
            <a:spAutoFit/>
          </a:bodyPr>
          <a:lstStyle/>
          <a:p>
            <a:r>
              <a:rPr lang="en-US" sz="2800" b="1" dirty="0" smtClean="0">
                <a:ln w="12700">
                  <a:solidFill>
                    <a:schemeClr val="tx2">
                      <a:satMod val="155000"/>
                    </a:schemeClr>
                  </a:solidFill>
                  <a:prstDash val="solid"/>
                </a:ln>
                <a:solidFill>
                  <a:srgbClr val="376092"/>
                </a:solidFill>
                <a:effectLst>
                  <a:outerShdw blurRad="41275" dist="20320" dir="1800000" algn="tl" rotWithShape="0">
                    <a:srgbClr val="000000">
                      <a:alpha val="40000"/>
                    </a:srgbClr>
                  </a:outerShdw>
                </a:effectLst>
                <a:latin typeface="Arial"/>
                <a:cs typeface="Arial"/>
              </a:rPr>
              <a:t>Bibliography:</a:t>
            </a:r>
            <a:endParaRPr lang="en-US" sz="2800" b="1" dirty="0">
              <a:ln w="12700">
                <a:solidFill>
                  <a:schemeClr val="tx2">
                    <a:satMod val="155000"/>
                  </a:schemeClr>
                </a:solidFill>
                <a:prstDash val="solid"/>
              </a:ln>
              <a:solidFill>
                <a:srgbClr val="376092"/>
              </a:solidFill>
              <a:effectLst>
                <a:outerShdw blurRad="41275" dist="20320" dir="1800000" algn="tl" rotWithShape="0">
                  <a:srgbClr val="000000">
                    <a:alpha val="40000"/>
                  </a:srgbClr>
                </a:outerShdw>
              </a:effectLst>
              <a:latin typeface="Arial"/>
              <a:cs typeface="Arial"/>
            </a:endParaRPr>
          </a:p>
        </p:txBody>
      </p:sp>
      <p:sp>
        <p:nvSpPr>
          <p:cNvPr id="33" name="TextBox 32"/>
          <p:cNvSpPr txBox="1"/>
          <p:nvPr/>
        </p:nvSpPr>
        <p:spPr>
          <a:xfrm>
            <a:off x="29997400" y="30474799"/>
            <a:ext cx="13184280" cy="4555093"/>
          </a:xfrm>
          <a:prstGeom prst="rect">
            <a:avLst/>
          </a:prstGeom>
          <a:noFill/>
        </p:spPr>
        <p:txBody>
          <a:bodyPr wrap="square" rtlCol="0">
            <a:spAutoFit/>
          </a:bodyPr>
          <a:lstStyle/>
          <a:p>
            <a:pPr algn="just"/>
            <a:r>
              <a:rPr lang="en-US" sz="2900" dirty="0" smtClean="0">
                <a:latin typeface="Arial"/>
                <a:cs typeface="Arial"/>
              </a:rPr>
              <a:t>The risks associated with the numerous chemicals used in the hydraulic fracturing process pose a threat to human health, specifically to the neurological system. As the natural gas industry grows, and hydraulic fracturing becomes a prominent part of the nation’s natural gas resources, more stringent policies must be enacted, and the process must be scientifically analyzed for human health effects. Future policies should include: </a:t>
            </a:r>
          </a:p>
          <a:p>
            <a:pPr marL="457200" indent="-457200" algn="just">
              <a:buFont typeface="Wingdings" charset="2"/>
              <a:buChar char="v"/>
            </a:pPr>
            <a:r>
              <a:rPr lang="en-US" sz="2900" dirty="0" smtClean="0">
                <a:latin typeface="Arial"/>
                <a:cs typeface="Arial"/>
              </a:rPr>
              <a:t>Mandatory disclosure of all chemicals in fracking fluids </a:t>
            </a:r>
            <a:endParaRPr lang="en-US" sz="2900" dirty="0">
              <a:latin typeface="Arial"/>
              <a:cs typeface="Arial"/>
            </a:endParaRPr>
          </a:p>
          <a:p>
            <a:pPr marL="457200" indent="-457200" algn="just">
              <a:buFont typeface="Wingdings" charset="2"/>
              <a:buChar char="v"/>
            </a:pPr>
            <a:r>
              <a:rPr lang="en-US" sz="2900" dirty="0" smtClean="0">
                <a:latin typeface="Arial"/>
                <a:cs typeface="Arial"/>
              </a:rPr>
              <a:t>Stricter Regulation under the SWDA, RCRA, EPCRA, NEPA, and CAA</a:t>
            </a:r>
          </a:p>
          <a:p>
            <a:pPr marL="457200" indent="-457200" algn="just">
              <a:buFont typeface="Wingdings" charset="2"/>
              <a:buChar char="v"/>
            </a:pPr>
            <a:r>
              <a:rPr lang="en-US" sz="2900" dirty="0" smtClean="0">
                <a:latin typeface="Arial"/>
                <a:cs typeface="Arial"/>
              </a:rPr>
              <a:t>The consideration of fracking fluid as a hazardous waste, subject to regulation under CERCLA </a:t>
            </a:r>
          </a:p>
        </p:txBody>
      </p:sp>
      <p:sp>
        <p:nvSpPr>
          <p:cNvPr id="34" name="TextBox 33"/>
          <p:cNvSpPr txBox="1"/>
          <p:nvPr/>
        </p:nvSpPr>
        <p:spPr>
          <a:xfrm>
            <a:off x="14003116" y="5321405"/>
            <a:ext cx="15792565" cy="5047535"/>
          </a:xfrm>
          <a:prstGeom prst="rect">
            <a:avLst/>
          </a:prstGeom>
          <a:noFill/>
        </p:spPr>
        <p:txBody>
          <a:bodyPr wrap="square" rtlCol="0">
            <a:spAutoFit/>
          </a:bodyPr>
          <a:lstStyle/>
          <a:p>
            <a:pPr algn="just"/>
            <a:r>
              <a:rPr lang="en-US" sz="2900" dirty="0" smtClean="0">
                <a:latin typeface="Arial"/>
                <a:cs typeface="Arial"/>
              </a:rPr>
              <a:t>The Committee on Energy and Commerce in the House reported that, “between 2005 and 2009, </a:t>
            </a:r>
            <a:r>
              <a:rPr lang="en-US" sz="2900" dirty="0">
                <a:latin typeface="Arial"/>
                <a:cs typeface="Arial"/>
              </a:rPr>
              <a:t>the 14 oil and gas service companies used </a:t>
            </a:r>
            <a:r>
              <a:rPr lang="en-US" sz="2900" b="1" u="sng" dirty="0">
                <a:solidFill>
                  <a:schemeClr val="accent5">
                    <a:lumMod val="75000"/>
                  </a:schemeClr>
                </a:solidFill>
                <a:uFill>
                  <a:solidFill>
                    <a:schemeClr val="accent5">
                      <a:lumMod val="75000"/>
                    </a:schemeClr>
                  </a:solidFill>
                </a:uFill>
                <a:latin typeface="Arial"/>
                <a:cs typeface="Arial"/>
              </a:rPr>
              <a:t>more than 2,500 hydraulic fracturing products containing 750 chemicals and other </a:t>
            </a:r>
            <a:r>
              <a:rPr lang="en-US" sz="2900" b="1" u="sng" dirty="0" smtClean="0">
                <a:solidFill>
                  <a:schemeClr val="accent5">
                    <a:lumMod val="75000"/>
                  </a:schemeClr>
                </a:solidFill>
                <a:uFill>
                  <a:solidFill>
                    <a:schemeClr val="accent5">
                      <a:lumMod val="75000"/>
                    </a:schemeClr>
                  </a:solidFill>
                </a:uFill>
                <a:latin typeface="Arial"/>
                <a:cs typeface="Arial"/>
              </a:rPr>
              <a:t>components</a:t>
            </a:r>
            <a:r>
              <a:rPr lang="en-US" sz="2900" dirty="0" smtClean="0">
                <a:latin typeface="Arial"/>
                <a:cs typeface="Arial"/>
              </a:rPr>
              <a:t>, “including some </a:t>
            </a:r>
            <a:r>
              <a:rPr lang="en-US" sz="2900" dirty="0" smtClean="0">
                <a:latin typeface="Arial"/>
                <a:cs typeface="Arial"/>
              </a:rPr>
              <a:t>extremely toxic </a:t>
            </a:r>
            <a:r>
              <a:rPr lang="en-US" sz="2900" dirty="0" smtClean="0">
                <a:latin typeface="Arial"/>
                <a:cs typeface="Arial"/>
              </a:rPr>
              <a:t>chemicals, including benzene and lead” (3). </a:t>
            </a:r>
            <a:r>
              <a:rPr lang="en-US" sz="2900" b="1" u="sng" dirty="0" smtClean="0">
                <a:solidFill>
                  <a:srgbClr val="31859C"/>
                </a:solidFill>
                <a:latin typeface="Arial"/>
                <a:cs typeface="Arial"/>
              </a:rPr>
              <a:t>29 of these chemicals, used in more than 650 chemicals, </a:t>
            </a:r>
            <a:r>
              <a:rPr lang="en-US" sz="2900" dirty="0" smtClean="0">
                <a:latin typeface="Arial"/>
                <a:cs typeface="Arial"/>
              </a:rPr>
              <a:t>are either </a:t>
            </a:r>
            <a:r>
              <a:rPr lang="en-US" sz="2900" b="1" u="sng" dirty="0" smtClean="0">
                <a:solidFill>
                  <a:srgbClr val="31859C"/>
                </a:solidFill>
                <a:latin typeface="Arial"/>
                <a:cs typeface="Arial"/>
              </a:rPr>
              <a:t>known human carcinogens</a:t>
            </a:r>
            <a:r>
              <a:rPr lang="en-US" sz="2900" dirty="0" smtClean="0">
                <a:latin typeface="Arial"/>
                <a:cs typeface="Arial"/>
              </a:rPr>
              <a:t>, listed as toxic under the Safe Water Drinking Act, </a:t>
            </a:r>
            <a:r>
              <a:rPr lang="en-US" sz="2900" b="1" u="sng" dirty="0" smtClean="0">
                <a:solidFill>
                  <a:srgbClr val="31859C"/>
                </a:solidFill>
                <a:latin typeface="Arial"/>
                <a:cs typeface="Arial"/>
              </a:rPr>
              <a:t>or listed as hazardous air pollutants</a:t>
            </a:r>
            <a:r>
              <a:rPr lang="en-US" sz="2900" dirty="0" smtClean="0">
                <a:solidFill>
                  <a:srgbClr val="31859C"/>
                </a:solidFill>
                <a:latin typeface="Arial"/>
                <a:cs typeface="Arial"/>
              </a:rPr>
              <a:t> </a:t>
            </a:r>
            <a:r>
              <a:rPr lang="en-US" sz="2900" dirty="0" smtClean="0">
                <a:latin typeface="Arial"/>
                <a:cs typeface="Arial"/>
              </a:rPr>
              <a:t>under the Clean Air Act (3). In addition to disclosed chemicals, oil and gas companies are unable to provide a complete list of chemicals used because of the fracking fluid manufacturer’s claims that the chemical makeup of their product is a trade secret. Between 2005 and 2009, </a:t>
            </a:r>
            <a:r>
              <a:rPr lang="en-US" sz="2900" b="1" u="sng" dirty="0" smtClean="0">
                <a:solidFill>
                  <a:srgbClr val="31859C"/>
                </a:solidFill>
                <a:latin typeface="Arial"/>
                <a:cs typeface="Arial"/>
              </a:rPr>
              <a:t>279 fracking products contained at least one undisclosed chemical</a:t>
            </a:r>
            <a:r>
              <a:rPr lang="en-US" sz="2900" dirty="0" smtClean="0">
                <a:latin typeface="Arial"/>
                <a:cs typeface="Arial"/>
              </a:rPr>
              <a:t> (3).  </a:t>
            </a:r>
          </a:p>
          <a:p>
            <a:endParaRPr lang="en-US" sz="3200" dirty="0">
              <a:latin typeface="Arial"/>
              <a:cs typeface="Arial"/>
            </a:endParaRPr>
          </a:p>
        </p:txBody>
      </p:sp>
      <p:sp>
        <p:nvSpPr>
          <p:cNvPr id="35" name="TextBox 34"/>
          <p:cNvSpPr txBox="1"/>
          <p:nvPr/>
        </p:nvSpPr>
        <p:spPr>
          <a:xfrm>
            <a:off x="30078997" y="11962118"/>
            <a:ext cx="13184280" cy="698652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square" rtlCol="0">
            <a:spAutoFit/>
          </a:bodyPr>
          <a:lstStyle/>
          <a:p>
            <a:pPr algn="just"/>
            <a:r>
              <a:rPr lang="en-US" sz="2800" dirty="0">
                <a:latin typeface="Arial"/>
                <a:cs typeface="Arial"/>
              </a:rPr>
              <a:t>R</a:t>
            </a:r>
            <a:r>
              <a:rPr lang="en-US" sz="2800" dirty="0" smtClean="0">
                <a:latin typeface="Arial"/>
                <a:cs typeface="Arial"/>
              </a:rPr>
              <a:t>esearchers at the University of Colorado conducted a study to determine the occurrence of health risks related to the use of specific chemicals found in the environment surrounding </a:t>
            </a:r>
            <a:r>
              <a:rPr lang="en-US" sz="2800" dirty="0" err="1" smtClean="0">
                <a:latin typeface="Arial"/>
                <a:cs typeface="Arial"/>
              </a:rPr>
              <a:t>hydrofracked</a:t>
            </a:r>
            <a:r>
              <a:rPr lang="en-US" sz="2800" dirty="0" smtClean="0">
                <a:latin typeface="Arial"/>
                <a:cs typeface="Arial"/>
              </a:rPr>
              <a:t> gas wells. Using the town of </a:t>
            </a:r>
            <a:r>
              <a:rPr lang="en-US" sz="2800" dirty="0" smtClean="0">
                <a:latin typeface="Arial"/>
                <a:cs typeface="Arial"/>
              </a:rPr>
              <a:t>Battlement Mesa, CO as a case study, the group conducted a Health Impact Assessment of the 200 proposed gas wells in the town. </a:t>
            </a:r>
            <a:r>
              <a:rPr lang="en-US" sz="2800" dirty="0" smtClean="0">
                <a:latin typeface="Arial"/>
                <a:cs typeface="Arial"/>
              </a:rPr>
              <a:t>The researchers found that there was an increased Health Impact for residents within ½ mile of the wells, and that “most of the chronic non-cancer hazard is attributed to neurological effects.” Researches found similar results for sub-chronic health impacts, attributing the greatest impact to neurological effects (8). Most of the health effects are primarily caused by high exposure to </a:t>
            </a:r>
            <a:r>
              <a:rPr lang="en-US" sz="2800" u="sng" dirty="0" err="1">
                <a:solidFill>
                  <a:schemeClr val="bg1"/>
                </a:solidFill>
                <a:latin typeface="Arial"/>
                <a:cs typeface="Arial"/>
              </a:rPr>
              <a:t>trimethylbenzenes</a:t>
            </a:r>
            <a:r>
              <a:rPr lang="en-US" sz="2800" u="sng" dirty="0">
                <a:solidFill>
                  <a:schemeClr val="bg1"/>
                </a:solidFill>
                <a:latin typeface="Arial"/>
                <a:cs typeface="Arial"/>
              </a:rPr>
              <a:t>, aliphatic </a:t>
            </a:r>
            <a:r>
              <a:rPr lang="en-US" sz="2800" u="sng" dirty="0" smtClean="0">
                <a:solidFill>
                  <a:schemeClr val="bg1"/>
                </a:solidFill>
                <a:latin typeface="Arial"/>
                <a:cs typeface="Arial"/>
              </a:rPr>
              <a:t>hydrocarbons</a:t>
            </a:r>
            <a:r>
              <a:rPr lang="en-US" sz="2800" u="sng" dirty="0">
                <a:solidFill>
                  <a:schemeClr val="bg1"/>
                </a:solidFill>
                <a:latin typeface="Arial"/>
                <a:cs typeface="Arial"/>
              </a:rPr>
              <a:t>, and </a:t>
            </a:r>
            <a:r>
              <a:rPr lang="en-US" sz="2800" u="sng" dirty="0" smtClean="0">
                <a:solidFill>
                  <a:schemeClr val="bg1"/>
                </a:solidFill>
                <a:latin typeface="Arial"/>
                <a:cs typeface="Arial"/>
              </a:rPr>
              <a:t>xylenes, </a:t>
            </a:r>
            <a:r>
              <a:rPr lang="en-US" sz="2800" dirty="0" smtClean="0">
                <a:solidFill>
                  <a:schemeClr val="bg1"/>
                </a:solidFill>
                <a:latin typeface="Arial"/>
                <a:cs typeface="Arial"/>
              </a:rPr>
              <a:t>all of which have </a:t>
            </a:r>
            <a:r>
              <a:rPr lang="en-US" sz="2800" u="sng" dirty="0" smtClean="0">
                <a:solidFill>
                  <a:schemeClr val="bg1"/>
                </a:solidFill>
                <a:latin typeface="Arial"/>
                <a:cs typeface="Arial"/>
              </a:rPr>
              <a:t>“neurological and/or respiratory effects.</a:t>
            </a:r>
            <a:r>
              <a:rPr lang="en-US" sz="2800" dirty="0" smtClean="0">
                <a:solidFill>
                  <a:schemeClr val="accent2">
                    <a:lumMod val="75000"/>
                  </a:schemeClr>
                </a:solidFill>
                <a:latin typeface="Arial"/>
                <a:cs typeface="Arial"/>
              </a:rPr>
              <a:t>”</a:t>
            </a:r>
            <a:r>
              <a:rPr lang="en-US" sz="2800" dirty="0" smtClean="0">
                <a:latin typeface="Arial"/>
                <a:cs typeface="Arial"/>
              </a:rPr>
              <a:t> The levels of chemicals observed at these rural sites were higher than at urban sites, indicating a strong relationship between the presence of the shale gas wells and the incidence of these types of chemicals. As a formal recognition of this risk, the Garfield Country inventory attributed the high emissions of these chemicals primarily to natural gas development (8).</a:t>
            </a:r>
            <a:endParaRPr lang="en-US" sz="2800" dirty="0">
              <a:latin typeface="Arial"/>
              <a:cs typeface="Arial"/>
            </a:endParaRPr>
          </a:p>
        </p:txBody>
      </p:sp>
      <p:pic>
        <p:nvPicPr>
          <p:cNvPr id="37" name="Picture 36" descr="Screen Shot 2014-04-23 at 3.27.45 PM.pn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8187601" y="9981942"/>
            <a:ext cx="5386055" cy="4805318"/>
          </a:xfrm>
          <a:prstGeom prst="rect">
            <a:avLst/>
          </a:prstGeom>
        </p:spPr>
      </p:pic>
      <p:sp>
        <p:nvSpPr>
          <p:cNvPr id="40" name="TextBox 39"/>
          <p:cNvSpPr txBox="1"/>
          <p:nvPr/>
        </p:nvSpPr>
        <p:spPr>
          <a:xfrm>
            <a:off x="15150103" y="15698331"/>
            <a:ext cx="9456885" cy="830997"/>
          </a:xfrm>
          <a:prstGeom prst="rect">
            <a:avLst/>
          </a:prstGeom>
          <a:noFill/>
        </p:spPr>
        <p:txBody>
          <a:bodyPr wrap="none" rtlCol="0">
            <a:spAutoFit/>
          </a:bodyPr>
          <a:lstStyle/>
          <a:p>
            <a:r>
              <a:rPr lang="en-US" sz="2400" dirty="0" smtClean="0">
                <a:latin typeface="Arial"/>
                <a:cs typeface="Arial"/>
              </a:rPr>
              <a:t>Figure 2. Percent of composition disclosed for 944 fracking products</a:t>
            </a:r>
          </a:p>
          <a:p>
            <a:r>
              <a:rPr lang="en-US" sz="2400" dirty="0" smtClean="0">
                <a:latin typeface="Arial"/>
                <a:cs typeface="Arial"/>
              </a:rPr>
              <a:t>Source: Colburn et. al  </a:t>
            </a:r>
            <a:endParaRPr lang="en-US" sz="2400" dirty="0">
              <a:latin typeface="Arial"/>
              <a:cs typeface="Arial"/>
            </a:endParaRPr>
          </a:p>
        </p:txBody>
      </p:sp>
      <p:sp>
        <p:nvSpPr>
          <p:cNvPr id="42" name="TextBox 41"/>
          <p:cNvSpPr txBox="1"/>
          <p:nvPr/>
        </p:nvSpPr>
        <p:spPr>
          <a:xfrm>
            <a:off x="15564087" y="12004887"/>
            <a:ext cx="1822808" cy="400110"/>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wrap="square" rtlCol="0">
            <a:spAutoFit/>
          </a:bodyPr>
          <a:lstStyle/>
          <a:p>
            <a:r>
              <a:rPr lang="en-US" sz="2000" b="1" dirty="0" smtClean="0">
                <a:latin typeface="Arial"/>
                <a:cs typeface="Arial"/>
              </a:rPr>
              <a:t>Less than 1%</a:t>
            </a:r>
            <a:endParaRPr lang="en-US" sz="2000" b="1" dirty="0">
              <a:latin typeface="Arial"/>
              <a:cs typeface="Arial"/>
            </a:endParaRPr>
          </a:p>
        </p:txBody>
      </p:sp>
      <p:sp>
        <p:nvSpPr>
          <p:cNvPr id="43" name="TextBox 42"/>
          <p:cNvSpPr txBox="1"/>
          <p:nvPr/>
        </p:nvSpPr>
        <p:spPr>
          <a:xfrm>
            <a:off x="24120985" y="10369159"/>
            <a:ext cx="2209209" cy="400110"/>
          </a:xfrm>
          <a:prstGeom prst="rect">
            <a:avLst/>
          </a:prstGeom>
        </p:spPr>
        <p:style>
          <a:lnRef idx="2">
            <a:schemeClr val="dk1"/>
          </a:lnRef>
          <a:fillRef idx="1">
            <a:schemeClr val="lt1"/>
          </a:fillRef>
          <a:effectRef idx="0">
            <a:schemeClr val="dk1"/>
          </a:effectRef>
          <a:fontRef idx="minor">
            <a:schemeClr val="dk1"/>
          </a:fontRef>
        </p:style>
        <p:txBody>
          <a:bodyPr wrap="none" rtlCol="0">
            <a:spAutoFit/>
          </a:bodyPr>
          <a:lstStyle/>
          <a:p>
            <a:r>
              <a:rPr lang="en-US" sz="2000" dirty="0" smtClean="0">
                <a:latin typeface="Arial"/>
                <a:cs typeface="Arial"/>
              </a:rPr>
              <a:t>Greater than 95%</a:t>
            </a:r>
            <a:endParaRPr lang="en-US" sz="2000" dirty="0">
              <a:latin typeface="Arial"/>
              <a:cs typeface="Arial"/>
            </a:endParaRPr>
          </a:p>
        </p:txBody>
      </p:sp>
      <p:sp>
        <p:nvSpPr>
          <p:cNvPr id="44" name="TextBox 43"/>
          <p:cNvSpPr txBox="1"/>
          <p:nvPr/>
        </p:nvSpPr>
        <p:spPr>
          <a:xfrm>
            <a:off x="24485312" y="12598805"/>
            <a:ext cx="1368008" cy="400110"/>
          </a:xfrm>
          <a:prstGeom prst="rect">
            <a:avLst/>
          </a:prstGeom>
        </p:spPr>
        <p:style>
          <a:lnRef idx="2">
            <a:schemeClr val="dk1"/>
          </a:lnRef>
          <a:fillRef idx="1">
            <a:schemeClr val="lt1"/>
          </a:fillRef>
          <a:effectRef idx="0">
            <a:schemeClr val="dk1"/>
          </a:effectRef>
          <a:fontRef idx="minor">
            <a:schemeClr val="dk1"/>
          </a:fontRef>
        </p:style>
        <p:txBody>
          <a:bodyPr wrap="none" rtlCol="0">
            <a:spAutoFit/>
          </a:bodyPr>
          <a:lstStyle/>
          <a:p>
            <a:r>
              <a:rPr lang="en-US" sz="2000" dirty="0" smtClean="0">
                <a:latin typeface="Arial"/>
                <a:cs typeface="Arial"/>
              </a:rPr>
              <a:t>51%- 95%</a:t>
            </a:r>
            <a:endParaRPr lang="en-US" sz="2000" dirty="0">
              <a:latin typeface="Arial"/>
              <a:cs typeface="Arial"/>
            </a:endParaRPr>
          </a:p>
        </p:txBody>
      </p:sp>
      <p:sp>
        <p:nvSpPr>
          <p:cNvPr id="45" name="TextBox 44"/>
          <p:cNvSpPr txBox="1"/>
          <p:nvPr/>
        </p:nvSpPr>
        <p:spPr>
          <a:xfrm>
            <a:off x="21899400" y="15307627"/>
            <a:ext cx="1154107" cy="400110"/>
          </a:xfrm>
          <a:prstGeom prst="rect">
            <a:avLst/>
          </a:prstGeom>
        </p:spPr>
        <p:style>
          <a:lnRef idx="2">
            <a:schemeClr val="dk1"/>
          </a:lnRef>
          <a:fillRef idx="1">
            <a:schemeClr val="lt1"/>
          </a:fillRef>
          <a:effectRef idx="0">
            <a:schemeClr val="dk1"/>
          </a:effectRef>
          <a:fontRef idx="minor">
            <a:schemeClr val="dk1"/>
          </a:fontRef>
        </p:style>
        <p:txBody>
          <a:bodyPr wrap="none" rtlCol="0">
            <a:spAutoFit/>
          </a:bodyPr>
          <a:lstStyle/>
          <a:p>
            <a:r>
              <a:rPr lang="en-US" sz="2000" dirty="0" smtClean="0">
                <a:latin typeface="Arial"/>
                <a:cs typeface="Arial"/>
              </a:rPr>
              <a:t>1%-50%</a:t>
            </a:r>
            <a:endParaRPr lang="en-US" sz="2000" dirty="0">
              <a:latin typeface="Arial"/>
              <a:cs typeface="Arial"/>
            </a:endParaRPr>
          </a:p>
        </p:txBody>
      </p:sp>
      <p:cxnSp>
        <p:nvCxnSpPr>
          <p:cNvPr id="47" name="Straight Arrow Connector 46"/>
          <p:cNvCxnSpPr/>
          <p:nvPr/>
        </p:nvCxnSpPr>
        <p:spPr>
          <a:xfrm>
            <a:off x="17667791" y="12204942"/>
            <a:ext cx="791875" cy="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51" name="Straight Arrow Connector 50"/>
          <p:cNvCxnSpPr/>
          <p:nvPr/>
        </p:nvCxnSpPr>
        <p:spPr>
          <a:xfrm flipH="1">
            <a:off x="22652428" y="10687124"/>
            <a:ext cx="921228" cy="164289"/>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54" name="Straight Arrow Connector 53"/>
          <p:cNvCxnSpPr/>
          <p:nvPr/>
        </p:nvCxnSpPr>
        <p:spPr>
          <a:xfrm flipH="1">
            <a:off x="23493461" y="12798860"/>
            <a:ext cx="627524" cy="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56" name="Straight Arrow Connector 55"/>
          <p:cNvCxnSpPr/>
          <p:nvPr/>
        </p:nvCxnSpPr>
        <p:spPr>
          <a:xfrm flipH="1" flipV="1">
            <a:off x="20956284" y="15015509"/>
            <a:ext cx="806817" cy="292118"/>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62" name="TextBox 61"/>
          <p:cNvSpPr txBox="1"/>
          <p:nvPr/>
        </p:nvSpPr>
        <p:spPr>
          <a:xfrm>
            <a:off x="14344261" y="36187203"/>
            <a:ext cx="13980134" cy="707886"/>
          </a:xfrm>
          <a:prstGeom prst="rect">
            <a:avLst/>
          </a:prstGeom>
          <a:noFill/>
        </p:spPr>
        <p:txBody>
          <a:bodyPr wrap="none" rtlCol="0">
            <a:spAutoFit/>
          </a:bodyPr>
          <a:lstStyle/>
          <a:p>
            <a:r>
              <a:rPr lang="en-US" sz="2000" dirty="0" smtClean="0">
                <a:latin typeface="Arial"/>
                <a:cs typeface="Arial"/>
              </a:rPr>
              <a:t>Figure 3. Profile of Possible Health Effects soluble and volatile chemicals with CAS profiles used in natural gas operations</a:t>
            </a:r>
          </a:p>
          <a:p>
            <a:r>
              <a:rPr lang="en-US" sz="2000" dirty="0" smtClean="0">
                <a:latin typeface="Arial"/>
                <a:cs typeface="Arial"/>
              </a:rPr>
              <a:t>Source: Colburn et al.   </a:t>
            </a:r>
            <a:endParaRPr lang="en-US" sz="2000" dirty="0">
              <a:latin typeface="Arial"/>
              <a:cs typeface="Arial"/>
            </a:endParaRPr>
          </a:p>
        </p:txBody>
      </p:sp>
      <p:sp>
        <p:nvSpPr>
          <p:cNvPr id="65" name="Rectangle 64"/>
          <p:cNvSpPr/>
          <p:nvPr/>
        </p:nvSpPr>
        <p:spPr>
          <a:xfrm>
            <a:off x="19908587" y="31911830"/>
            <a:ext cx="264290" cy="2743082"/>
          </a:xfrm>
          <a:prstGeom prst="rect">
            <a:avLst/>
          </a:prstGeom>
          <a:solidFill>
            <a:srgbClr val="FFFF00">
              <a:alpha val="62000"/>
            </a:srgb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67" name="Straight Connector 66"/>
          <p:cNvCxnSpPr/>
          <p:nvPr/>
        </p:nvCxnSpPr>
        <p:spPr>
          <a:xfrm flipV="1">
            <a:off x="19079459" y="34734938"/>
            <a:ext cx="1093418" cy="1125712"/>
          </a:xfrm>
          <a:prstGeom prst="line">
            <a:avLst/>
          </a:prstGeom>
          <a:ln>
            <a:solidFill>
              <a:srgbClr val="FFFF00"/>
            </a:solidFill>
          </a:ln>
        </p:spPr>
        <p:style>
          <a:lnRef idx="2">
            <a:schemeClr val="accent1"/>
          </a:lnRef>
          <a:fillRef idx="0">
            <a:schemeClr val="accent1"/>
          </a:fillRef>
          <a:effectRef idx="1">
            <a:schemeClr val="accent1"/>
          </a:effectRef>
          <a:fontRef idx="minor">
            <a:schemeClr val="tx1"/>
          </a:fontRef>
        </p:style>
      </p:cxnSp>
      <p:sp>
        <p:nvSpPr>
          <p:cNvPr id="70" name="TextBox 69"/>
          <p:cNvSpPr txBox="1"/>
          <p:nvPr/>
        </p:nvSpPr>
        <p:spPr>
          <a:xfrm>
            <a:off x="14003117" y="37143576"/>
            <a:ext cx="15656266" cy="954107"/>
          </a:xfrm>
          <a:prstGeom prst="rect">
            <a:avLst/>
          </a:prstGeom>
          <a:noFill/>
        </p:spPr>
        <p:txBody>
          <a:bodyPr wrap="square" rtlCol="0">
            <a:spAutoFit/>
          </a:bodyPr>
          <a:lstStyle/>
          <a:p>
            <a:r>
              <a:rPr lang="en-US" sz="2800" dirty="0" smtClean="0">
                <a:latin typeface="Arial"/>
                <a:cs typeface="Arial"/>
              </a:rPr>
              <a:t>Because of limitations including limited chemical reporting and lack of transparency by companies, the group concluded that these health effects are likely underestimates of the true impacts. </a:t>
            </a:r>
            <a:endParaRPr lang="en-US" sz="2800" dirty="0">
              <a:latin typeface="Arial"/>
              <a:cs typeface="Arial"/>
            </a:endParaRPr>
          </a:p>
        </p:txBody>
      </p:sp>
      <p:sp>
        <p:nvSpPr>
          <p:cNvPr id="72" name="TextBox 71"/>
          <p:cNvSpPr txBox="1"/>
          <p:nvPr/>
        </p:nvSpPr>
        <p:spPr>
          <a:xfrm>
            <a:off x="29997400" y="19769067"/>
            <a:ext cx="13265876" cy="11295397"/>
          </a:xfrm>
          <a:prstGeom prst="rect">
            <a:avLst/>
          </a:prstGeom>
          <a:noFill/>
        </p:spPr>
        <p:txBody>
          <a:bodyPr wrap="square" rtlCol="0">
            <a:spAutoFit/>
          </a:bodyPr>
          <a:lstStyle/>
          <a:p>
            <a:pPr algn="just"/>
            <a:r>
              <a:rPr lang="en-US" sz="2800" dirty="0" smtClean="0">
                <a:latin typeface="Arial"/>
                <a:cs typeface="Arial"/>
              </a:rPr>
              <a:t>Although Congress has the power to regulate hydraulic fracturing under the Commerce Clause, most regulation is left to the states (5). The 2005 Energy Policy Act exempts oil and natural gas operations from many federal regulations pertaining to the environment and human health including the following:</a:t>
            </a:r>
            <a:endParaRPr lang="en-US" sz="2800" dirty="0">
              <a:latin typeface="Arial"/>
              <a:cs typeface="Arial"/>
            </a:endParaRPr>
          </a:p>
          <a:p>
            <a:pPr algn="just"/>
            <a:r>
              <a:rPr lang="en-US" sz="2800" b="1" dirty="0" smtClean="0">
                <a:latin typeface="Arial"/>
                <a:cs typeface="Arial"/>
              </a:rPr>
              <a:t>Safe Water Drinking Act: </a:t>
            </a:r>
            <a:r>
              <a:rPr lang="en-US" sz="2800" dirty="0" smtClean="0">
                <a:latin typeface="Arial"/>
                <a:cs typeface="Arial"/>
              </a:rPr>
              <a:t>Fracking fluids may be injected into the groundwater as long as they do not contain diesel fuels.</a:t>
            </a:r>
          </a:p>
          <a:p>
            <a:pPr lvl="0" algn="just"/>
            <a:r>
              <a:rPr lang="en-US" sz="2800" b="1" dirty="0" smtClean="0">
                <a:latin typeface="Arial"/>
                <a:cs typeface="Arial"/>
              </a:rPr>
              <a:t>Resource Conservation and Recovery Act: </a:t>
            </a:r>
            <a:r>
              <a:rPr lang="en-US" sz="2800" dirty="0" smtClean="0">
                <a:latin typeface="Arial"/>
                <a:cs typeface="Arial"/>
              </a:rPr>
              <a:t>Fluids and wastes from oil and natural gas productions are not classified under Subtitle C- hazardous to humans and the environment- and are instead regulated less stringently than other hazardous wastes. </a:t>
            </a:r>
          </a:p>
          <a:p>
            <a:pPr lvl="0" algn="just"/>
            <a:r>
              <a:rPr lang="en-US" sz="2800" b="1" dirty="0" smtClean="0">
                <a:latin typeface="Arial"/>
                <a:cs typeface="Arial"/>
              </a:rPr>
              <a:t>Emergency Planning and Community Right-to-Know Act: </a:t>
            </a:r>
            <a:r>
              <a:rPr lang="en-US" sz="2800" dirty="0" smtClean="0">
                <a:latin typeface="Arial"/>
                <a:cs typeface="Arial"/>
              </a:rPr>
              <a:t>The EPA does not list the natural gas industry on the list of industries required to report toxic chemical information, which would include </a:t>
            </a:r>
            <a:r>
              <a:rPr lang="en-US" sz="2800" dirty="0">
                <a:latin typeface="Arial"/>
                <a:cs typeface="Arial"/>
              </a:rPr>
              <a:t>fugitive on-site air releases, water releases, on and off-site land releases, underground injection, transfers to waste management facilities, and on-site waste treatment and management procedures</a:t>
            </a:r>
            <a:r>
              <a:rPr lang="en-US" sz="2800" dirty="0" smtClean="0">
                <a:effectLst/>
                <a:latin typeface="Arial"/>
                <a:cs typeface="Arial"/>
              </a:rPr>
              <a:t> </a:t>
            </a:r>
          </a:p>
          <a:p>
            <a:pPr lvl="0" algn="just"/>
            <a:r>
              <a:rPr lang="en-US" sz="2800" b="1" dirty="0" smtClean="0">
                <a:latin typeface="Arial"/>
                <a:cs typeface="Arial"/>
              </a:rPr>
              <a:t>National Environmental Policy Act: </a:t>
            </a:r>
            <a:r>
              <a:rPr lang="en-US" sz="2800" dirty="0" smtClean="0">
                <a:latin typeface="Arial"/>
                <a:cs typeface="Arial"/>
              </a:rPr>
              <a:t>Oil and gas industries are excluded from NEPA because the EPA presumed them to have no significant environmental impact. The burden is on the public to prove harm to human health. </a:t>
            </a:r>
            <a:endParaRPr lang="en-US" sz="2800" b="1" dirty="0" smtClean="0">
              <a:latin typeface="Arial"/>
              <a:cs typeface="Arial"/>
            </a:endParaRPr>
          </a:p>
          <a:p>
            <a:pPr lvl="0"/>
            <a:r>
              <a:rPr lang="en-US" sz="2800" b="1" dirty="0" smtClean="0">
                <a:latin typeface="Arial"/>
                <a:cs typeface="Arial"/>
              </a:rPr>
              <a:t>Clean Air Act: </a:t>
            </a:r>
            <a:r>
              <a:rPr lang="en-US" sz="2800" dirty="0" smtClean="0">
                <a:latin typeface="Arial"/>
                <a:cs typeface="Arial"/>
              </a:rPr>
              <a:t>Oil and gas wells are not considered major sources of air pollutants and are not required to obtain a Title 5 permit. </a:t>
            </a:r>
            <a:endParaRPr lang="en-US" sz="2800" b="1" dirty="0" smtClean="0">
              <a:latin typeface="Arial"/>
              <a:cs typeface="Arial"/>
            </a:endParaRPr>
          </a:p>
          <a:p>
            <a:pPr lvl="0"/>
            <a:r>
              <a:rPr lang="en-US" sz="2800" dirty="0" smtClean="0">
                <a:latin typeface="Arial"/>
                <a:cs typeface="Arial"/>
              </a:rPr>
              <a:t>Finally, under </a:t>
            </a:r>
            <a:r>
              <a:rPr lang="en-US" sz="2800" b="1" dirty="0" smtClean="0">
                <a:latin typeface="Arial"/>
                <a:cs typeface="Arial"/>
              </a:rPr>
              <a:t>Occupational Safety and Health Administration regulations</a:t>
            </a:r>
            <a:r>
              <a:rPr lang="en-US" sz="2800" dirty="0">
                <a:latin typeface="Arial"/>
                <a:cs typeface="Arial"/>
              </a:rPr>
              <a:t>, manufacturers may withhold the identity of chemical components that constitute “trade </a:t>
            </a:r>
            <a:r>
              <a:rPr lang="en-US" sz="2800" dirty="0" smtClean="0">
                <a:latin typeface="Arial"/>
                <a:cs typeface="Arial"/>
              </a:rPr>
              <a:t>secrets” (3).  </a:t>
            </a:r>
            <a:endParaRPr lang="en-US" sz="2800" dirty="0">
              <a:latin typeface="Arial"/>
              <a:cs typeface="Arial"/>
            </a:endParaRPr>
          </a:p>
          <a:p>
            <a:endParaRPr lang="en-US" sz="2800" dirty="0" smtClean="0">
              <a:latin typeface="Arial"/>
              <a:cs typeface="Arial"/>
            </a:endParaRPr>
          </a:p>
          <a:p>
            <a:endParaRPr lang="en-US" sz="2800" dirty="0">
              <a:latin typeface="Arial"/>
              <a:cs typeface="Arial"/>
            </a:endParaRPr>
          </a:p>
        </p:txBody>
      </p:sp>
      <p:sp>
        <p:nvSpPr>
          <p:cNvPr id="73" name="TextBox 72"/>
          <p:cNvSpPr txBox="1"/>
          <p:nvPr/>
        </p:nvSpPr>
        <p:spPr>
          <a:xfrm>
            <a:off x="29795681" y="35421058"/>
            <a:ext cx="13708053" cy="3108544"/>
          </a:xfrm>
          <a:prstGeom prst="rect">
            <a:avLst/>
          </a:prstGeom>
          <a:noFill/>
        </p:spPr>
        <p:txBody>
          <a:bodyPr wrap="square" rtlCol="0">
            <a:spAutoFit/>
          </a:bodyPr>
          <a:lstStyle/>
          <a:p>
            <a:pPr algn="just"/>
            <a:r>
              <a:rPr lang="en-US" sz="1400" dirty="0" smtClean="0">
                <a:latin typeface="Arial"/>
                <a:cs typeface="Arial"/>
              </a:rPr>
              <a:t>1. United States. Energy Information Administration. </a:t>
            </a:r>
            <a:r>
              <a:rPr lang="en-US" sz="1400" i="1" dirty="0" smtClean="0">
                <a:latin typeface="Arial"/>
                <a:cs typeface="Arial"/>
              </a:rPr>
              <a:t>Natural Gas. </a:t>
            </a:r>
            <a:r>
              <a:rPr lang="en-US" sz="1400" dirty="0" smtClean="0">
                <a:latin typeface="Arial"/>
                <a:cs typeface="Arial"/>
              </a:rPr>
              <a:t>EIA. 31 March 2014. Web. 22 April 2014. </a:t>
            </a:r>
          </a:p>
          <a:p>
            <a:pPr indent="-457200" algn="just"/>
            <a:r>
              <a:rPr lang="en-US" sz="1400" dirty="0" smtClean="0">
                <a:latin typeface="Arial"/>
                <a:cs typeface="Arial"/>
              </a:rPr>
              <a:t>2. Hays</a:t>
            </a:r>
            <a:r>
              <a:rPr lang="en-US" sz="1400" dirty="0">
                <a:latin typeface="Arial"/>
                <a:cs typeface="Arial"/>
              </a:rPr>
              <a:t>, Jake, and Adam Law. “Public Health Concerns of Shale Gas Development.” </a:t>
            </a:r>
            <a:r>
              <a:rPr lang="en-US" sz="1400" i="1" dirty="0">
                <a:latin typeface="Arial"/>
                <a:cs typeface="Arial"/>
              </a:rPr>
              <a:t>Physicians for Social Responsibility. </a:t>
            </a:r>
            <a:r>
              <a:rPr lang="en-US" sz="1400" dirty="0">
                <a:latin typeface="Arial"/>
                <a:cs typeface="Arial"/>
              </a:rPr>
              <a:t>Physicians for Social </a:t>
            </a:r>
            <a:r>
              <a:rPr lang="en-US" sz="1400" dirty="0" smtClean="0">
                <a:latin typeface="Arial"/>
                <a:cs typeface="Arial"/>
              </a:rPr>
              <a:t>Responsibility</a:t>
            </a:r>
            <a:r>
              <a:rPr lang="en-US" sz="1400" dirty="0">
                <a:latin typeface="Arial"/>
                <a:cs typeface="Arial"/>
              </a:rPr>
              <a:t>, 18 June 2012. Web. 14 April 2014. </a:t>
            </a:r>
          </a:p>
          <a:p>
            <a:pPr algn="just"/>
            <a:r>
              <a:rPr lang="en-US" sz="1400" dirty="0" smtClean="0">
                <a:latin typeface="Arial"/>
                <a:cs typeface="Arial"/>
              </a:rPr>
              <a:t>3. United </a:t>
            </a:r>
            <a:r>
              <a:rPr lang="en-US" sz="1400" dirty="0">
                <a:latin typeface="Arial"/>
                <a:cs typeface="Arial"/>
              </a:rPr>
              <a:t>States. House of Representatives. Committee on Energy and Commerce Minority Staff. “Chemicals Used In Hydraulic Fracturing.” </a:t>
            </a:r>
            <a:r>
              <a:rPr lang="en-US" sz="1400" i="1" dirty="0">
                <a:latin typeface="Arial"/>
                <a:cs typeface="Arial"/>
              </a:rPr>
              <a:t>U.S. House of Representatives</a:t>
            </a:r>
            <a:r>
              <a:rPr lang="en-US" sz="1400" dirty="0">
                <a:latin typeface="Arial"/>
                <a:cs typeface="Arial"/>
              </a:rPr>
              <a:t>. Committee on Energy and Commerce Minority Staff, April 2011. Web. 14 April 2014.</a:t>
            </a:r>
            <a:r>
              <a:rPr lang="en-US" sz="1400" dirty="0" smtClean="0">
                <a:effectLst/>
                <a:latin typeface="Arial"/>
                <a:cs typeface="Arial"/>
              </a:rPr>
              <a:t> </a:t>
            </a:r>
          </a:p>
          <a:p>
            <a:pPr algn="just"/>
            <a:r>
              <a:rPr lang="en-US" sz="1400" dirty="0" smtClean="0">
                <a:latin typeface="Arial"/>
                <a:cs typeface="Arial"/>
              </a:rPr>
              <a:t>4. </a:t>
            </a:r>
            <a:r>
              <a:rPr lang="en-US" sz="1400" dirty="0">
                <a:latin typeface="Arial"/>
                <a:cs typeface="Arial"/>
              </a:rPr>
              <a:t>Colburn, Theo et al. “Natural Gas Operations from a Public Health Perspective.” </a:t>
            </a:r>
            <a:r>
              <a:rPr lang="en-US" sz="1400" i="1" dirty="0">
                <a:latin typeface="Arial"/>
                <a:cs typeface="Arial"/>
              </a:rPr>
              <a:t>Human and Ecological Risk Assessment: An International Journal</a:t>
            </a:r>
            <a:r>
              <a:rPr lang="en-US" sz="1400" dirty="0">
                <a:latin typeface="Arial"/>
                <a:cs typeface="Arial"/>
              </a:rPr>
              <a:t>. 17. 5 (2011). 1039- 1056. Web. 14 April 2014. </a:t>
            </a:r>
            <a:endParaRPr lang="en-US" sz="1400" dirty="0" smtClean="0">
              <a:latin typeface="Arial"/>
              <a:cs typeface="Arial"/>
            </a:endParaRPr>
          </a:p>
          <a:p>
            <a:pPr algn="just"/>
            <a:r>
              <a:rPr lang="en-US" sz="1400" dirty="0" smtClean="0">
                <a:latin typeface="Arial"/>
                <a:cs typeface="Arial"/>
              </a:rPr>
              <a:t>5. Brady</a:t>
            </a:r>
            <a:r>
              <a:rPr lang="en-US" sz="1400" dirty="0">
                <a:latin typeface="Arial"/>
                <a:cs typeface="Arial"/>
              </a:rPr>
              <a:t>, William J. “Hydraulic Fracturing Regulation in the United States: The Laissez-Faire Approach of the Federal Government and Varying State Regulations.” University of Denver Sturm College of Law. Web 14 April 2014.</a:t>
            </a:r>
            <a:r>
              <a:rPr lang="en-US" sz="1400" dirty="0" smtClean="0">
                <a:effectLst/>
                <a:latin typeface="Arial"/>
                <a:cs typeface="Arial"/>
              </a:rPr>
              <a:t> </a:t>
            </a:r>
          </a:p>
          <a:p>
            <a:pPr algn="just"/>
            <a:r>
              <a:rPr lang="en-US" sz="1400" dirty="0" smtClean="0">
                <a:latin typeface="Arial"/>
                <a:cs typeface="Arial"/>
              </a:rPr>
              <a:t>6. “A Human Rights Assessment of Hydraulic Fracturing for Natural Gas.” </a:t>
            </a:r>
            <a:r>
              <a:rPr lang="en-US" sz="1400" i="1" dirty="0" smtClean="0">
                <a:latin typeface="Arial"/>
                <a:cs typeface="Arial"/>
              </a:rPr>
              <a:t>Environment and Human Rights Advisory. </a:t>
            </a:r>
            <a:r>
              <a:rPr lang="en-US" sz="1400" dirty="0" smtClean="0">
                <a:latin typeface="Arial"/>
                <a:cs typeface="Arial"/>
              </a:rPr>
              <a:t>(2011). Web 28 April 2014.</a:t>
            </a:r>
            <a:endParaRPr lang="en-US" sz="1400" i="1" dirty="0" smtClean="0">
              <a:latin typeface="Arial"/>
              <a:cs typeface="Arial"/>
            </a:endParaRPr>
          </a:p>
          <a:p>
            <a:pPr algn="just"/>
            <a:r>
              <a:rPr lang="en-US" sz="1400" dirty="0" smtClean="0">
                <a:latin typeface="Arial"/>
                <a:cs typeface="Arial"/>
              </a:rPr>
              <a:t>7. </a:t>
            </a:r>
            <a:r>
              <a:rPr lang="en-US" sz="1400" dirty="0" err="1" smtClean="0">
                <a:latin typeface="Arial"/>
                <a:cs typeface="Arial"/>
              </a:rPr>
              <a:t>Basu</a:t>
            </a:r>
            <a:r>
              <a:rPr lang="en-US" sz="1400" dirty="0" smtClean="0">
                <a:latin typeface="Arial"/>
                <a:cs typeface="Arial"/>
              </a:rPr>
              <a:t>, </a:t>
            </a:r>
            <a:r>
              <a:rPr lang="en-US" sz="1400" dirty="0" err="1" smtClean="0">
                <a:latin typeface="Arial"/>
                <a:cs typeface="Arial"/>
              </a:rPr>
              <a:t>Niladri</a:t>
            </a:r>
            <a:r>
              <a:rPr lang="en-US" sz="1400" dirty="0" smtClean="0">
                <a:latin typeface="Arial"/>
                <a:cs typeface="Arial"/>
              </a:rPr>
              <a:t>. “Neurotoxicity.” </a:t>
            </a:r>
            <a:r>
              <a:rPr lang="en-US" sz="1400" i="1" dirty="0" smtClean="0">
                <a:latin typeface="Arial"/>
                <a:cs typeface="Arial"/>
              </a:rPr>
              <a:t>The Encyclopedia of the Earth</a:t>
            </a:r>
            <a:r>
              <a:rPr lang="en-US" sz="1400" dirty="0" smtClean="0">
                <a:latin typeface="Arial"/>
                <a:cs typeface="Arial"/>
              </a:rPr>
              <a:t>. (2011). Web 28 April 2014. </a:t>
            </a:r>
          </a:p>
          <a:p>
            <a:pPr algn="just"/>
            <a:r>
              <a:rPr lang="en-US" sz="1400" dirty="0" smtClean="0">
                <a:latin typeface="Arial"/>
                <a:cs typeface="Arial"/>
              </a:rPr>
              <a:t>8.. McKenzie, Lisa M. et al. “Human health risk assessment of air emissions from development of unconventional natural gas resources.” Science of the Total Environment (2012): n. </a:t>
            </a:r>
            <a:r>
              <a:rPr lang="en-US" sz="1400" dirty="0" err="1" smtClean="0">
                <a:latin typeface="Arial"/>
                <a:cs typeface="Arial"/>
              </a:rPr>
              <a:t>pag</a:t>
            </a:r>
            <a:r>
              <a:rPr lang="en-US" sz="1400" dirty="0" smtClean="0">
                <a:latin typeface="Arial"/>
                <a:cs typeface="Arial"/>
              </a:rPr>
              <a:t>. Web. 14 April 2014. </a:t>
            </a:r>
          </a:p>
          <a:p>
            <a:pPr algn="just"/>
            <a:endParaRPr lang="en-US" sz="1400" dirty="0" smtClean="0">
              <a:latin typeface="Arial"/>
              <a:cs typeface="Arial"/>
            </a:endParaRPr>
          </a:p>
        </p:txBody>
      </p:sp>
      <p:pic>
        <p:nvPicPr>
          <p:cNvPr id="75" name="Picture 74" descr="Colby_seal.pn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9301973" y="497840"/>
            <a:ext cx="3395585" cy="3342764"/>
          </a:xfrm>
          <a:prstGeom prst="rect">
            <a:avLst/>
          </a:prstGeom>
        </p:spPr>
      </p:pic>
      <p:sp>
        <p:nvSpPr>
          <p:cNvPr id="78" name="Rectangle 77"/>
          <p:cNvSpPr/>
          <p:nvPr/>
        </p:nvSpPr>
        <p:spPr>
          <a:xfrm>
            <a:off x="19644297" y="32637544"/>
            <a:ext cx="264290" cy="2017368"/>
          </a:xfrm>
          <a:prstGeom prst="rect">
            <a:avLst/>
          </a:prstGeom>
          <a:solidFill>
            <a:srgbClr val="FFFF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9" name="TextBox 78"/>
          <p:cNvSpPr txBox="1"/>
          <p:nvPr/>
        </p:nvSpPr>
        <p:spPr>
          <a:xfrm>
            <a:off x="15185565" y="32171943"/>
            <a:ext cx="1998414" cy="461665"/>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wrap="none" rtlCol="0">
            <a:spAutoFit/>
          </a:bodyPr>
          <a:lstStyle/>
          <a:p>
            <a:r>
              <a:rPr lang="en-US" sz="2400" dirty="0" smtClean="0">
                <a:latin typeface="Arial"/>
                <a:cs typeface="Arial"/>
              </a:rPr>
              <a:t>Soluble: 60% </a:t>
            </a:r>
            <a:endParaRPr lang="en-US" sz="2400" dirty="0">
              <a:latin typeface="Arial"/>
              <a:cs typeface="Arial"/>
            </a:endParaRPr>
          </a:p>
        </p:txBody>
      </p:sp>
      <p:sp>
        <p:nvSpPr>
          <p:cNvPr id="80" name="TextBox 79"/>
          <p:cNvSpPr txBox="1"/>
          <p:nvPr/>
        </p:nvSpPr>
        <p:spPr>
          <a:xfrm>
            <a:off x="22156835" y="31463254"/>
            <a:ext cx="1964150" cy="461665"/>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wrap="none" rtlCol="0">
            <a:spAutoFit/>
          </a:bodyPr>
          <a:lstStyle/>
          <a:p>
            <a:r>
              <a:rPr lang="en-US" sz="2400" dirty="0" smtClean="0">
                <a:latin typeface="Arial"/>
                <a:cs typeface="Arial"/>
              </a:rPr>
              <a:t>Volatile: 80%</a:t>
            </a:r>
            <a:endParaRPr lang="en-US" sz="2400" dirty="0">
              <a:latin typeface="Arial"/>
              <a:cs typeface="Arial"/>
            </a:endParaRPr>
          </a:p>
        </p:txBody>
      </p:sp>
      <p:cxnSp>
        <p:nvCxnSpPr>
          <p:cNvPr id="82" name="Straight Arrow Connector 81"/>
          <p:cNvCxnSpPr/>
          <p:nvPr/>
        </p:nvCxnSpPr>
        <p:spPr>
          <a:xfrm>
            <a:off x="17386895" y="32402776"/>
            <a:ext cx="1943315" cy="469535"/>
          </a:xfrm>
          <a:prstGeom prst="straightConnector1">
            <a:avLst/>
          </a:prstGeom>
          <a:ln>
            <a:tailEnd type="arrow"/>
          </a:ln>
        </p:spPr>
        <p:style>
          <a:lnRef idx="2">
            <a:schemeClr val="accent2"/>
          </a:lnRef>
          <a:fillRef idx="0">
            <a:schemeClr val="accent2"/>
          </a:fillRef>
          <a:effectRef idx="1">
            <a:schemeClr val="accent2"/>
          </a:effectRef>
          <a:fontRef idx="minor">
            <a:schemeClr val="tx1"/>
          </a:fontRef>
        </p:style>
      </p:cxnSp>
      <p:cxnSp>
        <p:nvCxnSpPr>
          <p:cNvPr id="85" name="Straight Arrow Connector 84"/>
          <p:cNvCxnSpPr/>
          <p:nvPr/>
        </p:nvCxnSpPr>
        <p:spPr>
          <a:xfrm flipH="1">
            <a:off x="20384977" y="31720263"/>
            <a:ext cx="1514423" cy="461665"/>
          </a:xfrm>
          <a:prstGeom prst="straightConnector1">
            <a:avLst/>
          </a:prstGeom>
          <a:ln>
            <a:tailEnd type="arrow"/>
          </a:ln>
        </p:spPr>
        <p:style>
          <a:lnRef idx="2">
            <a:schemeClr val="accent2"/>
          </a:lnRef>
          <a:fillRef idx="0">
            <a:schemeClr val="accent2"/>
          </a:fillRef>
          <a:effectRef idx="1">
            <a:schemeClr val="accent2"/>
          </a:effectRef>
          <a:fontRef idx="minor">
            <a:schemeClr val="tx1"/>
          </a:fontRef>
        </p:style>
      </p:cxnSp>
      <p:sp>
        <p:nvSpPr>
          <p:cNvPr id="88" name="TextBox 87"/>
          <p:cNvSpPr txBox="1"/>
          <p:nvPr/>
        </p:nvSpPr>
        <p:spPr>
          <a:xfrm>
            <a:off x="13930582" y="25077172"/>
            <a:ext cx="15660651" cy="1815882"/>
          </a:xfrm>
          <a:prstGeom prst="rect">
            <a:avLst/>
          </a:prstGeom>
          <a:noFill/>
        </p:spPr>
        <p:txBody>
          <a:bodyPr wrap="square" rtlCol="0">
            <a:spAutoFit/>
          </a:bodyPr>
          <a:lstStyle/>
          <a:p>
            <a:endParaRPr lang="en-US" sz="2800" dirty="0">
              <a:latin typeface="Arial"/>
              <a:cs typeface="Arial"/>
            </a:endParaRPr>
          </a:p>
          <a:p>
            <a:r>
              <a:rPr lang="en-US" sz="2800" b="1" dirty="0" smtClean="0">
                <a:solidFill>
                  <a:schemeClr val="accent2">
                    <a:lumMod val="75000"/>
                  </a:schemeClr>
                </a:solidFill>
                <a:latin typeface="Arial"/>
                <a:cs typeface="Arial"/>
              </a:rPr>
              <a:t>At risk populations include: children, infants, the elderly, cancer survivors, those with compromised immune systems, and the socially and economically disadvantaged</a:t>
            </a:r>
            <a:r>
              <a:rPr lang="en-US" sz="2800" b="1" dirty="0" smtClean="0">
                <a:latin typeface="Arial"/>
                <a:cs typeface="Arial"/>
              </a:rPr>
              <a:t> </a:t>
            </a:r>
            <a:r>
              <a:rPr lang="en-US" sz="2800" dirty="0" smtClean="0">
                <a:latin typeface="Arial"/>
                <a:cs typeface="Arial"/>
              </a:rPr>
              <a:t>(6). </a:t>
            </a:r>
          </a:p>
          <a:p>
            <a:endParaRPr lang="en-US" sz="2800" dirty="0">
              <a:latin typeface="Arial"/>
              <a:cs typeface="Arial"/>
            </a:endParaRPr>
          </a:p>
        </p:txBody>
      </p:sp>
      <p:sp>
        <p:nvSpPr>
          <p:cNvPr id="89" name="TextBox 88"/>
          <p:cNvSpPr txBox="1"/>
          <p:nvPr/>
        </p:nvSpPr>
        <p:spPr>
          <a:xfrm>
            <a:off x="30078996" y="3840604"/>
            <a:ext cx="13184280" cy="769441"/>
          </a:xfrm>
          <a:prstGeom prst="rect">
            <a:avLst/>
          </a:prstGeom>
          <a:noFill/>
        </p:spPr>
        <p:txBody>
          <a:bodyPr wrap="square" rtlCol="0">
            <a:spAutoFit/>
          </a:bodyPr>
          <a:lstStyle/>
          <a:p>
            <a:pPr algn="ctr"/>
            <a:r>
              <a:rPr lang="en-US" sz="4400" b="1" dirty="0" smtClean="0">
                <a:ln w="12700">
                  <a:solidFill>
                    <a:schemeClr val="tx2">
                      <a:satMod val="155000"/>
                    </a:schemeClr>
                  </a:solidFill>
                  <a:prstDash val="solid"/>
                </a:ln>
                <a:solidFill>
                  <a:schemeClr val="accent1">
                    <a:lumMod val="75000"/>
                  </a:schemeClr>
                </a:solidFill>
                <a:effectLst>
                  <a:outerShdw blurRad="41275" dist="20320" dir="1800000" algn="tl" rotWithShape="0">
                    <a:srgbClr val="000000">
                      <a:alpha val="40000"/>
                    </a:srgbClr>
                  </a:outerShdw>
                </a:effectLst>
                <a:latin typeface="Arial"/>
                <a:cs typeface="Arial"/>
              </a:rPr>
              <a:t>Disrupting Chemical Pathways</a:t>
            </a:r>
            <a:endParaRPr lang="en-US" dirty="0"/>
          </a:p>
        </p:txBody>
      </p:sp>
      <p:sp>
        <p:nvSpPr>
          <p:cNvPr id="90" name="TextBox 89"/>
          <p:cNvSpPr txBox="1"/>
          <p:nvPr/>
        </p:nvSpPr>
        <p:spPr>
          <a:xfrm>
            <a:off x="29997400" y="4580301"/>
            <a:ext cx="13184280" cy="6709528"/>
          </a:xfrm>
          <a:prstGeom prst="rect">
            <a:avLst/>
          </a:prstGeom>
          <a:noFill/>
        </p:spPr>
        <p:txBody>
          <a:bodyPr wrap="square" rtlCol="0">
            <a:spAutoFit/>
          </a:bodyPr>
          <a:lstStyle/>
          <a:p>
            <a:pPr algn="just"/>
            <a:r>
              <a:rPr lang="en-US" sz="2700" dirty="0" smtClean="0">
                <a:latin typeface="Arial"/>
                <a:cs typeface="Arial"/>
              </a:rPr>
              <a:t>The neurological system is made up of a network of signals that regulate </a:t>
            </a:r>
            <a:r>
              <a:rPr lang="en-US" sz="2700" dirty="0" smtClean="0">
                <a:latin typeface="Arial"/>
                <a:cs typeface="Arial"/>
              </a:rPr>
              <a:t>motor skills and </a:t>
            </a:r>
            <a:r>
              <a:rPr lang="en-US" sz="2700" dirty="0" smtClean="0">
                <a:latin typeface="Arial"/>
                <a:cs typeface="Arial"/>
              </a:rPr>
              <a:t>sensory organs controlled by the brain, spinal cord and surrounding nerve endings. </a:t>
            </a:r>
            <a:r>
              <a:rPr lang="en-US" sz="2700" u="sng" dirty="0" smtClean="0">
                <a:latin typeface="Arial"/>
                <a:cs typeface="Arial"/>
              </a:rPr>
              <a:t>Any damage or barrier to this regulatory system can cause changes to sensory input such as hearing and sight, can cause behavioral or psychological issues, and can affect the brain’s ability to store and process information.</a:t>
            </a:r>
            <a:r>
              <a:rPr lang="en-US" sz="2700" dirty="0" smtClean="0">
                <a:latin typeface="Arial"/>
                <a:cs typeface="Arial"/>
              </a:rPr>
              <a:t> Chemicals can adversely affect the neurological system by:</a:t>
            </a:r>
            <a:r>
              <a:rPr lang="en-US" sz="2700" i="1" dirty="0" smtClean="0">
                <a:latin typeface="Arial"/>
                <a:cs typeface="Arial"/>
              </a:rPr>
              <a:t> damaging or killing neurons, interfering with electrical transmission, or interfering with chemical transmission</a:t>
            </a:r>
          </a:p>
          <a:p>
            <a:pPr algn="just"/>
            <a:r>
              <a:rPr lang="en-US" sz="2700" dirty="0" smtClean="0">
                <a:latin typeface="Arial"/>
                <a:cs typeface="Arial"/>
              </a:rPr>
              <a:t>The chemical </a:t>
            </a:r>
            <a:r>
              <a:rPr lang="en-US" sz="2700" dirty="0">
                <a:latin typeface="Arial"/>
                <a:cs typeface="Arial"/>
              </a:rPr>
              <a:t>m</a:t>
            </a:r>
            <a:r>
              <a:rPr lang="en-US" sz="2700" dirty="0" smtClean="0">
                <a:latin typeface="Arial"/>
                <a:cs typeface="Arial"/>
              </a:rPr>
              <a:t>akeup of a neurotoxin:</a:t>
            </a:r>
          </a:p>
          <a:p>
            <a:pPr marL="457200" indent="-457200" algn="just">
              <a:buFont typeface="Wingdings" charset="2"/>
              <a:buChar char="v"/>
            </a:pPr>
            <a:r>
              <a:rPr lang="en-US" sz="2700" b="1" dirty="0" smtClean="0">
                <a:latin typeface="Arial"/>
                <a:cs typeface="Arial"/>
              </a:rPr>
              <a:t>Fat soluble </a:t>
            </a:r>
            <a:r>
              <a:rPr lang="en-US" sz="2700" dirty="0" smtClean="0">
                <a:latin typeface="Arial"/>
                <a:cs typeface="Arial"/>
              </a:rPr>
              <a:t>or has a </a:t>
            </a:r>
            <a:r>
              <a:rPr lang="en-US" sz="2700" b="1" dirty="0" smtClean="0">
                <a:latin typeface="Arial"/>
                <a:cs typeface="Arial"/>
              </a:rPr>
              <a:t>certain ionic structure </a:t>
            </a:r>
            <a:r>
              <a:rPr lang="en-US" sz="2700" dirty="0" smtClean="0">
                <a:latin typeface="Arial"/>
                <a:cs typeface="Arial"/>
              </a:rPr>
              <a:t>that gives it the ability to cross the barrier to the brain </a:t>
            </a:r>
            <a:r>
              <a:rPr lang="en-US" sz="2700" dirty="0" smtClean="0">
                <a:solidFill>
                  <a:srgbClr val="31859C"/>
                </a:solidFill>
                <a:latin typeface="Arial"/>
                <a:cs typeface="Arial"/>
              </a:rPr>
              <a:t>[e</a:t>
            </a:r>
            <a:r>
              <a:rPr lang="en-US" sz="2500" dirty="0" smtClean="0">
                <a:solidFill>
                  <a:srgbClr val="31859C"/>
                </a:solidFill>
                <a:latin typeface="Arial"/>
                <a:cs typeface="Arial"/>
              </a:rPr>
              <a:t>xamples: h</a:t>
            </a:r>
            <a:r>
              <a:rPr lang="en-US" sz="2500" dirty="0" smtClean="0">
                <a:solidFill>
                  <a:srgbClr val="31859C"/>
                </a:solidFill>
                <a:latin typeface="Arial"/>
                <a:cs typeface="Arial"/>
              </a:rPr>
              <a:t>ydrogen </a:t>
            </a:r>
            <a:r>
              <a:rPr lang="en-US" sz="2500" dirty="0">
                <a:solidFill>
                  <a:srgbClr val="31859C"/>
                </a:solidFill>
                <a:latin typeface="Arial"/>
                <a:cs typeface="Arial"/>
              </a:rPr>
              <a:t>cyanide and hydrogen </a:t>
            </a:r>
            <a:r>
              <a:rPr lang="en-US" sz="2500" dirty="0" smtClean="0">
                <a:solidFill>
                  <a:srgbClr val="31859C"/>
                </a:solidFill>
                <a:latin typeface="Arial"/>
                <a:cs typeface="Arial"/>
              </a:rPr>
              <a:t>sulfide]</a:t>
            </a:r>
            <a:endParaRPr lang="en-US" sz="2500" dirty="0" smtClean="0">
              <a:solidFill>
                <a:srgbClr val="31859C"/>
              </a:solidFill>
              <a:latin typeface="Arial"/>
              <a:cs typeface="Arial"/>
            </a:endParaRPr>
          </a:p>
          <a:p>
            <a:pPr marL="457200" indent="-457200" algn="just">
              <a:buFont typeface="Wingdings" charset="2"/>
              <a:buChar char="v"/>
            </a:pPr>
            <a:r>
              <a:rPr lang="en-US" sz="2700" dirty="0" smtClean="0">
                <a:latin typeface="Arial"/>
                <a:cs typeface="Arial"/>
              </a:rPr>
              <a:t>Inhibits a cell’s ability to utilize oxygen </a:t>
            </a:r>
            <a:r>
              <a:rPr lang="en-US" sz="2700" b="1" dirty="0" smtClean="0">
                <a:latin typeface="Arial"/>
                <a:cs typeface="Arial"/>
              </a:rPr>
              <a:t>causing anoxia </a:t>
            </a:r>
            <a:r>
              <a:rPr lang="en-US" sz="2500" dirty="0" smtClean="0">
                <a:solidFill>
                  <a:schemeClr val="accent5">
                    <a:lumMod val="75000"/>
                  </a:schemeClr>
                </a:solidFill>
                <a:latin typeface="Arial"/>
                <a:cs typeface="Arial"/>
              </a:rPr>
              <a:t>[examples: </a:t>
            </a:r>
            <a:r>
              <a:rPr lang="en-US" sz="2500" dirty="0" err="1" smtClean="0">
                <a:solidFill>
                  <a:schemeClr val="accent5">
                    <a:lumMod val="75000"/>
                  </a:schemeClr>
                </a:solidFill>
                <a:latin typeface="Arial"/>
                <a:cs typeface="Arial"/>
              </a:rPr>
              <a:t>fluoroacetate</a:t>
            </a:r>
            <a:r>
              <a:rPr lang="en-US" sz="2500" dirty="0" smtClean="0">
                <a:solidFill>
                  <a:schemeClr val="accent5">
                    <a:lumMod val="75000"/>
                  </a:schemeClr>
                </a:solidFill>
                <a:latin typeface="Arial"/>
                <a:cs typeface="Arial"/>
              </a:rPr>
              <a:t>, glutamate, mercury, methanol] </a:t>
            </a:r>
            <a:endParaRPr lang="en-US" sz="2500" b="1" dirty="0" smtClean="0">
              <a:solidFill>
                <a:schemeClr val="accent5">
                  <a:lumMod val="75000"/>
                </a:schemeClr>
              </a:solidFill>
              <a:latin typeface="Arial"/>
              <a:cs typeface="Arial"/>
            </a:endParaRPr>
          </a:p>
          <a:p>
            <a:pPr marL="457200" indent="-457200" algn="just">
              <a:buFont typeface="Wingdings" charset="2"/>
              <a:buChar char="v"/>
            </a:pPr>
            <a:r>
              <a:rPr lang="en-US" sz="2700" dirty="0" smtClean="0">
                <a:latin typeface="Arial"/>
                <a:cs typeface="Arial"/>
              </a:rPr>
              <a:t>Can </a:t>
            </a:r>
            <a:r>
              <a:rPr lang="en-US" sz="2700" b="1" dirty="0" smtClean="0">
                <a:latin typeface="Arial"/>
                <a:cs typeface="Arial"/>
              </a:rPr>
              <a:t>interfere with the signal between nerve endings</a:t>
            </a:r>
            <a:r>
              <a:rPr lang="en-US" sz="2700" dirty="0" smtClean="0">
                <a:latin typeface="Arial"/>
                <a:cs typeface="Arial"/>
              </a:rPr>
              <a:t> by impeding </a:t>
            </a:r>
            <a:r>
              <a:rPr lang="en-US" sz="2700" b="1" dirty="0" smtClean="0">
                <a:latin typeface="Arial"/>
                <a:cs typeface="Arial"/>
              </a:rPr>
              <a:t>the electrical transmission </a:t>
            </a:r>
            <a:r>
              <a:rPr lang="en-US" sz="2500" dirty="0" smtClean="0">
                <a:solidFill>
                  <a:srgbClr val="31859C"/>
                </a:solidFill>
                <a:latin typeface="Arial"/>
                <a:cs typeface="Arial"/>
              </a:rPr>
              <a:t>[examples: DDT and </a:t>
            </a:r>
            <a:r>
              <a:rPr lang="en-US" sz="2500" dirty="0" err="1" smtClean="0">
                <a:solidFill>
                  <a:srgbClr val="31859C"/>
                </a:solidFill>
                <a:latin typeface="Arial"/>
                <a:cs typeface="Arial"/>
              </a:rPr>
              <a:t>triethyltin</a:t>
            </a:r>
            <a:r>
              <a:rPr lang="en-US" sz="2500" dirty="0" smtClean="0">
                <a:solidFill>
                  <a:srgbClr val="31859C"/>
                </a:solidFill>
                <a:latin typeface="Arial"/>
                <a:cs typeface="Arial"/>
              </a:rPr>
              <a:t>] </a:t>
            </a:r>
            <a:r>
              <a:rPr lang="en-US" sz="2700" b="1" dirty="0" smtClean="0">
                <a:latin typeface="Arial"/>
                <a:cs typeface="Arial"/>
              </a:rPr>
              <a:t>or chemical transmission </a:t>
            </a:r>
            <a:r>
              <a:rPr lang="en-US" sz="2500" dirty="0" smtClean="0">
                <a:solidFill>
                  <a:srgbClr val="31859C"/>
                </a:solidFill>
                <a:latin typeface="Arial"/>
                <a:cs typeface="Arial"/>
              </a:rPr>
              <a:t>[examples: organophosphates and </a:t>
            </a:r>
            <a:r>
              <a:rPr lang="en-US" sz="2500" dirty="0" err="1" smtClean="0">
                <a:solidFill>
                  <a:srgbClr val="31859C"/>
                </a:solidFill>
                <a:latin typeface="Arial"/>
                <a:cs typeface="Arial"/>
              </a:rPr>
              <a:t>carbamate</a:t>
            </a:r>
            <a:r>
              <a:rPr lang="en-US" sz="2500" dirty="0" smtClean="0">
                <a:solidFill>
                  <a:srgbClr val="31859C"/>
                </a:solidFill>
                <a:latin typeface="Arial"/>
                <a:cs typeface="Arial"/>
              </a:rPr>
              <a:t> pesticides] </a:t>
            </a:r>
            <a:r>
              <a:rPr lang="en-US" sz="2700" dirty="0" smtClean="0">
                <a:latin typeface="Arial"/>
                <a:cs typeface="Arial"/>
              </a:rPr>
              <a:t>of the message to the brain or spinal cord (7). </a:t>
            </a:r>
            <a:endParaRPr lang="en-US" sz="2700" dirty="0">
              <a:latin typeface="Arial"/>
              <a:cs typeface="Arial"/>
            </a:endParaRPr>
          </a:p>
        </p:txBody>
      </p:sp>
    </p:spTree>
    <p:extLst>
      <p:ext uri="{BB962C8B-B14F-4D97-AF65-F5344CB8AC3E}">
        <p14:creationId xmlns:p14="http://schemas.microsoft.com/office/powerpoint/2010/main" val="2807459650"/>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11565</TotalTime>
  <Words>2178</Words>
  <Application>Microsoft Macintosh PowerPoint</Application>
  <PresentationFormat>Custom</PresentationFormat>
  <Paragraphs>82</Paragraphs>
  <Slides>1</Slides>
  <Notes>1</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Theme</vt:lpstr>
      <vt:lpstr>Hydraulic Fracturing: The Neurological Effects  Shannon Oleynik ‘16  ES366 The Environment and Human Health, Environmental Studies Program, Colby College</vt:lpstr>
    </vt:vector>
  </TitlesOfParts>
  <Company>Colby College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Hydraulic Fracturing: The Neurological Effects  Shannon Oleynik ‘16  Environmental Studies, Colby College Waterville, ME</dc:title>
  <dc:creator>Shannon Oleynik</dc:creator>
  <cp:lastModifiedBy>Shannon Oleynik</cp:lastModifiedBy>
  <cp:revision>123</cp:revision>
  <dcterms:created xsi:type="dcterms:W3CDTF">2014-04-20T23:49:28Z</dcterms:created>
  <dcterms:modified xsi:type="dcterms:W3CDTF">2014-04-29T00:35:26Z</dcterms:modified>
</cp:coreProperties>
</file>