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43891200" cy="38404800"/>
  <p:notesSz cx="6858000" cy="9144000"/>
  <p:defaultText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412" autoAdjust="0"/>
  </p:normalViewPr>
  <p:slideViewPr>
    <p:cSldViewPr>
      <p:cViewPr>
        <p:scale>
          <a:sx n="37" d="100"/>
          <a:sy n="37" d="100"/>
        </p:scale>
        <p:origin x="-1560" y="640"/>
      </p:cViewPr>
      <p:guideLst>
        <p:guide orient="horz" pos="12096"/>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1930383"/>
            <a:ext cx="37307520" cy="823214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3680" y="21762720"/>
            <a:ext cx="30723840" cy="9814560"/>
          </a:xfrm>
        </p:spPr>
        <p:txBody>
          <a:bodyPr/>
          <a:lstStyle>
            <a:lvl1pPr marL="0" indent="0" algn="ctr">
              <a:buNone/>
              <a:defRPr>
                <a:solidFill>
                  <a:schemeClr val="tx1">
                    <a:tint val="75000"/>
                  </a:schemeClr>
                </a:solidFill>
              </a:defRPr>
            </a:lvl1pPr>
            <a:lvl2pPr marL="2351288" indent="0" algn="ctr">
              <a:buNone/>
              <a:defRPr>
                <a:solidFill>
                  <a:schemeClr val="tx1">
                    <a:tint val="75000"/>
                  </a:schemeClr>
                </a:solidFill>
              </a:defRPr>
            </a:lvl2pPr>
            <a:lvl3pPr marL="4702576" indent="0" algn="ctr">
              <a:buNone/>
              <a:defRPr>
                <a:solidFill>
                  <a:schemeClr val="tx1">
                    <a:tint val="75000"/>
                  </a:schemeClr>
                </a:solidFill>
              </a:defRPr>
            </a:lvl3pPr>
            <a:lvl4pPr marL="7053864" indent="0" algn="ctr">
              <a:buNone/>
              <a:defRPr>
                <a:solidFill>
                  <a:schemeClr val="tx1">
                    <a:tint val="75000"/>
                  </a:schemeClr>
                </a:solidFill>
              </a:defRPr>
            </a:lvl4pPr>
            <a:lvl5pPr marL="9405153" indent="0" algn="ctr">
              <a:buNone/>
              <a:defRPr>
                <a:solidFill>
                  <a:schemeClr val="tx1">
                    <a:tint val="75000"/>
                  </a:schemeClr>
                </a:solidFill>
              </a:defRPr>
            </a:lvl5pPr>
            <a:lvl6pPr marL="11756441" indent="0" algn="ctr">
              <a:buNone/>
              <a:defRPr>
                <a:solidFill>
                  <a:schemeClr val="tx1">
                    <a:tint val="75000"/>
                  </a:schemeClr>
                </a:solidFill>
              </a:defRPr>
            </a:lvl6pPr>
            <a:lvl7pPr marL="14107729" indent="0" algn="ctr">
              <a:buNone/>
              <a:defRPr>
                <a:solidFill>
                  <a:schemeClr val="tx1">
                    <a:tint val="75000"/>
                  </a:schemeClr>
                </a:solidFill>
              </a:defRPr>
            </a:lvl7pPr>
            <a:lvl8pPr marL="16459017" indent="0" algn="ctr">
              <a:buNone/>
              <a:defRPr>
                <a:solidFill>
                  <a:schemeClr val="tx1">
                    <a:tint val="75000"/>
                  </a:schemeClr>
                </a:solidFill>
              </a:defRPr>
            </a:lvl8pPr>
            <a:lvl9pPr marL="18810305"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1988935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0835651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52742905" y="8614416"/>
            <a:ext cx="47404018" cy="1834984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530843" y="8614416"/>
            <a:ext cx="141480542" cy="1834984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16855718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C253B7-7725-45E2-85A7-ECFFAB05BAA7}" type="datetimeFigureOut">
              <a:rPr lang="en-US" smtClean="0"/>
              <a:t>4/27/15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1618734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4678643"/>
            <a:ext cx="37307520" cy="7627620"/>
          </a:xfrm>
        </p:spPr>
        <p:txBody>
          <a:bodyPr anchor="t"/>
          <a:lstStyle>
            <a:lvl1pPr algn="l">
              <a:defRPr sz="206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2" y="16277596"/>
            <a:ext cx="37307520" cy="8401047"/>
          </a:xfrm>
        </p:spPr>
        <p:txBody>
          <a:bodyPr anchor="b"/>
          <a:lstStyle>
            <a:lvl1pPr marL="0" indent="0">
              <a:buNone/>
              <a:defRPr sz="10300">
                <a:solidFill>
                  <a:schemeClr val="tx1">
                    <a:tint val="75000"/>
                  </a:schemeClr>
                </a:solidFill>
              </a:defRPr>
            </a:lvl1pPr>
            <a:lvl2pPr marL="2351288" indent="0">
              <a:buNone/>
              <a:defRPr sz="9300">
                <a:solidFill>
                  <a:schemeClr val="tx1">
                    <a:tint val="75000"/>
                  </a:schemeClr>
                </a:solidFill>
              </a:defRPr>
            </a:lvl2pPr>
            <a:lvl3pPr marL="4702576" indent="0">
              <a:buNone/>
              <a:defRPr sz="8200">
                <a:solidFill>
                  <a:schemeClr val="tx1">
                    <a:tint val="75000"/>
                  </a:schemeClr>
                </a:solidFill>
              </a:defRPr>
            </a:lvl3pPr>
            <a:lvl4pPr marL="7053864" indent="0">
              <a:buNone/>
              <a:defRPr sz="7200">
                <a:solidFill>
                  <a:schemeClr val="tx1">
                    <a:tint val="75000"/>
                  </a:schemeClr>
                </a:solidFill>
              </a:defRPr>
            </a:lvl4pPr>
            <a:lvl5pPr marL="9405153" indent="0">
              <a:buNone/>
              <a:defRPr sz="7200">
                <a:solidFill>
                  <a:schemeClr val="tx1">
                    <a:tint val="75000"/>
                  </a:schemeClr>
                </a:solidFill>
              </a:defRPr>
            </a:lvl5pPr>
            <a:lvl6pPr marL="11756441" indent="0">
              <a:buNone/>
              <a:defRPr sz="7200">
                <a:solidFill>
                  <a:schemeClr val="tx1">
                    <a:tint val="75000"/>
                  </a:schemeClr>
                </a:solidFill>
              </a:defRPr>
            </a:lvl6pPr>
            <a:lvl7pPr marL="14107729" indent="0">
              <a:buNone/>
              <a:defRPr sz="7200">
                <a:solidFill>
                  <a:schemeClr val="tx1">
                    <a:tint val="75000"/>
                  </a:schemeClr>
                </a:solidFill>
              </a:defRPr>
            </a:lvl7pPr>
            <a:lvl8pPr marL="16459017" indent="0">
              <a:buNone/>
              <a:defRPr sz="7200">
                <a:solidFill>
                  <a:schemeClr val="tx1">
                    <a:tint val="75000"/>
                  </a:schemeClr>
                </a:solidFill>
              </a:defRPr>
            </a:lvl8pPr>
            <a:lvl9pPr marL="18810305" indent="0">
              <a:buNone/>
              <a:defRPr sz="7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5C253B7-7725-45E2-85A7-ECFFAB05BAA7}" type="datetimeFigureOut">
              <a:rPr lang="en-US" smtClean="0"/>
              <a:t>4/27/15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695156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5308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05704642" y="50184056"/>
            <a:ext cx="94442280" cy="141928847"/>
          </a:xfrm>
        </p:spPr>
        <p:txBody>
          <a:bodyPr/>
          <a:lstStyle>
            <a:lvl1pPr>
              <a:defRPr sz="14400"/>
            </a:lvl1pPr>
            <a:lvl2pPr>
              <a:defRPr sz="12300"/>
            </a:lvl2pPr>
            <a:lvl3pPr>
              <a:defRPr sz="10300"/>
            </a:lvl3pPr>
            <a:lvl4pPr>
              <a:defRPr sz="9300"/>
            </a:lvl4pPr>
            <a:lvl5pPr>
              <a:defRPr sz="9300"/>
            </a:lvl5pPr>
            <a:lvl6pPr>
              <a:defRPr sz="9300"/>
            </a:lvl6pPr>
            <a:lvl7pPr>
              <a:defRPr sz="9300"/>
            </a:lvl7pPr>
            <a:lvl8pPr>
              <a:defRPr sz="9300"/>
            </a:lvl8pPr>
            <a:lvl9pPr>
              <a:defRPr sz="9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5C253B7-7725-45E2-85A7-ECFFAB05BAA7}" type="datetimeFigureOut">
              <a:rPr lang="en-US" smtClean="0"/>
              <a:t>4/27/15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4145771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194560" y="1537973"/>
            <a:ext cx="39502080" cy="64008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560" y="8596633"/>
            <a:ext cx="19392902"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4" name="Content Placeholder 3"/>
          <p:cNvSpPr>
            <a:spLocks noGrp="1"/>
          </p:cNvSpPr>
          <p:nvPr>
            <p:ph sz="half" idx="2"/>
          </p:nvPr>
        </p:nvSpPr>
        <p:spPr>
          <a:xfrm>
            <a:off x="2194560" y="12179300"/>
            <a:ext cx="19392902"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122" y="8596633"/>
            <a:ext cx="19400520" cy="3582667"/>
          </a:xfrm>
        </p:spPr>
        <p:txBody>
          <a:bodyPr anchor="b"/>
          <a:lstStyle>
            <a:lvl1pPr marL="0" indent="0">
              <a:buNone/>
              <a:defRPr sz="12300" b="1"/>
            </a:lvl1pPr>
            <a:lvl2pPr marL="2351288" indent="0">
              <a:buNone/>
              <a:defRPr sz="10300" b="1"/>
            </a:lvl2pPr>
            <a:lvl3pPr marL="4702576" indent="0">
              <a:buNone/>
              <a:defRPr sz="9300" b="1"/>
            </a:lvl3pPr>
            <a:lvl4pPr marL="7053864" indent="0">
              <a:buNone/>
              <a:defRPr sz="8200" b="1"/>
            </a:lvl4pPr>
            <a:lvl5pPr marL="9405153" indent="0">
              <a:buNone/>
              <a:defRPr sz="8200" b="1"/>
            </a:lvl5pPr>
            <a:lvl6pPr marL="11756441" indent="0">
              <a:buNone/>
              <a:defRPr sz="8200" b="1"/>
            </a:lvl6pPr>
            <a:lvl7pPr marL="14107729" indent="0">
              <a:buNone/>
              <a:defRPr sz="8200" b="1"/>
            </a:lvl7pPr>
            <a:lvl8pPr marL="16459017" indent="0">
              <a:buNone/>
              <a:defRPr sz="8200" b="1"/>
            </a:lvl8pPr>
            <a:lvl9pPr marL="18810305" indent="0">
              <a:buNone/>
              <a:defRPr sz="8200" b="1"/>
            </a:lvl9pPr>
          </a:lstStyle>
          <a:p>
            <a:pPr lvl="0"/>
            <a:r>
              <a:rPr lang="en-US" smtClean="0"/>
              <a:t>Click to edit Master text styles</a:t>
            </a:r>
          </a:p>
        </p:txBody>
      </p:sp>
      <p:sp>
        <p:nvSpPr>
          <p:cNvPr id="6" name="Content Placeholder 5"/>
          <p:cNvSpPr>
            <a:spLocks noGrp="1"/>
          </p:cNvSpPr>
          <p:nvPr>
            <p:ph sz="quarter" idx="4"/>
          </p:nvPr>
        </p:nvSpPr>
        <p:spPr>
          <a:xfrm>
            <a:off x="22296122" y="12179300"/>
            <a:ext cx="19400520" cy="22127213"/>
          </a:xfrm>
        </p:spPr>
        <p:txBody>
          <a:bodyPr/>
          <a:lstStyle>
            <a:lvl1pPr>
              <a:defRPr sz="12300"/>
            </a:lvl1pPr>
            <a:lvl2pPr>
              <a:defRPr sz="10300"/>
            </a:lvl2pPr>
            <a:lvl3pPr>
              <a:defRPr sz="9300"/>
            </a:lvl3pPr>
            <a:lvl4pPr>
              <a:defRPr sz="8200"/>
            </a:lvl4pPr>
            <a:lvl5pPr>
              <a:defRPr sz="8200"/>
            </a:lvl5pPr>
            <a:lvl6pPr>
              <a:defRPr sz="8200"/>
            </a:lvl6pPr>
            <a:lvl7pPr>
              <a:defRPr sz="8200"/>
            </a:lvl7pPr>
            <a:lvl8pPr>
              <a:defRPr sz="8200"/>
            </a:lvl8pPr>
            <a:lvl9pPr>
              <a:defRPr sz="8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5C253B7-7725-45E2-85A7-ECFFAB05BAA7}" type="datetimeFigureOut">
              <a:rPr lang="en-US" smtClean="0"/>
              <a:t>4/27/15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3495823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5C253B7-7725-45E2-85A7-ECFFAB05BAA7}" type="datetimeFigureOut">
              <a:rPr lang="en-US" smtClean="0"/>
              <a:t>4/27/15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284869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5C253B7-7725-45E2-85A7-ECFFAB05BAA7}" type="datetimeFigureOut">
              <a:rPr lang="en-US" smtClean="0"/>
              <a:t>4/27/15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998212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529080"/>
            <a:ext cx="14439902" cy="6507480"/>
          </a:xfrm>
        </p:spPr>
        <p:txBody>
          <a:bodyPr anchor="b"/>
          <a:lstStyle>
            <a:lvl1pPr algn="l">
              <a:defRPr sz="10300" b="1"/>
            </a:lvl1pPr>
          </a:lstStyle>
          <a:p>
            <a:r>
              <a:rPr lang="en-US" smtClean="0"/>
              <a:t>Click to edit Master title style</a:t>
            </a:r>
            <a:endParaRPr lang="en-US"/>
          </a:p>
        </p:txBody>
      </p:sp>
      <p:sp>
        <p:nvSpPr>
          <p:cNvPr id="3" name="Content Placeholder 2"/>
          <p:cNvSpPr>
            <a:spLocks noGrp="1"/>
          </p:cNvSpPr>
          <p:nvPr>
            <p:ph idx="1"/>
          </p:nvPr>
        </p:nvSpPr>
        <p:spPr>
          <a:xfrm>
            <a:off x="17160240" y="1529083"/>
            <a:ext cx="24536400" cy="32777433"/>
          </a:xfrm>
        </p:spPr>
        <p:txBody>
          <a:bodyPr/>
          <a:lstStyle>
            <a:lvl1pPr>
              <a:defRPr sz="16500"/>
            </a:lvl1pPr>
            <a:lvl2pPr>
              <a:defRPr sz="14400"/>
            </a:lvl2pPr>
            <a:lvl3pPr>
              <a:defRPr sz="12300"/>
            </a:lvl3pPr>
            <a:lvl4pPr>
              <a:defRPr sz="10300"/>
            </a:lvl4pPr>
            <a:lvl5pPr>
              <a:defRPr sz="10300"/>
            </a:lvl5pPr>
            <a:lvl6pPr>
              <a:defRPr sz="10300"/>
            </a:lvl6pPr>
            <a:lvl7pPr>
              <a:defRPr sz="10300"/>
            </a:lvl7pPr>
            <a:lvl8pPr>
              <a:defRPr sz="10300"/>
            </a:lvl8pPr>
            <a:lvl9pPr>
              <a:defRPr sz="10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563" y="8036563"/>
            <a:ext cx="14439902" cy="26269953"/>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253B7-7725-45E2-85A7-ECFFAB05BAA7}" type="datetimeFigureOut">
              <a:rPr lang="en-US" smtClean="0"/>
              <a:t>4/27/15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181654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6883360"/>
            <a:ext cx="26334720" cy="3173733"/>
          </a:xfrm>
        </p:spPr>
        <p:txBody>
          <a:bodyPr anchor="b"/>
          <a:lstStyle>
            <a:lvl1pPr algn="l">
              <a:defRPr sz="10300" b="1"/>
            </a:lvl1pPr>
          </a:lstStyle>
          <a:p>
            <a:r>
              <a:rPr lang="en-US" smtClean="0"/>
              <a:t>Click to edit Master title style</a:t>
            </a:r>
            <a:endParaRPr lang="en-US"/>
          </a:p>
        </p:txBody>
      </p:sp>
      <p:sp>
        <p:nvSpPr>
          <p:cNvPr id="3" name="Picture Placeholder 2"/>
          <p:cNvSpPr>
            <a:spLocks noGrp="1"/>
          </p:cNvSpPr>
          <p:nvPr>
            <p:ph type="pic" idx="1"/>
          </p:nvPr>
        </p:nvSpPr>
        <p:spPr>
          <a:xfrm>
            <a:off x="8602982" y="3431540"/>
            <a:ext cx="26334720" cy="23042880"/>
          </a:xfrm>
        </p:spPr>
        <p:txBody>
          <a:bodyPr/>
          <a:lstStyle>
            <a:lvl1pPr marL="0" indent="0">
              <a:buNone/>
              <a:defRPr sz="16500"/>
            </a:lvl1pPr>
            <a:lvl2pPr marL="2351288" indent="0">
              <a:buNone/>
              <a:defRPr sz="14400"/>
            </a:lvl2pPr>
            <a:lvl3pPr marL="4702576" indent="0">
              <a:buNone/>
              <a:defRPr sz="12300"/>
            </a:lvl3pPr>
            <a:lvl4pPr marL="7053864" indent="0">
              <a:buNone/>
              <a:defRPr sz="10300"/>
            </a:lvl4pPr>
            <a:lvl5pPr marL="9405153" indent="0">
              <a:buNone/>
              <a:defRPr sz="10300"/>
            </a:lvl5pPr>
            <a:lvl6pPr marL="11756441" indent="0">
              <a:buNone/>
              <a:defRPr sz="10300"/>
            </a:lvl6pPr>
            <a:lvl7pPr marL="14107729" indent="0">
              <a:buNone/>
              <a:defRPr sz="10300"/>
            </a:lvl7pPr>
            <a:lvl8pPr marL="16459017" indent="0">
              <a:buNone/>
              <a:defRPr sz="10300"/>
            </a:lvl8pPr>
            <a:lvl9pPr marL="18810305" indent="0">
              <a:buNone/>
              <a:defRPr sz="10300"/>
            </a:lvl9pPr>
          </a:lstStyle>
          <a:p>
            <a:endParaRPr lang="en-US"/>
          </a:p>
        </p:txBody>
      </p:sp>
      <p:sp>
        <p:nvSpPr>
          <p:cNvPr id="4" name="Text Placeholder 3"/>
          <p:cNvSpPr>
            <a:spLocks noGrp="1"/>
          </p:cNvSpPr>
          <p:nvPr>
            <p:ph type="body" sz="half" idx="2"/>
          </p:nvPr>
        </p:nvSpPr>
        <p:spPr>
          <a:xfrm>
            <a:off x="8602982" y="30057093"/>
            <a:ext cx="26334720" cy="4507227"/>
          </a:xfrm>
        </p:spPr>
        <p:txBody>
          <a:bodyPr/>
          <a:lstStyle>
            <a:lvl1pPr marL="0" indent="0">
              <a:buNone/>
              <a:defRPr sz="7200"/>
            </a:lvl1pPr>
            <a:lvl2pPr marL="2351288" indent="0">
              <a:buNone/>
              <a:defRPr sz="6200"/>
            </a:lvl2pPr>
            <a:lvl3pPr marL="4702576" indent="0">
              <a:buNone/>
              <a:defRPr sz="5100"/>
            </a:lvl3pPr>
            <a:lvl4pPr marL="7053864" indent="0">
              <a:buNone/>
              <a:defRPr sz="4600"/>
            </a:lvl4pPr>
            <a:lvl5pPr marL="9405153" indent="0">
              <a:buNone/>
              <a:defRPr sz="4600"/>
            </a:lvl5pPr>
            <a:lvl6pPr marL="11756441" indent="0">
              <a:buNone/>
              <a:defRPr sz="4600"/>
            </a:lvl6pPr>
            <a:lvl7pPr marL="14107729" indent="0">
              <a:buNone/>
              <a:defRPr sz="4600"/>
            </a:lvl7pPr>
            <a:lvl8pPr marL="16459017" indent="0">
              <a:buNone/>
              <a:defRPr sz="4600"/>
            </a:lvl8pPr>
            <a:lvl9pPr marL="18810305" indent="0">
              <a:buNone/>
              <a:defRPr sz="4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5C253B7-7725-45E2-85A7-ECFFAB05BAA7}" type="datetimeFigureOut">
              <a:rPr lang="en-US" smtClean="0"/>
              <a:t>4/27/15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DCDF07-851C-4DD2-BDF8-692F7B755055}" type="slidenum">
              <a:rPr lang="en-US" smtClean="0"/>
              <a:t>‹#›</a:t>
            </a:fld>
            <a:endParaRPr lang="en-US"/>
          </a:p>
        </p:txBody>
      </p:sp>
    </p:spTree>
    <p:extLst>
      <p:ext uri="{BB962C8B-B14F-4D97-AF65-F5344CB8AC3E}">
        <p14:creationId xmlns:p14="http://schemas.microsoft.com/office/powerpoint/2010/main" val="218835240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537973"/>
            <a:ext cx="39502080" cy="6400800"/>
          </a:xfrm>
          <a:prstGeom prst="rect">
            <a:avLst/>
          </a:prstGeom>
        </p:spPr>
        <p:txBody>
          <a:bodyPr vert="horz" lIns="470258" tIns="235129" rIns="470258" bIns="235129"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560" y="8961123"/>
            <a:ext cx="39502080" cy="25345393"/>
          </a:xfrm>
          <a:prstGeom prst="rect">
            <a:avLst/>
          </a:prstGeom>
        </p:spPr>
        <p:txBody>
          <a:bodyPr vert="horz" lIns="470258" tIns="235129" rIns="470258" bIns="23512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194560" y="35595563"/>
            <a:ext cx="10241280" cy="2044700"/>
          </a:xfrm>
          <a:prstGeom prst="rect">
            <a:avLst/>
          </a:prstGeom>
        </p:spPr>
        <p:txBody>
          <a:bodyPr vert="horz" lIns="470258" tIns="235129" rIns="470258" bIns="235129" rtlCol="0" anchor="ctr"/>
          <a:lstStyle>
            <a:lvl1pPr algn="l">
              <a:defRPr sz="6200">
                <a:solidFill>
                  <a:schemeClr val="tx1">
                    <a:tint val="75000"/>
                  </a:schemeClr>
                </a:solidFill>
              </a:defRPr>
            </a:lvl1pPr>
          </a:lstStyle>
          <a:p>
            <a:fld id="{85C253B7-7725-45E2-85A7-ECFFAB05BAA7}" type="datetimeFigureOut">
              <a:rPr lang="en-US" smtClean="0"/>
              <a:t>4/27/15</a:t>
            </a:fld>
            <a:endParaRPr lang="en-US"/>
          </a:p>
        </p:txBody>
      </p:sp>
      <p:sp>
        <p:nvSpPr>
          <p:cNvPr id="5" name="Footer Placeholder 4"/>
          <p:cNvSpPr>
            <a:spLocks noGrp="1"/>
          </p:cNvSpPr>
          <p:nvPr>
            <p:ph type="ftr" sz="quarter" idx="3"/>
          </p:nvPr>
        </p:nvSpPr>
        <p:spPr>
          <a:xfrm>
            <a:off x="14996160" y="35595563"/>
            <a:ext cx="13898880" cy="2044700"/>
          </a:xfrm>
          <a:prstGeom prst="rect">
            <a:avLst/>
          </a:prstGeom>
        </p:spPr>
        <p:txBody>
          <a:bodyPr vert="horz" lIns="470258" tIns="235129" rIns="470258" bIns="235129" rtlCol="0" anchor="ctr"/>
          <a:lstStyle>
            <a:lvl1pPr algn="ctr">
              <a:defRPr sz="6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5595563"/>
            <a:ext cx="10241280" cy="2044700"/>
          </a:xfrm>
          <a:prstGeom prst="rect">
            <a:avLst/>
          </a:prstGeom>
        </p:spPr>
        <p:txBody>
          <a:bodyPr vert="horz" lIns="470258" tIns="235129" rIns="470258" bIns="235129" rtlCol="0" anchor="ctr"/>
          <a:lstStyle>
            <a:lvl1pPr algn="r">
              <a:defRPr sz="6200">
                <a:solidFill>
                  <a:schemeClr val="tx1">
                    <a:tint val="75000"/>
                  </a:schemeClr>
                </a:solidFill>
              </a:defRPr>
            </a:lvl1pPr>
          </a:lstStyle>
          <a:p>
            <a:fld id="{07DCDF07-851C-4DD2-BDF8-692F7B755055}" type="slidenum">
              <a:rPr lang="en-US" smtClean="0"/>
              <a:t>‹#›</a:t>
            </a:fld>
            <a:endParaRPr lang="en-US"/>
          </a:p>
        </p:txBody>
      </p:sp>
    </p:spTree>
    <p:extLst>
      <p:ext uri="{BB962C8B-B14F-4D97-AF65-F5344CB8AC3E}">
        <p14:creationId xmlns:p14="http://schemas.microsoft.com/office/powerpoint/2010/main" val="3044536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702576" rtl="0" eaLnBrk="1" latinLnBrk="0" hangingPunct="1">
        <a:spcBef>
          <a:spcPct val="0"/>
        </a:spcBef>
        <a:buNone/>
        <a:defRPr sz="22600" kern="1200">
          <a:solidFill>
            <a:schemeClr val="tx1"/>
          </a:solidFill>
          <a:latin typeface="+mj-lt"/>
          <a:ea typeface="+mj-ea"/>
          <a:cs typeface="+mj-cs"/>
        </a:defRPr>
      </a:lvl1pPr>
    </p:titleStyle>
    <p:bodyStyle>
      <a:lvl1pPr marL="1763466" indent="-1763466" algn="l" defTabSz="4702576" rtl="0" eaLnBrk="1" latinLnBrk="0" hangingPunct="1">
        <a:spcBef>
          <a:spcPct val="20000"/>
        </a:spcBef>
        <a:buFont typeface="Arial" panose="020B0604020202020204" pitchFamily="34" charset="0"/>
        <a:buChar char="•"/>
        <a:defRPr sz="16500" kern="1200">
          <a:solidFill>
            <a:schemeClr val="tx1"/>
          </a:solidFill>
          <a:latin typeface="+mn-lt"/>
          <a:ea typeface="+mn-ea"/>
          <a:cs typeface="+mn-cs"/>
        </a:defRPr>
      </a:lvl1pPr>
      <a:lvl2pPr marL="3820843" indent="-1469555" algn="l" defTabSz="4702576" rtl="0" eaLnBrk="1" latinLnBrk="0" hangingPunct="1">
        <a:spcBef>
          <a:spcPct val="20000"/>
        </a:spcBef>
        <a:buFont typeface="Arial" panose="020B0604020202020204" pitchFamily="34" charset="0"/>
        <a:buChar char="–"/>
        <a:defRPr sz="14400" kern="1200">
          <a:solidFill>
            <a:schemeClr val="tx1"/>
          </a:solidFill>
          <a:latin typeface="+mn-lt"/>
          <a:ea typeface="+mn-ea"/>
          <a:cs typeface="+mn-cs"/>
        </a:defRPr>
      </a:lvl2pPr>
      <a:lvl3pPr marL="5878220" indent="-1175644" algn="l" defTabSz="4702576" rtl="0" eaLnBrk="1" latinLnBrk="0" hangingPunct="1">
        <a:spcBef>
          <a:spcPct val="20000"/>
        </a:spcBef>
        <a:buFont typeface="Arial" panose="020B0604020202020204" pitchFamily="34" charset="0"/>
        <a:buChar char="•"/>
        <a:defRPr sz="12300" kern="1200">
          <a:solidFill>
            <a:schemeClr val="tx1"/>
          </a:solidFill>
          <a:latin typeface="+mn-lt"/>
          <a:ea typeface="+mn-ea"/>
          <a:cs typeface="+mn-cs"/>
        </a:defRPr>
      </a:lvl3pPr>
      <a:lvl4pPr marL="8229509"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4pPr>
      <a:lvl5pPr marL="10580797"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5pPr>
      <a:lvl6pPr marL="12932085"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6pPr>
      <a:lvl7pPr marL="15283373"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7pPr>
      <a:lvl8pPr marL="17634661"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8pPr>
      <a:lvl9pPr marL="19985949" indent="-1175644" algn="l" defTabSz="4702576" rtl="0" eaLnBrk="1" latinLnBrk="0" hangingPunct="1">
        <a:spcBef>
          <a:spcPct val="20000"/>
        </a:spcBef>
        <a:buFont typeface="Arial" panose="020B0604020202020204" pitchFamily="34" charset="0"/>
        <a:buChar char="•"/>
        <a:defRPr sz="10300" kern="1200">
          <a:solidFill>
            <a:schemeClr val="tx1"/>
          </a:solidFill>
          <a:latin typeface="+mn-lt"/>
          <a:ea typeface="+mn-ea"/>
          <a:cs typeface="+mn-cs"/>
        </a:defRPr>
      </a:lvl9pPr>
    </p:bodyStyle>
    <p:otherStyle>
      <a:defPPr>
        <a:defRPr lang="en-US"/>
      </a:defPPr>
      <a:lvl1pPr marL="0" algn="l" defTabSz="4702576" rtl="0" eaLnBrk="1" latinLnBrk="0" hangingPunct="1">
        <a:defRPr sz="9300" kern="1200">
          <a:solidFill>
            <a:schemeClr val="tx1"/>
          </a:solidFill>
          <a:latin typeface="+mn-lt"/>
          <a:ea typeface="+mn-ea"/>
          <a:cs typeface="+mn-cs"/>
        </a:defRPr>
      </a:lvl1pPr>
      <a:lvl2pPr marL="2351288" algn="l" defTabSz="4702576" rtl="0" eaLnBrk="1" latinLnBrk="0" hangingPunct="1">
        <a:defRPr sz="9300" kern="1200">
          <a:solidFill>
            <a:schemeClr val="tx1"/>
          </a:solidFill>
          <a:latin typeface="+mn-lt"/>
          <a:ea typeface="+mn-ea"/>
          <a:cs typeface="+mn-cs"/>
        </a:defRPr>
      </a:lvl2pPr>
      <a:lvl3pPr marL="4702576" algn="l" defTabSz="4702576" rtl="0" eaLnBrk="1" latinLnBrk="0" hangingPunct="1">
        <a:defRPr sz="9300" kern="1200">
          <a:solidFill>
            <a:schemeClr val="tx1"/>
          </a:solidFill>
          <a:latin typeface="+mn-lt"/>
          <a:ea typeface="+mn-ea"/>
          <a:cs typeface="+mn-cs"/>
        </a:defRPr>
      </a:lvl3pPr>
      <a:lvl4pPr marL="7053864" algn="l" defTabSz="4702576" rtl="0" eaLnBrk="1" latinLnBrk="0" hangingPunct="1">
        <a:defRPr sz="9300" kern="1200">
          <a:solidFill>
            <a:schemeClr val="tx1"/>
          </a:solidFill>
          <a:latin typeface="+mn-lt"/>
          <a:ea typeface="+mn-ea"/>
          <a:cs typeface="+mn-cs"/>
        </a:defRPr>
      </a:lvl4pPr>
      <a:lvl5pPr marL="9405153" algn="l" defTabSz="4702576" rtl="0" eaLnBrk="1" latinLnBrk="0" hangingPunct="1">
        <a:defRPr sz="9300" kern="1200">
          <a:solidFill>
            <a:schemeClr val="tx1"/>
          </a:solidFill>
          <a:latin typeface="+mn-lt"/>
          <a:ea typeface="+mn-ea"/>
          <a:cs typeface="+mn-cs"/>
        </a:defRPr>
      </a:lvl5pPr>
      <a:lvl6pPr marL="11756441" algn="l" defTabSz="4702576" rtl="0" eaLnBrk="1" latinLnBrk="0" hangingPunct="1">
        <a:defRPr sz="9300" kern="1200">
          <a:solidFill>
            <a:schemeClr val="tx1"/>
          </a:solidFill>
          <a:latin typeface="+mn-lt"/>
          <a:ea typeface="+mn-ea"/>
          <a:cs typeface="+mn-cs"/>
        </a:defRPr>
      </a:lvl6pPr>
      <a:lvl7pPr marL="14107729" algn="l" defTabSz="4702576" rtl="0" eaLnBrk="1" latinLnBrk="0" hangingPunct="1">
        <a:defRPr sz="9300" kern="1200">
          <a:solidFill>
            <a:schemeClr val="tx1"/>
          </a:solidFill>
          <a:latin typeface="+mn-lt"/>
          <a:ea typeface="+mn-ea"/>
          <a:cs typeface="+mn-cs"/>
        </a:defRPr>
      </a:lvl7pPr>
      <a:lvl8pPr marL="16459017" algn="l" defTabSz="4702576" rtl="0" eaLnBrk="1" latinLnBrk="0" hangingPunct="1">
        <a:defRPr sz="9300" kern="1200">
          <a:solidFill>
            <a:schemeClr val="tx1"/>
          </a:solidFill>
          <a:latin typeface="+mn-lt"/>
          <a:ea typeface="+mn-ea"/>
          <a:cs typeface="+mn-cs"/>
        </a:defRPr>
      </a:lvl8pPr>
      <a:lvl9pPr marL="18810305" algn="l" defTabSz="4702576" rtl="0" eaLnBrk="1" latinLnBrk="0" hangingPunct="1">
        <a:defRPr sz="9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jpeg"/><Relationship Id="rId12" Type="http://schemas.openxmlformats.org/officeDocument/2006/relationships/image" Target="../media/image11.png"/><Relationship Id="rId13" Type="http://schemas.openxmlformats.org/officeDocument/2006/relationships/image" Target="../media/image12.jpg"/><Relationship Id="rId14" Type="http://schemas.openxmlformats.org/officeDocument/2006/relationships/image" Target="../media/image13.jpeg"/><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jpg"/><Relationship Id="rId5" Type="http://schemas.openxmlformats.org/officeDocument/2006/relationships/image" Target="../media/image4.jp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jpeg"/><Relationship Id="rId10"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16078200" y="1219200"/>
            <a:ext cx="26822400" cy="518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81800" y="2438400"/>
            <a:ext cx="8305800" cy="4213810"/>
          </a:xfrm>
          <a:prstGeom prst="rect">
            <a:avLst/>
          </a:prstGeom>
        </p:spPr>
      </p:pic>
      <p:sp>
        <p:nvSpPr>
          <p:cNvPr id="5" name="TextBox 4"/>
          <p:cNvSpPr txBox="1"/>
          <p:nvPr/>
        </p:nvSpPr>
        <p:spPr>
          <a:xfrm>
            <a:off x="15773400" y="1290150"/>
            <a:ext cx="27127200" cy="1569660"/>
          </a:xfrm>
          <a:prstGeom prst="rect">
            <a:avLst/>
          </a:prstGeom>
          <a:noFill/>
        </p:spPr>
        <p:txBody>
          <a:bodyPr wrap="square" rtlCol="0">
            <a:spAutoFit/>
          </a:bodyPr>
          <a:lstStyle/>
          <a:p>
            <a:pPr algn="ctr"/>
            <a:r>
              <a:rPr lang="en-US" sz="9600" dirty="0" smtClean="0">
                <a:solidFill>
                  <a:schemeClr val="bg1"/>
                </a:solidFill>
                <a:latin typeface="Cochin"/>
                <a:cs typeface="Cochin"/>
              </a:rPr>
              <a:t>The Servant of Two Masters: Light Design</a:t>
            </a:r>
            <a:endParaRPr lang="en-US" sz="9600" dirty="0">
              <a:solidFill>
                <a:schemeClr val="bg1"/>
              </a:solidFill>
              <a:latin typeface="Cochin"/>
              <a:cs typeface="Cochin"/>
            </a:endParaRPr>
          </a:p>
        </p:txBody>
      </p:sp>
      <p:sp>
        <p:nvSpPr>
          <p:cNvPr id="6" name="TextBox 5"/>
          <p:cNvSpPr txBox="1"/>
          <p:nvPr/>
        </p:nvSpPr>
        <p:spPr>
          <a:xfrm>
            <a:off x="15773400" y="3213515"/>
            <a:ext cx="27127200" cy="1200329"/>
          </a:xfrm>
          <a:prstGeom prst="rect">
            <a:avLst/>
          </a:prstGeom>
          <a:noFill/>
        </p:spPr>
        <p:txBody>
          <a:bodyPr wrap="square" rtlCol="0">
            <a:spAutoFit/>
          </a:bodyPr>
          <a:lstStyle/>
          <a:p>
            <a:pPr algn="ctr"/>
            <a:r>
              <a:rPr lang="en-US" sz="7200" dirty="0" smtClean="0">
                <a:solidFill>
                  <a:srgbClr val="FFFFFF"/>
                </a:solidFill>
                <a:latin typeface="Cochin"/>
                <a:cs typeface="Cochin"/>
              </a:rPr>
              <a:t>Tyler Harley ‘15</a:t>
            </a:r>
            <a:endParaRPr lang="en-US" sz="7200" dirty="0">
              <a:solidFill>
                <a:srgbClr val="FFFFFF"/>
              </a:solidFill>
              <a:latin typeface="Cochin"/>
              <a:cs typeface="Cochin"/>
            </a:endParaRPr>
          </a:p>
        </p:txBody>
      </p:sp>
      <p:sp>
        <p:nvSpPr>
          <p:cNvPr id="7" name="TextBox 6"/>
          <p:cNvSpPr txBox="1"/>
          <p:nvPr/>
        </p:nvSpPr>
        <p:spPr>
          <a:xfrm>
            <a:off x="15960436" y="4724400"/>
            <a:ext cx="27127200" cy="1200329"/>
          </a:xfrm>
          <a:prstGeom prst="rect">
            <a:avLst/>
          </a:prstGeom>
          <a:noFill/>
        </p:spPr>
        <p:txBody>
          <a:bodyPr wrap="square" rtlCol="0">
            <a:spAutoFit/>
          </a:bodyPr>
          <a:lstStyle/>
          <a:p>
            <a:pPr algn="ctr"/>
            <a:r>
              <a:rPr lang="en-US" sz="7200" dirty="0" smtClean="0">
                <a:solidFill>
                  <a:srgbClr val="FFFFFF"/>
                </a:solidFill>
                <a:latin typeface="Cochin"/>
                <a:cs typeface="Cochin"/>
              </a:rPr>
              <a:t>Department of Theater and Dance, Colby College, Waterville, ME</a:t>
            </a:r>
            <a:endParaRPr lang="en-US" sz="7200" dirty="0">
              <a:solidFill>
                <a:srgbClr val="FFFFFF"/>
              </a:solidFill>
              <a:latin typeface="Cochin"/>
              <a:cs typeface="Cochin"/>
            </a:endParaRPr>
          </a:p>
        </p:txBody>
      </p:sp>
      <p:sp>
        <p:nvSpPr>
          <p:cNvPr id="8" name="TextBox 7"/>
          <p:cNvSpPr txBox="1"/>
          <p:nvPr/>
        </p:nvSpPr>
        <p:spPr>
          <a:xfrm>
            <a:off x="685800" y="7765473"/>
            <a:ext cx="12344400" cy="16958495"/>
          </a:xfrm>
          <a:prstGeom prst="rect">
            <a:avLst/>
          </a:prstGeom>
          <a:noFill/>
          <a:ln w="9525" cmpd="sng">
            <a:solidFill>
              <a:schemeClr val="accent1"/>
            </a:solidFill>
          </a:ln>
        </p:spPr>
        <p:txBody>
          <a:bodyPr wrap="square" rtlCol="0">
            <a:spAutoFit/>
          </a:bodyPr>
          <a:lstStyle/>
          <a:p>
            <a:pPr algn="ctr"/>
            <a:r>
              <a:rPr lang="en-US" sz="7200" dirty="0" smtClean="0">
                <a:latin typeface="Cochin"/>
                <a:cs typeface="Cochin"/>
              </a:rPr>
              <a:t>Abstract</a:t>
            </a:r>
          </a:p>
          <a:p>
            <a:pPr algn="ctr"/>
            <a:endParaRPr lang="en-US" sz="3200" dirty="0" smtClean="0">
              <a:latin typeface="Helvetica" pitchFamily="34" charset="0"/>
            </a:endParaRPr>
          </a:p>
          <a:p>
            <a:r>
              <a:rPr lang="en-US" sz="3200" dirty="0" smtClean="0">
                <a:latin typeface="Helvetica" pitchFamily="34" charset="0"/>
              </a:rPr>
              <a:t>I served as the Lighting Designer for the Department of Theater and Dance spring semester production of </a:t>
            </a:r>
            <a:r>
              <a:rPr lang="en-US" sz="3200" i="1" dirty="0" smtClean="0">
                <a:latin typeface="Helvetica" pitchFamily="34" charset="0"/>
              </a:rPr>
              <a:t>The Servant of Two Masters</a:t>
            </a:r>
            <a:r>
              <a:rPr lang="en-US" sz="3200" dirty="0" smtClean="0">
                <a:latin typeface="Helvetica" pitchFamily="34" charset="0"/>
              </a:rPr>
              <a:t>. Work encompassed everything from initial conceptual production research through final realized light design objectives in Strider Theater during performances on April 16-18. More specifically, research consisted of textual and visual analysis, computational understanding of the ETC GIO lighting console, stage lighting equipment theory and functionality, color theory, and cueing analysis based on rehearsal outcomes. To translate research into a viable design, the following process elements were created:</a:t>
            </a:r>
          </a:p>
          <a:p>
            <a:endParaRPr lang="en-US" sz="3200" dirty="0" smtClean="0">
              <a:latin typeface="Helvetica" pitchFamily="34" charset="0"/>
            </a:endParaRPr>
          </a:p>
          <a:p>
            <a:pPr marL="2808488" lvl="1" indent="-457200">
              <a:buFont typeface="Wingdings" charset="2"/>
              <a:buChar char="u"/>
            </a:pPr>
            <a:r>
              <a:rPr lang="en-US" sz="3200" dirty="0" smtClean="0">
                <a:latin typeface="Helvetica" pitchFamily="34" charset="0"/>
              </a:rPr>
              <a:t>Scene-by-Scene Light Score</a:t>
            </a:r>
          </a:p>
          <a:p>
            <a:pPr marL="2808488" lvl="1" indent="-457200">
              <a:buFont typeface="Wingdings" charset="2"/>
              <a:buChar char="u"/>
            </a:pPr>
            <a:r>
              <a:rPr lang="en-US" sz="3200" dirty="0" smtClean="0">
                <a:latin typeface="Helvetica" pitchFamily="34" charset="0"/>
              </a:rPr>
              <a:t>Light Keys</a:t>
            </a:r>
          </a:p>
          <a:p>
            <a:pPr marL="2808488" lvl="1" indent="-457200">
              <a:buFont typeface="Wingdings" charset="2"/>
              <a:buChar char="u"/>
            </a:pPr>
            <a:r>
              <a:rPr lang="en-US" sz="3200" dirty="0" smtClean="0">
                <a:latin typeface="Helvetica" pitchFamily="34" charset="0"/>
              </a:rPr>
              <a:t>Light Plot</a:t>
            </a:r>
          </a:p>
          <a:p>
            <a:pPr marL="2808488" lvl="1" indent="-457200">
              <a:buFont typeface="Wingdings" charset="2"/>
              <a:buChar char="u"/>
            </a:pPr>
            <a:r>
              <a:rPr lang="en-US" sz="3200" dirty="0" smtClean="0">
                <a:latin typeface="Helvetica" pitchFamily="34" charset="0"/>
              </a:rPr>
              <a:t>Channel Hookup</a:t>
            </a:r>
          </a:p>
          <a:p>
            <a:pPr marL="2808488" lvl="1" indent="-457200">
              <a:buFont typeface="Wingdings" charset="2"/>
              <a:buChar char="u"/>
            </a:pPr>
            <a:r>
              <a:rPr lang="en-US" sz="3200" dirty="0" smtClean="0">
                <a:latin typeface="Helvetica" pitchFamily="34" charset="0"/>
              </a:rPr>
              <a:t>Instrument Schedule</a:t>
            </a:r>
          </a:p>
          <a:p>
            <a:pPr marL="2808488" lvl="1" indent="-457200">
              <a:buFont typeface="Wingdings" charset="2"/>
              <a:buChar char="u"/>
            </a:pPr>
            <a:r>
              <a:rPr lang="en-US" sz="3200" dirty="0" smtClean="0">
                <a:latin typeface="Helvetica" pitchFamily="34" charset="0"/>
              </a:rPr>
              <a:t>Virtual Magic Card</a:t>
            </a:r>
          </a:p>
          <a:p>
            <a:pPr lvl="1"/>
            <a:endParaRPr lang="en-US" sz="3200" dirty="0" smtClean="0">
              <a:latin typeface="Helvetica" pitchFamily="34" charset="0"/>
            </a:endParaRPr>
          </a:p>
          <a:p>
            <a:r>
              <a:rPr lang="en-US" sz="3200" dirty="0" smtClean="0">
                <a:latin typeface="Helvetica" pitchFamily="34" charset="0"/>
              </a:rPr>
              <a:t>As the Lighting Designer, I attended rehearsals, tutorials, weekly production meetings, equipment hang and focus sessions with TD 139-Stagecraft students and my assistant Claire Muscat </a:t>
            </a:r>
            <a:r>
              <a:rPr lang="fr-FR" sz="3200" dirty="0" smtClean="0">
                <a:latin typeface="Helvetica" pitchFamily="34" charset="0"/>
              </a:rPr>
              <a:t>’</a:t>
            </a:r>
            <a:r>
              <a:rPr lang="en-US" sz="3200" dirty="0" smtClean="0">
                <a:latin typeface="Helvetica" pitchFamily="34" charset="0"/>
              </a:rPr>
              <a:t>17, and Pre-Cue Sessions with Faculty Fellow and Director Dave Peterson. The primary focus of my independent study was to more fully understand the role of computation in the rendering of aesthetic light design ideas for theater. 	</a:t>
            </a:r>
            <a:endParaRPr lang="en-US" sz="3200" dirty="0">
              <a:latin typeface="Helvetica" pitchFamily="34" charset="0"/>
            </a:endParaRPr>
          </a:p>
          <a:p>
            <a:endParaRPr lang="en-US" sz="3200" dirty="0" smtClean="0">
              <a:latin typeface="Helvetica" pitchFamily="34" charset="0"/>
            </a:endParaRPr>
          </a:p>
          <a:p>
            <a:endParaRPr lang="en-US" sz="3200" dirty="0">
              <a:latin typeface="Helvetica" pitchFamily="34" charset="0"/>
            </a:endParaRPr>
          </a:p>
          <a:p>
            <a:endParaRPr lang="en-US" sz="3200" dirty="0" smtClean="0">
              <a:latin typeface="Helvetica" pitchFamily="34" charset="0"/>
            </a:endParaRPr>
          </a:p>
          <a:p>
            <a:endParaRPr lang="en-US" sz="3200" dirty="0" smtClean="0">
              <a:latin typeface="Helvetica" pitchFamily="34" charset="0"/>
            </a:endParaRPr>
          </a:p>
          <a:p>
            <a:endParaRPr lang="en-US" sz="3200" dirty="0">
              <a:latin typeface="Helvetica" pitchFamily="34" charset="0"/>
            </a:endParaRPr>
          </a:p>
        </p:txBody>
      </p:sp>
      <p:sp>
        <p:nvSpPr>
          <p:cNvPr id="10" name="TextBox 9"/>
          <p:cNvSpPr txBox="1"/>
          <p:nvPr/>
        </p:nvSpPr>
        <p:spPr>
          <a:xfrm>
            <a:off x="30937200" y="7696200"/>
            <a:ext cx="12344400" cy="17080992"/>
          </a:xfrm>
          <a:prstGeom prst="rect">
            <a:avLst/>
          </a:prstGeom>
          <a:noFill/>
          <a:ln w="9525" cmpd="sng">
            <a:solidFill>
              <a:schemeClr val="accent1"/>
            </a:solidFill>
          </a:ln>
        </p:spPr>
        <p:txBody>
          <a:bodyPr wrap="square" rtlCol="0">
            <a:spAutoFit/>
          </a:bodyPr>
          <a:lstStyle/>
          <a:p>
            <a:pPr algn="ctr"/>
            <a:r>
              <a:rPr lang="en-US" sz="7200" dirty="0" smtClean="0">
                <a:latin typeface="Cochin"/>
                <a:cs typeface="Cochin"/>
              </a:rPr>
              <a:t>Concept Statement</a:t>
            </a:r>
          </a:p>
          <a:p>
            <a:pPr algn="ctr"/>
            <a:endParaRPr lang="en-US" sz="3200" dirty="0">
              <a:latin typeface="Helvetica" pitchFamily="34" charset="0"/>
            </a:endParaRPr>
          </a:p>
          <a:p>
            <a:r>
              <a:rPr lang="en-US" sz="3200" dirty="0" smtClean="0">
                <a:latin typeface="Helvetica" pitchFamily="34" charset="0"/>
              </a:rPr>
              <a:t>Carlo Goldoni’s play depicts the scheming Truffaldino as he tries to get as much money and food as possible by tricking both of his employers. The cast includes cranky old men, passionate young lovers, and a cross-dressed heroine. As the absurd plot complications pile up, Truffaldino must scramble to keep his employers happy and oblivious. This new adaptation of the play utilizes contemporary humor to animate the characters and scenarios of the commedia dell’arte.</a:t>
            </a:r>
          </a:p>
          <a:p>
            <a:endParaRPr lang="en-US" sz="3200" dirty="0">
              <a:latin typeface="Helvetica" pitchFamily="34" charset="0"/>
            </a:endParaRPr>
          </a:p>
          <a:p>
            <a:r>
              <a:rPr lang="en-US" sz="3200" dirty="0" smtClean="0">
                <a:latin typeface="Helvetica" pitchFamily="34" charset="0"/>
              </a:rPr>
              <a:t>A number of key ideas influence the aesthetic of the lighting in this show. </a:t>
            </a:r>
            <a:r>
              <a:rPr lang="en-US" sz="3200" i="1" dirty="0" smtClean="0">
                <a:latin typeface="Helvetica" pitchFamily="34" charset="0"/>
              </a:rPr>
              <a:t>The Servant of Two Masters </a:t>
            </a:r>
            <a:r>
              <a:rPr lang="en-US" sz="3200" dirty="0" smtClean="0">
                <a:latin typeface="Helvetica" pitchFamily="34" charset="0"/>
              </a:rPr>
              <a:t>is a nonstop high-octane comedy, incorporating a lot of wisecrack and clever humor as well as physical comedy borrowed from commedia dell’arte. As such, the show has a very lighthearted and energetic atmosphere about it. To me, this translates to an overall high brightness, broad areas of light, and minimal contrast to avoid serious shadows. It also conveys a sense of warmer colors (pinks, yellows, ambers) to suggest both the humor and energy of the action and the colorful cityscapes of Venice. This is not a serious show; even moments that are meant to be somber or poignant are still funny.</a:t>
            </a:r>
          </a:p>
          <a:p>
            <a:endParaRPr lang="en-US" sz="3200" dirty="0">
              <a:latin typeface="Helvetica" pitchFamily="34" charset="0"/>
            </a:endParaRPr>
          </a:p>
          <a:p>
            <a:r>
              <a:rPr lang="en-US" sz="3200" dirty="0" smtClean="0">
                <a:latin typeface="Helvetica" pitchFamily="34" charset="0"/>
              </a:rPr>
              <a:t>Examining the role light plays in this show as a whole, in conjunction with other elements such as scenic design, costumes, props, and the painted backdrop, the design team decided to take a visually layered approach to this show. The backdrop of the Rialto Bridge would be in the </a:t>
            </a:r>
            <a:r>
              <a:rPr lang="en-US" sz="3200" dirty="0" smtClean="0">
                <a:latin typeface="Helvetica" pitchFamily="34" charset="0"/>
              </a:rPr>
              <a:t>background, </a:t>
            </a:r>
            <a:r>
              <a:rPr lang="en-US" sz="3200" dirty="0" smtClean="0">
                <a:latin typeface="Helvetica" pitchFamily="34" charset="0"/>
              </a:rPr>
              <a:t>the large circus wagon would be in the mid-ground and slightly more vibrant and prominent, and </a:t>
            </a:r>
            <a:r>
              <a:rPr lang="en-US" sz="3200" dirty="0" smtClean="0">
                <a:latin typeface="Helvetica" pitchFamily="34" charset="0"/>
              </a:rPr>
              <a:t>the </a:t>
            </a:r>
            <a:r>
              <a:rPr lang="en-US" sz="3200" dirty="0" smtClean="0">
                <a:latin typeface="Helvetica" pitchFamily="34" charset="0"/>
              </a:rPr>
              <a:t>saturated, detailed, and </a:t>
            </a:r>
            <a:r>
              <a:rPr lang="en-US" sz="3200" dirty="0" smtClean="0">
                <a:latin typeface="Helvetica" pitchFamily="34" charset="0"/>
              </a:rPr>
              <a:t>eclectic costumes </a:t>
            </a:r>
            <a:r>
              <a:rPr lang="en-US" sz="3200" dirty="0" smtClean="0">
                <a:latin typeface="Helvetica" pitchFamily="34" charset="0"/>
              </a:rPr>
              <a:t>would be in the foreground. Lighting also tended to be in the mid-ground – not overly </a:t>
            </a:r>
            <a:r>
              <a:rPr lang="en-US" sz="3200" dirty="0" smtClean="0">
                <a:latin typeface="Helvetica" pitchFamily="34" charset="0"/>
              </a:rPr>
              <a:t>saturated so </a:t>
            </a:r>
            <a:r>
              <a:rPr lang="en-US" sz="3200" dirty="0" smtClean="0">
                <a:latin typeface="Helvetica" pitchFamily="34" charset="0"/>
              </a:rPr>
              <a:t>as to draw attention away from the actors, but prominent enough for shifts to be noticeable.</a:t>
            </a:r>
          </a:p>
        </p:txBody>
      </p:sp>
      <p:pic>
        <p:nvPicPr>
          <p:cNvPr id="11" name="Picture 10" descr="1024px-Colby_College_Seal.sv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1295400"/>
            <a:ext cx="5588000" cy="5588000"/>
          </a:xfrm>
          <a:prstGeom prst="rect">
            <a:avLst/>
          </a:prstGeom>
        </p:spPr>
      </p:pic>
      <p:pic>
        <p:nvPicPr>
          <p:cNvPr id="12" name="Picture 11" descr="Servant FB Banner (2).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73400" y="7696200"/>
            <a:ext cx="12338139" cy="4572000"/>
          </a:xfrm>
          <a:prstGeom prst="rect">
            <a:avLst/>
          </a:prstGeom>
          <a:ln w="9525" cmpd="sng">
            <a:solidFill>
              <a:schemeClr val="tx1"/>
            </a:solidFill>
          </a:ln>
        </p:spPr>
      </p:pic>
      <p:pic>
        <p:nvPicPr>
          <p:cNvPr id="15" name="Picture 14" descr="venicetravelguide7.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00200" y="27127200"/>
            <a:ext cx="7522911" cy="4671485"/>
          </a:xfrm>
          <a:prstGeom prst="rect">
            <a:avLst/>
          </a:prstGeom>
          <a:ln w="9525" cmpd="sng">
            <a:solidFill>
              <a:schemeClr val="tx1"/>
            </a:solidFill>
          </a:ln>
        </p:spPr>
      </p:pic>
      <p:sp>
        <p:nvSpPr>
          <p:cNvPr id="16" name="TextBox 15"/>
          <p:cNvSpPr txBox="1"/>
          <p:nvPr/>
        </p:nvSpPr>
        <p:spPr>
          <a:xfrm>
            <a:off x="8839200" y="25679400"/>
            <a:ext cx="4191000" cy="1015663"/>
          </a:xfrm>
          <a:prstGeom prst="rect">
            <a:avLst/>
          </a:prstGeom>
          <a:noFill/>
        </p:spPr>
        <p:txBody>
          <a:bodyPr wrap="square" rtlCol="0">
            <a:spAutoFit/>
          </a:bodyPr>
          <a:lstStyle/>
          <a:p>
            <a:pPr algn="ctr"/>
            <a:r>
              <a:rPr lang="en-US" sz="6000" dirty="0" smtClean="0">
                <a:latin typeface="Cochin"/>
                <a:cs typeface="Cochin"/>
              </a:rPr>
              <a:t>Research</a:t>
            </a:r>
            <a:endParaRPr lang="en-US" sz="6000" dirty="0">
              <a:latin typeface="Cochin"/>
              <a:cs typeface="Cochin"/>
            </a:endParaRPr>
          </a:p>
        </p:txBody>
      </p:sp>
      <p:sp>
        <p:nvSpPr>
          <p:cNvPr id="20" name="Rectangle 19"/>
          <p:cNvSpPr/>
          <p:nvPr/>
        </p:nvSpPr>
        <p:spPr>
          <a:xfrm>
            <a:off x="685800" y="25298400"/>
            <a:ext cx="20878800" cy="12344400"/>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1600200" y="31851600"/>
            <a:ext cx="7543800" cy="400110"/>
          </a:xfrm>
          <a:prstGeom prst="rect">
            <a:avLst/>
          </a:prstGeom>
          <a:noFill/>
        </p:spPr>
        <p:txBody>
          <a:bodyPr wrap="square" rtlCol="0">
            <a:spAutoFit/>
          </a:bodyPr>
          <a:lstStyle/>
          <a:p>
            <a:pPr algn="ctr"/>
            <a:r>
              <a:rPr lang="en-US" sz="2000" dirty="0" smtClean="0">
                <a:latin typeface="Helvetica"/>
                <a:cs typeface="Helvetica"/>
              </a:rPr>
              <a:t>Visual Research</a:t>
            </a:r>
            <a:endParaRPr lang="en-US" sz="2000" dirty="0">
              <a:latin typeface="Helvetica"/>
              <a:cs typeface="Helvetica"/>
            </a:endParaRPr>
          </a:p>
        </p:txBody>
      </p:sp>
      <p:grpSp>
        <p:nvGrpSpPr>
          <p:cNvPr id="26" name="Group 25"/>
          <p:cNvGrpSpPr/>
          <p:nvPr/>
        </p:nvGrpSpPr>
        <p:grpSpPr>
          <a:xfrm>
            <a:off x="2133600" y="32461200"/>
            <a:ext cx="8001000" cy="4514910"/>
            <a:chOff x="1295400" y="31470600"/>
            <a:chExt cx="8001000" cy="4514910"/>
          </a:xfrm>
        </p:grpSpPr>
        <p:pic>
          <p:nvPicPr>
            <p:cNvPr id="3" name="Picture 2" descr="Screen Shot 2015-04-26 at 1.27.00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5400" y="31470600"/>
              <a:ext cx="7982546" cy="4038600"/>
            </a:xfrm>
            <a:prstGeom prst="rect">
              <a:avLst/>
            </a:prstGeom>
            <a:ln>
              <a:solidFill>
                <a:schemeClr val="tx1"/>
              </a:solidFill>
            </a:ln>
          </p:spPr>
        </p:pic>
        <p:sp>
          <p:nvSpPr>
            <p:cNvPr id="24" name="TextBox 23"/>
            <p:cNvSpPr txBox="1"/>
            <p:nvPr/>
          </p:nvSpPr>
          <p:spPr>
            <a:xfrm>
              <a:off x="1295400" y="35585400"/>
              <a:ext cx="8001000" cy="400110"/>
            </a:xfrm>
            <a:prstGeom prst="rect">
              <a:avLst/>
            </a:prstGeom>
            <a:noFill/>
          </p:spPr>
          <p:txBody>
            <a:bodyPr wrap="square" rtlCol="0">
              <a:spAutoFit/>
            </a:bodyPr>
            <a:lstStyle/>
            <a:p>
              <a:pPr algn="ctr"/>
              <a:r>
                <a:rPr lang="en-US" sz="2000" dirty="0" smtClean="0">
                  <a:latin typeface="Helvetica"/>
                  <a:cs typeface="Helvetica"/>
                </a:rPr>
                <a:t>Photometrics</a:t>
              </a:r>
              <a:endParaRPr lang="en-US" sz="2000" dirty="0">
                <a:latin typeface="Helvetica"/>
                <a:cs typeface="Helvetica"/>
              </a:endParaRPr>
            </a:p>
          </p:txBody>
        </p:sp>
      </p:grpSp>
      <p:grpSp>
        <p:nvGrpSpPr>
          <p:cNvPr id="31" name="Group 30"/>
          <p:cNvGrpSpPr/>
          <p:nvPr/>
        </p:nvGrpSpPr>
        <p:grpSpPr>
          <a:xfrm>
            <a:off x="11353800" y="27127200"/>
            <a:ext cx="8915400" cy="7410510"/>
            <a:chOff x="9601200" y="27051000"/>
            <a:chExt cx="8915400" cy="7410510"/>
          </a:xfrm>
        </p:grpSpPr>
        <p:pic>
          <p:nvPicPr>
            <p:cNvPr id="29" name="Picture 28" descr="LightKey2_4.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01200" y="27051000"/>
              <a:ext cx="8915400" cy="6934200"/>
            </a:xfrm>
            <a:prstGeom prst="rect">
              <a:avLst/>
            </a:prstGeom>
            <a:ln w="9525" cmpd="sng">
              <a:solidFill>
                <a:schemeClr val="tx1"/>
              </a:solidFill>
            </a:ln>
          </p:spPr>
        </p:pic>
        <p:sp>
          <p:nvSpPr>
            <p:cNvPr id="30" name="TextBox 29"/>
            <p:cNvSpPr txBox="1"/>
            <p:nvPr/>
          </p:nvSpPr>
          <p:spPr>
            <a:xfrm>
              <a:off x="9601200" y="34061400"/>
              <a:ext cx="8915400" cy="400110"/>
            </a:xfrm>
            <a:prstGeom prst="rect">
              <a:avLst/>
            </a:prstGeom>
            <a:noFill/>
          </p:spPr>
          <p:txBody>
            <a:bodyPr wrap="square" rtlCol="0">
              <a:spAutoFit/>
            </a:bodyPr>
            <a:lstStyle/>
            <a:p>
              <a:pPr algn="ctr"/>
              <a:r>
                <a:rPr lang="en-US" sz="2000" dirty="0" smtClean="0">
                  <a:latin typeface="Helvetica"/>
                  <a:cs typeface="Helvetica"/>
                </a:rPr>
                <a:t>Light Key</a:t>
              </a:r>
            </a:p>
          </p:txBody>
        </p:sp>
      </p:grpSp>
      <p:sp>
        <p:nvSpPr>
          <p:cNvPr id="35" name="Rectangle 34"/>
          <p:cNvSpPr/>
          <p:nvPr/>
        </p:nvSpPr>
        <p:spPr>
          <a:xfrm>
            <a:off x="22326601" y="25298400"/>
            <a:ext cx="20955000" cy="12344400"/>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6" name="Picture 35" descr="Screen Shot 2015-04-26 at 1.56.48 PM.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013650" y="27127200"/>
            <a:ext cx="5754037" cy="6606988"/>
          </a:xfrm>
          <a:prstGeom prst="rect">
            <a:avLst/>
          </a:prstGeom>
          <a:ln w="9525" cmpd="sng">
            <a:solidFill>
              <a:schemeClr val="tx1"/>
            </a:solidFill>
          </a:ln>
        </p:spPr>
      </p:pic>
      <p:sp>
        <p:nvSpPr>
          <p:cNvPr id="39" name="TextBox 38"/>
          <p:cNvSpPr txBox="1"/>
          <p:nvPr/>
        </p:nvSpPr>
        <p:spPr>
          <a:xfrm>
            <a:off x="22326600" y="25679400"/>
            <a:ext cx="20955000" cy="1015663"/>
          </a:xfrm>
          <a:prstGeom prst="rect">
            <a:avLst/>
          </a:prstGeom>
          <a:noFill/>
        </p:spPr>
        <p:txBody>
          <a:bodyPr wrap="square" rtlCol="0">
            <a:spAutoFit/>
          </a:bodyPr>
          <a:lstStyle/>
          <a:p>
            <a:pPr algn="ctr"/>
            <a:r>
              <a:rPr lang="en-US" sz="6000" dirty="0" smtClean="0">
                <a:latin typeface="Cochin"/>
                <a:cs typeface="Cochin"/>
              </a:rPr>
              <a:t>Technical Elements</a:t>
            </a:r>
            <a:endParaRPr lang="en-US" sz="6000" dirty="0">
              <a:latin typeface="Cochin"/>
              <a:cs typeface="Cochin"/>
            </a:endParaRPr>
          </a:p>
        </p:txBody>
      </p:sp>
      <p:sp>
        <p:nvSpPr>
          <p:cNvPr id="40" name="Rectangle 39"/>
          <p:cNvSpPr/>
          <p:nvPr/>
        </p:nvSpPr>
        <p:spPr>
          <a:xfrm>
            <a:off x="13868400" y="13030200"/>
            <a:ext cx="16154400" cy="11811000"/>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1" name="TextBox 40"/>
          <p:cNvSpPr txBox="1"/>
          <p:nvPr/>
        </p:nvSpPr>
        <p:spPr>
          <a:xfrm>
            <a:off x="15773400" y="13335000"/>
            <a:ext cx="12344400" cy="1015663"/>
          </a:xfrm>
          <a:prstGeom prst="rect">
            <a:avLst/>
          </a:prstGeom>
          <a:noFill/>
        </p:spPr>
        <p:txBody>
          <a:bodyPr wrap="square" rtlCol="0">
            <a:spAutoFit/>
          </a:bodyPr>
          <a:lstStyle/>
          <a:p>
            <a:pPr algn="ctr"/>
            <a:r>
              <a:rPr lang="en-US" sz="6000" dirty="0" smtClean="0">
                <a:latin typeface="Cochin"/>
                <a:cs typeface="Cochin"/>
              </a:rPr>
              <a:t>Performance</a:t>
            </a:r>
            <a:endParaRPr lang="en-US" sz="6000" dirty="0">
              <a:latin typeface="Cochin"/>
              <a:cs typeface="Cochin"/>
            </a:endParaRPr>
          </a:p>
        </p:txBody>
      </p:sp>
      <p:pic>
        <p:nvPicPr>
          <p:cNvPr id="42" name="Picture 41" descr="jae2015-04-15-0101.JP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795513" y="14706600"/>
            <a:ext cx="6768957" cy="4495800"/>
          </a:xfrm>
          <a:prstGeom prst="rect">
            <a:avLst/>
          </a:prstGeom>
          <a:ln w="9525" cmpd="sng">
            <a:solidFill>
              <a:schemeClr val="tx1"/>
            </a:solidFill>
          </a:ln>
        </p:spPr>
      </p:pic>
      <p:sp>
        <p:nvSpPr>
          <p:cNvPr id="43" name="TextBox 42"/>
          <p:cNvSpPr txBox="1"/>
          <p:nvPr/>
        </p:nvSpPr>
        <p:spPr>
          <a:xfrm>
            <a:off x="14097000" y="24231600"/>
            <a:ext cx="12344400" cy="276999"/>
          </a:xfrm>
          <a:prstGeom prst="rect">
            <a:avLst/>
          </a:prstGeom>
          <a:noFill/>
        </p:spPr>
        <p:txBody>
          <a:bodyPr wrap="square" rtlCol="0">
            <a:spAutoFit/>
          </a:bodyPr>
          <a:lstStyle/>
          <a:p>
            <a:r>
              <a:rPr lang="en-US" sz="1200" dirty="0" smtClean="0">
                <a:latin typeface="Helvetica"/>
                <a:cs typeface="Helvetica"/>
              </a:rPr>
              <a:t>Photo Credits: Jeff </a:t>
            </a:r>
            <a:r>
              <a:rPr lang="en-US" sz="1200" dirty="0" err="1" smtClean="0">
                <a:latin typeface="Helvetica"/>
                <a:cs typeface="Helvetica"/>
              </a:rPr>
              <a:t>Earickson</a:t>
            </a:r>
            <a:endParaRPr lang="en-US" sz="1200" dirty="0">
              <a:latin typeface="Helvetica"/>
              <a:cs typeface="Helvetica"/>
            </a:endParaRPr>
          </a:p>
        </p:txBody>
      </p:sp>
      <p:pic>
        <p:nvPicPr>
          <p:cNvPr id="44" name="Picture 43" descr="jae2015-04-15-0023.JP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326600" y="14706600"/>
            <a:ext cx="6768958" cy="4495800"/>
          </a:xfrm>
          <a:prstGeom prst="rect">
            <a:avLst/>
          </a:prstGeom>
          <a:ln w="9525" cmpd="sng">
            <a:solidFill>
              <a:schemeClr val="tx1"/>
            </a:solidFill>
          </a:ln>
        </p:spPr>
      </p:pic>
      <p:pic>
        <p:nvPicPr>
          <p:cNvPr id="47" name="Picture 46" descr="jae2015-04-15-0185.JP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326600" y="19659600"/>
            <a:ext cx="6781799" cy="4504330"/>
          </a:xfrm>
          <a:prstGeom prst="rect">
            <a:avLst/>
          </a:prstGeom>
          <a:ln w="9525" cmpd="sng">
            <a:solidFill>
              <a:schemeClr val="tx1"/>
            </a:solidFill>
          </a:ln>
        </p:spPr>
      </p:pic>
      <p:sp>
        <p:nvSpPr>
          <p:cNvPr id="14" name="TextBox 13"/>
          <p:cNvSpPr txBox="1"/>
          <p:nvPr/>
        </p:nvSpPr>
        <p:spPr>
          <a:xfrm>
            <a:off x="23317200" y="33793331"/>
            <a:ext cx="5105400" cy="400110"/>
          </a:xfrm>
          <a:prstGeom prst="rect">
            <a:avLst/>
          </a:prstGeom>
          <a:noFill/>
        </p:spPr>
        <p:txBody>
          <a:bodyPr wrap="square" rtlCol="0">
            <a:spAutoFit/>
          </a:bodyPr>
          <a:lstStyle/>
          <a:p>
            <a:pPr algn="ctr"/>
            <a:r>
              <a:rPr lang="en-US" sz="2000" dirty="0" smtClean="0">
                <a:latin typeface="Helvetica"/>
                <a:cs typeface="Helvetica"/>
              </a:rPr>
              <a:t>Channel Hookup</a:t>
            </a:r>
            <a:endParaRPr lang="en-US" sz="2000" dirty="0">
              <a:latin typeface="Helvetica"/>
              <a:cs typeface="Helvetica"/>
            </a:endParaRPr>
          </a:p>
        </p:txBody>
      </p:sp>
      <p:grpSp>
        <p:nvGrpSpPr>
          <p:cNvPr id="13" name="Group 12"/>
          <p:cNvGrpSpPr/>
          <p:nvPr/>
        </p:nvGrpSpPr>
        <p:grpSpPr>
          <a:xfrm>
            <a:off x="29337000" y="27127200"/>
            <a:ext cx="5122718" cy="7105710"/>
            <a:chOff x="31242000" y="28727400"/>
            <a:chExt cx="5122718" cy="7105710"/>
          </a:xfrm>
        </p:grpSpPr>
        <p:pic>
          <p:nvPicPr>
            <p:cNvPr id="2" name="Picture 1" descr="doc03319920150426182958.pdf"/>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6200000">
              <a:off x="30488659" y="29480741"/>
              <a:ext cx="6629400" cy="5122718"/>
            </a:xfrm>
            <a:prstGeom prst="rect">
              <a:avLst/>
            </a:prstGeom>
            <a:ln w="9525" cmpd="sng">
              <a:solidFill>
                <a:schemeClr val="tx1"/>
              </a:solidFill>
            </a:ln>
          </p:spPr>
        </p:pic>
        <p:sp>
          <p:nvSpPr>
            <p:cNvPr id="17" name="TextBox 16"/>
            <p:cNvSpPr txBox="1"/>
            <p:nvPr/>
          </p:nvSpPr>
          <p:spPr>
            <a:xfrm>
              <a:off x="31242000" y="35433000"/>
              <a:ext cx="5105400" cy="400110"/>
            </a:xfrm>
            <a:prstGeom prst="rect">
              <a:avLst/>
            </a:prstGeom>
            <a:noFill/>
          </p:spPr>
          <p:txBody>
            <a:bodyPr wrap="square" rtlCol="0">
              <a:spAutoFit/>
            </a:bodyPr>
            <a:lstStyle/>
            <a:p>
              <a:pPr algn="ctr"/>
              <a:r>
                <a:rPr lang="en-US" sz="2000" dirty="0" smtClean="0">
                  <a:latin typeface="Helvetica"/>
                  <a:cs typeface="Helvetica"/>
                </a:rPr>
                <a:t>Script w/ Light Cues</a:t>
              </a:r>
              <a:endParaRPr lang="en-US" sz="2000" dirty="0">
                <a:latin typeface="Helvetica"/>
                <a:cs typeface="Helvetica"/>
              </a:endParaRPr>
            </a:p>
          </p:txBody>
        </p:sp>
      </p:grpSp>
      <p:pic>
        <p:nvPicPr>
          <p:cNvPr id="9" name="Picture 8" descr="11146360_446424042184617_7313057317867827216_o.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128200" y="29032200"/>
            <a:ext cx="7236776" cy="4724400"/>
          </a:xfrm>
          <a:prstGeom prst="rect">
            <a:avLst/>
          </a:prstGeom>
          <a:ln w="9525" cmpd="sng">
            <a:solidFill>
              <a:schemeClr val="tx1"/>
            </a:solidFill>
          </a:ln>
        </p:spPr>
      </p:pic>
      <p:sp>
        <p:nvSpPr>
          <p:cNvPr id="25" name="TextBox 24"/>
          <p:cNvSpPr txBox="1"/>
          <p:nvPr/>
        </p:nvSpPr>
        <p:spPr>
          <a:xfrm>
            <a:off x="35128200" y="33832800"/>
            <a:ext cx="7239000" cy="400110"/>
          </a:xfrm>
          <a:prstGeom prst="rect">
            <a:avLst/>
          </a:prstGeom>
          <a:noFill/>
        </p:spPr>
        <p:txBody>
          <a:bodyPr wrap="square" rtlCol="0">
            <a:spAutoFit/>
          </a:bodyPr>
          <a:lstStyle/>
          <a:p>
            <a:pPr algn="ctr"/>
            <a:r>
              <a:rPr lang="en-US" sz="2000" dirty="0" smtClean="0">
                <a:latin typeface="Helvetica"/>
                <a:cs typeface="Helvetica"/>
              </a:rPr>
              <a:t>Cueing Process w/ GIO Console</a:t>
            </a:r>
            <a:endParaRPr lang="en-US" sz="2000" dirty="0">
              <a:latin typeface="Helvetica"/>
              <a:cs typeface="Helvetica"/>
            </a:endParaRPr>
          </a:p>
        </p:txBody>
      </p:sp>
      <p:sp>
        <p:nvSpPr>
          <p:cNvPr id="18" name="TextBox 17"/>
          <p:cNvSpPr txBox="1"/>
          <p:nvPr/>
        </p:nvSpPr>
        <p:spPr>
          <a:xfrm>
            <a:off x="11353800" y="34823400"/>
            <a:ext cx="8915400" cy="2585323"/>
          </a:xfrm>
          <a:prstGeom prst="rect">
            <a:avLst/>
          </a:prstGeom>
          <a:noFill/>
          <a:ln w="9525" cmpd="sng">
            <a:solidFill>
              <a:srgbClr val="4F81BD"/>
            </a:solidFill>
          </a:ln>
        </p:spPr>
        <p:txBody>
          <a:bodyPr wrap="square" rtlCol="0">
            <a:spAutoFit/>
          </a:bodyPr>
          <a:lstStyle/>
          <a:p>
            <a:r>
              <a:rPr lang="en-US" sz="1800" dirty="0" smtClean="0">
                <a:latin typeface="Helvetica"/>
                <a:cs typeface="Helvetica"/>
              </a:rPr>
              <a:t>Visual Research: Inspiration was drawn from scenic images of Venice and pictures that illustrated the bright and vibrant pastel color palette</a:t>
            </a:r>
            <a:endParaRPr lang="en-US" sz="1800" dirty="0">
              <a:latin typeface="Helvetica"/>
              <a:cs typeface="Helvetica"/>
            </a:endParaRPr>
          </a:p>
          <a:p>
            <a:endParaRPr lang="en-US" sz="1800" dirty="0" smtClean="0">
              <a:latin typeface="Helvetica"/>
              <a:cs typeface="Helvetica"/>
            </a:endParaRPr>
          </a:p>
          <a:p>
            <a:r>
              <a:rPr lang="en-US" sz="1800" dirty="0" smtClean="0">
                <a:latin typeface="Helvetica"/>
                <a:cs typeface="Helvetica"/>
              </a:rPr>
              <a:t>Photometrics: Working with angle, focus, intensity, and the technical capacities and wattages of lighting units to determine geometrically how a certain light will shine on stage</a:t>
            </a:r>
          </a:p>
          <a:p>
            <a:endParaRPr lang="en-US" sz="1800" dirty="0">
              <a:latin typeface="Helvetica"/>
              <a:cs typeface="Helvetica"/>
            </a:endParaRPr>
          </a:p>
          <a:p>
            <a:r>
              <a:rPr lang="en-US" sz="1800" dirty="0" smtClean="0">
                <a:latin typeface="Helvetica"/>
                <a:cs typeface="Helvetica"/>
              </a:rPr>
              <a:t>Light Key: A visual representation of the direction, quality, color, and fullness of light for the general look of a given scene</a:t>
            </a:r>
            <a:endParaRPr lang="en-US" sz="1800" dirty="0">
              <a:latin typeface="Helvetica"/>
              <a:cs typeface="Helvetica"/>
            </a:endParaRPr>
          </a:p>
        </p:txBody>
      </p:sp>
      <p:sp>
        <p:nvSpPr>
          <p:cNvPr id="38" name="TextBox 37"/>
          <p:cNvSpPr txBox="1"/>
          <p:nvPr/>
        </p:nvSpPr>
        <p:spPr>
          <a:xfrm>
            <a:off x="23622000" y="34823400"/>
            <a:ext cx="8915400" cy="2585323"/>
          </a:xfrm>
          <a:prstGeom prst="rect">
            <a:avLst/>
          </a:prstGeom>
          <a:noFill/>
          <a:ln w="9525" cmpd="sng">
            <a:solidFill>
              <a:srgbClr val="4F81BD"/>
            </a:solidFill>
          </a:ln>
        </p:spPr>
        <p:txBody>
          <a:bodyPr wrap="square" rtlCol="0">
            <a:spAutoFit/>
          </a:bodyPr>
          <a:lstStyle/>
          <a:p>
            <a:r>
              <a:rPr lang="en-US" sz="1800" dirty="0" smtClean="0">
                <a:latin typeface="Helvetica"/>
                <a:cs typeface="Helvetica"/>
              </a:rPr>
              <a:t>Channel Hookup: Documentation of every single lighting unit to be patched into the console, including circuitry, purpose, location, type of unit, and gel color</a:t>
            </a:r>
            <a:endParaRPr lang="en-US" sz="1800" dirty="0">
              <a:latin typeface="Helvetica"/>
              <a:cs typeface="Helvetica"/>
            </a:endParaRPr>
          </a:p>
          <a:p>
            <a:endParaRPr lang="en-US" sz="1800" dirty="0">
              <a:latin typeface="Helvetica"/>
              <a:cs typeface="Helvetica"/>
            </a:endParaRPr>
          </a:p>
          <a:p>
            <a:r>
              <a:rPr lang="en-US" sz="1800" dirty="0" smtClean="0">
                <a:latin typeface="Helvetica"/>
                <a:cs typeface="Helvetica"/>
              </a:rPr>
              <a:t>Light Cues: A moment in the script which marks where, using all instrumentation available, the lights change to achieve a very specific look</a:t>
            </a:r>
          </a:p>
          <a:p>
            <a:endParaRPr lang="en-US" sz="1800" dirty="0" smtClean="0">
              <a:latin typeface="Helvetica"/>
              <a:cs typeface="Helvetica"/>
            </a:endParaRPr>
          </a:p>
          <a:p>
            <a:r>
              <a:rPr lang="en-US" sz="1800" dirty="0" smtClean="0">
                <a:latin typeface="Helvetica"/>
                <a:cs typeface="Helvetica"/>
              </a:rPr>
              <a:t>Cueing Process: A two-day </a:t>
            </a:r>
            <a:r>
              <a:rPr lang="en-US" sz="1800" dirty="0" smtClean="0">
                <a:latin typeface="Helvetica"/>
                <a:cs typeface="Helvetica"/>
              </a:rPr>
              <a:t>process </a:t>
            </a:r>
            <a:r>
              <a:rPr lang="en-US" sz="1800" dirty="0" smtClean="0">
                <a:latin typeface="Helvetica"/>
                <a:cs typeface="Helvetica"/>
              </a:rPr>
              <a:t>in which </a:t>
            </a:r>
            <a:r>
              <a:rPr lang="en-US" sz="1800" dirty="0" smtClean="0">
                <a:latin typeface="Helvetica"/>
                <a:cs typeface="Helvetica"/>
              </a:rPr>
              <a:t>the show was run in its entirety, stopping for each individual cue in the script to adjust the lights to a particular look</a:t>
            </a:r>
          </a:p>
          <a:p>
            <a:endParaRPr lang="en-US" sz="1800" dirty="0">
              <a:latin typeface="Helvetica"/>
              <a:cs typeface="Helvetica"/>
            </a:endParaRPr>
          </a:p>
        </p:txBody>
      </p:sp>
      <p:pic>
        <p:nvPicPr>
          <p:cNvPr id="19" name="Picture 18" descr="jae2015-04-15-0378.JPG"/>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4782800" y="19659600"/>
            <a:ext cx="6781800" cy="4504330"/>
          </a:xfrm>
          <a:prstGeom prst="rect">
            <a:avLst/>
          </a:prstGeom>
        </p:spPr>
      </p:pic>
      <p:sp>
        <p:nvSpPr>
          <p:cNvPr id="45" name="TextBox 44"/>
          <p:cNvSpPr txBox="1"/>
          <p:nvPr/>
        </p:nvSpPr>
        <p:spPr>
          <a:xfrm>
            <a:off x="39852600" y="37033200"/>
            <a:ext cx="12344400" cy="276999"/>
          </a:xfrm>
          <a:prstGeom prst="rect">
            <a:avLst/>
          </a:prstGeom>
          <a:noFill/>
        </p:spPr>
        <p:txBody>
          <a:bodyPr wrap="square" rtlCol="0">
            <a:spAutoFit/>
          </a:bodyPr>
          <a:lstStyle/>
          <a:p>
            <a:r>
              <a:rPr lang="en-US" sz="1200" dirty="0" smtClean="0">
                <a:latin typeface="Helvetica"/>
                <a:cs typeface="Helvetica"/>
              </a:rPr>
              <a:t>Photo </a:t>
            </a:r>
            <a:r>
              <a:rPr lang="en-US" sz="1200" dirty="0" smtClean="0">
                <a:latin typeface="Helvetica"/>
                <a:cs typeface="Helvetica"/>
              </a:rPr>
              <a:t>Credit: Jim Thurston</a:t>
            </a:r>
            <a:endParaRPr lang="en-US" sz="1200" dirty="0">
              <a:latin typeface="Helvetica"/>
              <a:cs typeface="Helvetica"/>
            </a:endParaRPr>
          </a:p>
        </p:txBody>
      </p:sp>
      <p:sp>
        <p:nvSpPr>
          <p:cNvPr id="46" name="TextBox 45"/>
          <p:cNvSpPr txBox="1"/>
          <p:nvPr/>
        </p:nvSpPr>
        <p:spPr>
          <a:xfrm>
            <a:off x="914400" y="37033200"/>
            <a:ext cx="12344400" cy="276999"/>
          </a:xfrm>
          <a:prstGeom prst="rect">
            <a:avLst/>
          </a:prstGeom>
          <a:noFill/>
        </p:spPr>
        <p:txBody>
          <a:bodyPr wrap="square" rtlCol="0">
            <a:spAutoFit/>
          </a:bodyPr>
          <a:lstStyle/>
          <a:p>
            <a:r>
              <a:rPr lang="en-US" sz="1200" dirty="0" smtClean="0">
                <a:latin typeface="Helvetica"/>
                <a:cs typeface="Helvetica"/>
              </a:rPr>
              <a:t>Photo </a:t>
            </a:r>
            <a:r>
              <a:rPr lang="en-US" sz="1200" dirty="0" smtClean="0">
                <a:latin typeface="Helvetica"/>
                <a:cs typeface="Helvetica"/>
              </a:rPr>
              <a:t>Credit: Electronic Theatre Controls</a:t>
            </a:r>
            <a:endParaRPr lang="en-US" sz="1200" dirty="0">
              <a:latin typeface="Helvetica"/>
              <a:cs typeface="Helvetica"/>
            </a:endParaRPr>
          </a:p>
        </p:txBody>
      </p:sp>
    </p:spTree>
    <p:extLst>
      <p:ext uri="{BB962C8B-B14F-4D97-AF65-F5344CB8AC3E}">
        <p14:creationId xmlns:p14="http://schemas.microsoft.com/office/powerpoint/2010/main" val="192530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727</TotalTime>
  <Words>770</Words>
  <Application>Microsoft Macintosh PowerPoint</Application>
  <PresentationFormat>Custom</PresentationFormat>
  <Paragraphs>47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Colby College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Gimond</dc:creator>
  <cp:lastModifiedBy>pdizzle post</cp:lastModifiedBy>
  <cp:revision>54</cp:revision>
  <dcterms:created xsi:type="dcterms:W3CDTF">2014-04-08T13:46:32Z</dcterms:created>
  <dcterms:modified xsi:type="dcterms:W3CDTF">2015-04-27T23:37:47Z</dcterms:modified>
</cp:coreProperties>
</file>