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tmp"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8404800"/>
  <p:notesSz cx="6881813" cy="92964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943" autoAdjust="0"/>
    <p:restoredTop sz="96172" autoAdjust="0"/>
  </p:normalViewPr>
  <p:slideViewPr>
    <p:cSldViewPr>
      <p:cViewPr varScale="1">
        <p:scale>
          <a:sx n="18" d="100"/>
          <a:sy n="18" d="100"/>
        </p:scale>
        <p:origin x="-1648" y="-184"/>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40469709007929"/>
          <c:y val="0.100444258531466"/>
          <c:w val="0.686749627056267"/>
          <c:h val="0.696097538878494"/>
        </c:manualLayout>
      </c:layout>
      <c:barChart>
        <c:barDir val="col"/>
        <c:grouping val="stacked"/>
        <c:varyColors val="0"/>
        <c:ser>
          <c:idx val="0"/>
          <c:order val="0"/>
          <c:tx>
            <c:v>Relevant </c:v>
          </c:tx>
          <c:spPr>
            <a:solidFill>
              <a:schemeClr val="tx1"/>
            </a:solidFill>
          </c:spPr>
          <c:invertIfNegative val="0"/>
          <c:cat>
            <c:numRef>
              <c:f>Sheet2!$I$26:$I$42</c:f>
              <c:numCache>
                <c:formatCode>General</c:formatCode>
                <c:ptCount val="17"/>
                <c:pt idx="0">
                  <c:v>1997.0</c:v>
                </c:pt>
                <c:pt idx="1">
                  <c:v>1998.0</c:v>
                </c:pt>
                <c:pt idx="2">
                  <c:v>1999.0</c:v>
                </c:pt>
                <c:pt idx="3">
                  <c:v>2000.0</c:v>
                </c:pt>
                <c:pt idx="4">
                  <c:v>2001.0</c:v>
                </c:pt>
                <c:pt idx="5">
                  <c:v>2002.0</c:v>
                </c:pt>
                <c:pt idx="6">
                  <c:v>2003.0</c:v>
                </c:pt>
                <c:pt idx="7">
                  <c:v>2004.0</c:v>
                </c:pt>
                <c:pt idx="8">
                  <c:v>2005.0</c:v>
                </c:pt>
                <c:pt idx="9">
                  <c:v>2006.0</c:v>
                </c:pt>
                <c:pt idx="10">
                  <c:v>2007.0</c:v>
                </c:pt>
                <c:pt idx="11">
                  <c:v>2008.0</c:v>
                </c:pt>
                <c:pt idx="12">
                  <c:v>2009.0</c:v>
                </c:pt>
                <c:pt idx="13">
                  <c:v>2010.0</c:v>
                </c:pt>
                <c:pt idx="14">
                  <c:v>2011.0</c:v>
                </c:pt>
                <c:pt idx="15">
                  <c:v>2012.0</c:v>
                </c:pt>
                <c:pt idx="16">
                  <c:v>2013.0</c:v>
                </c:pt>
              </c:numCache>
            </c:numRef>
          </c:cat>
          <c:val>
            <c:numRef>
              <c:f>Sheet2!$J$26:$J$42</c:f>
              <c:numCache>
                <c:formatCode>General</c:formatCode>
                <c:ptCount val="17"/>
                <c:pt idx="0">
                  <c:v>0.0</c:v>
                </c:pt>
                <c:pt idx="1">
                  <c:v>2.0</c:v>
                </c:pt>
                <c:pt idx="2">
                  <c:v>1.0</c:v>
                </c:pt>
                <c:pt idx="3">
                  <c:v>3.0</c:v>
                </c:pt>
                <c:pt idx="4">
                  <c:v>8.0</c:v>
                </c:pt>
                <c:pt idx="5">
                  <c:v>1.0</c:v>
                </c:pt>
                <c:pt idx="6">
                  <c:v>2.0</c:v>
                </c:pt>
                <c:pt idx="7">
                  <c:v>16.0</c:v>
                </c:pt>
                <c:pt idx="8">
                  <c:v>7.0</c:v>
                </c:pt>
                <c:pt idx="9">
                  <c:v>8.0</c:v>
                </c:pt>
                <c:pt idx="10">
                  <c:v>14.0</c:v>
                </c:pt>
                <c:pt idx="11">
                  <c:v>18.0</c:v>
                </c:pt>
                <c:pt idx="12">
                  <c:v>30.0</c:v>
                </c:pt>
                <c:pt idx="13">
                  <c:v>45.0</c:v>
                </c:pt>
                <c:pt idx="14">
                  <c:v>23.0</c:v>
                </c:pt>
                <c:pt idx="15">
                  <c:v>105.0</c:v>
                </c:pt>
                <c:pt idx="16">
                  <c:v>54.0</c:v>
                </c:pt>
              </c:numCache>
            </c:numRef>
          </c:val>
        </c:ser>
        <c:dLbls>
          <c:showLegendKey val="0"/>
          <c:showVal val="0"/>
          <c:showCatName val="0"/>
          <c:showSerName val="0"/>
          <c:showPercent val="0"/>
          <c:showBubbleSize val="0"/>
        </c:dLbls>
        <c:gapWidth val="150"/>
        <c:overlap val="100"/>
        <c:axId val="-2123956136"/>
        <c:axId val="-2123950664"/>
      </c:barChart>
      <c:lineChart>
        <c:grouping val="standard"/>
        <c:varyColors val="0"/>
        <c:ser>
          <c:idx val="1"/>
          <c:order val="1"/>
          <c:tx>
            <c:v>Whether</c:v>
          </c:tx>
          <c:spPr>
            <a:ln>
              <a:solidFill>
                <a:schemeClr val="bg1">
                  <a:lumMod val="75000"/>
                </a:schemeClr>
              </a:solidFill>
            </a:ln>
          </c:spPr>
          <c:marker>
            <c:symbol val="none"/>
          </c:marker>
          <c:val>
            <c:numRef>
              <c:f>Sheet2!$F$47:$F$63</c:f>
              <c:numCache>
                <c:formatCode>General</c:formatCode>
                <c:ptCount val="17"/>
                <c:pt idx="0">
                  <c:v>328.0</c:v>
                </c:pt>
                <c:pt idx="1">
                  <c:v>1095.0</c:v>
                </c:pt>
                <c:pt idx="2">
                  <c:v>1724.0</c:v>
                </c:pt>
                <c:pt idx="3">
                  <c:v>1826.0</c:v>
                </c:pt>
                <c:pt idx="4">
                  <c:v>2150.0</c:v>
                </c:pt>
                <c:pt idx="5">
                  <c:v>2232.0</c:v>
                </c:pt>
                <c:pt idx="6">
                  <c:v>2480.0</c:v>
                </c:pt>
                <c:pt idx="7">
                  <c:v>2413.0</c:v>
                </c:pt>
                <c:pt idx="8">
                  <c:v>2242.0</c:v>
                </c:pt>
                <c:pt idx="9">
                  <c:v>2180.0</c:v>
                </c:pt>
                <c:pt idx="10">
                  <c:v>1811.0</c:v>
                </c:pt>
                <c:pt idx="11">
                  <c:v>2224.0</c:v>
                </c:pt>
                <c:pt idx="12">
                  <c:v>2355.0</c:v>
                </c:pt>
                <c:pt idx="13">
                  <c:v>2594.0</c:v>
                </c:pt>
                <c:pt idx="14">
                  <c:v>2754.0</c:v>
                </c:pt>
                <c:pt idx="15">
                  <c:v>2519.0</c:v>
                </c:pt>
                <c:pt idx="16">
                  <c:v>2923.0</c:v>
                </c:pt>
              </c:numCache>
            </c:numRef>
          </c:val>
          <c:smooth val="0"/>
        </c:ser>
        <c:dLbls>
          <c:showLegendKey val="0"/>
          <c:showVal val="0"/>
          <c:showCatName val="0"/>
          <c:showSerName val="0"/>
          <c:showPercent val="0"/>
          <c:showBubbleSize val="0"/>
        </c:dLbls>
        <c:marker val="1"/>
        <c:smooth val="0"/>
        <c:axId val="-2124218040"/>
        <c:axId val="-2123944760"/>
      </c:lineChart>
      <c:catAx>
        <c:axId val="-2123956136"/>
        <c:scaling>
          <c:orientation val="minMax"/>
        </c:scaling>
        <c:delete val="0"/>
        <c:axPos val="b"/>
        <c:title>
          <c:tx>
            <c:rich>
              <a:bodyPr/>
              <a:lstStyle/>
              <a:p>
                <a:pPr>
                  <a:defRPr/>
                </a:pPr>
                <a:r>
                  <a:rPr lang="en-US"/>
                  <a:t>Year</a:t>
                </a:r>
              </a:p>
            </c:rich>
          </c:tx>
          <c:layout/>
          <c:overlay val="0"/>
        </c:title>
        <c:numFmt formatCode="General" sourceLinked="1"/>
        <c:majorTickMark val="out"/>
        <c:minorTickMark val="none"/>
        <c:tickLblPos val="nextTo"/>
        <c:crossAx val="-2123950664"/>
        <c:crosses val="autoZero"/>
        <c:auto val="1"/>
        <c:lblAlgn val="ctr"/>
        <c:lblOffset val="100"/>
        <c:noMultiLvlLbl val="0"/>
      </c:catAx>
      <c:valAx>
        <c:axId val="-2123950664"/>
        <c:scaling>
          <c:orientation val="minMax"/>
        </c:scaling>
        <c:delete val="0"/>
        <c:axPos val="l"/>
        <c:title>
          <c:tx>
            <c:rich>
              <a:bodyPr rot="-5400000" vert="horz"/>
              <a:lstStyle/>
              <a:p>
                <a:pPr>
                  <a:defRPr/>
                </a:pPr>
                <a:r>
                  <a:rPr lang="en-US" sz="2400" dirty="0" smtClean="0"/>
                  <a:t>Number of articles about sharks (bars) </a:t>
                </a:r>
                <a:endParaRPr lang="en-US" sz="2400" dirty="0"/>
              </a:p>
            </c:rich>
          </c:tx>
          <c:layout>
            <c:manualLayout>
              <c:xMode val="edge"/>
              <c:yMode val="edge"/>
              <c:x val="0.0213217766690851"/>
              <c:y val="0.105898533029211"/>
            </c:manualLayout>
          </c:layout>
          <c:overlay val="0"/>
        </c:title>
        <c:numFmt formatCode="General" sourceLinked="1"/>
        <c:majorTickMark val="out"/>
        <c:minorTickMark val="none"/>
        <c:tickLblPos val="nextTo"/>
        <c:crossAx val="-2123956136"/>
        <c:crosses val="autoZero"/>
        <c:crossBetween val="between"/>
      </c:valAx>
      <c:valAx>
        <c:axId val="-2123944760"/>
        <c:scaling>
          <c:orientation val="minMax"/>
        </c:scaling>
        <c:delete val="0"/>
        <c:axPos val="r"/>
        <c:title>
          <c:tx>
            <c:rich>
              <a:bodyPr rot="-5400000" vert="horz"/>
              <a:lstStyle/>
              <a:p>
                <a:pPr>
                  <a:defRPr/>
                </a:pPr>
                <a:r>
                  <a:rPr lang="en-US" sz="2400" dirty="0"/>
                  <a:t>Tota</a:t>
                </a:r>
                <a:r>
                  <a:rPr lang="en-US" sz="2400" baseline="0" dirty="0"/>
                  <a:t>l </a:t>
                </a:r>
                <a:r>
                  <a:rPr lang="en-US" sz="2400" baseline="0" dirty="0" smtClean="0"/>
                  <a:t>number </a:t>
                </a:r>
                <a:r>
                  <a:rPr lang="en-US" sz="2400" baseline="0" dirty="0"/>
                  <a:t>of </a:t>
                </a:r>
                <a:r>
                  <a:rPr lang="en-US" sz="2400" baseline="0" dirty="0" smtClean="0"/>
                  <a:t>articles in  database (line) </a:t>
                </a:r>
                <a:endParaRPr lang="en-US" sz="2400" dirty="0"/>
              </a:p>
            </c:rich>
          </c:tx>
          <c:layout/>
          <c:overlay val="0"/>
        </c:title>
        <c:numFmt formatCode="General" sourceLinked="1"/>
        <c:majorTickMark val="out"/>
        <c:minorTickMark val="none"/>
        <c:tickLblPos val="nextTo"/>
        <c:crossAx val="-2124218040"/>
        <c:crosses val="max"/>
        <c:crossBetween val="between"/>
      </c:valAx>
      <c:catAx>
        <c:axId val="-2124218040"/>
        <c:scaling>
          <c:orientation val="minMax"/>
        </c:scaling>
        <c:delete val="1"/>
        <c:axPos val="b"/>
        <c:majorTickMark val="out"/>
        <c:minorTickMark val="none"/>
        <c:tickLblPos val="nextTo"/>
        <c:crossAx val="-2123944760"/>
        <c:crosses val="autoZero"/>
        <c:auto val="1"/>
        <c:lblAlgn val="ctr"/>
        <c:lblOffset val="100"/>
        <c:noMultiLvlLbl val="0"/>
      </c:catAx>
    </c:plotArea>
    <c:plotVisOnly val="1"/>
    <c:dispBlanksAs val="gap"/>
    <c:showDLblsOverMax val="0"/>
  </c:chart>
  <c:spPr>
    <a:ln>
      <a:solidFill>
        <a:schemeClr val="tx1"/>
      </a:solidFill>
    </a:ln>
  </c:spPr>
  <c:txPr>
    <a:bodyPr/>
    <a:lstStyle/>
    <a:p>
      <a:pPr>
        <a:defRPr sz="2800">
          <a:latin typeface="Gill Sans"/>
          <a:cs typeface="Gill Sans"/>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64A7AC17-F0ED-49D3-87E2-F430DCD5C5DB}" type="datetimeFigureOut">
              <a:rPr lang="en-US" smtClean="0"/>
              <a:t>4/25/14</a:t>
            </a:fld>
            <a:endParaRPr lang="en-US"/>
          </a:p>
        </p:txBody>
      </p:sp>
      <p:sp>
        <p:nvSpPr>
          <p:cNvPr id="4" name="Slide Image Placeholder 3"/>
          <p:cNvSpPr>
            <a:spLocks noGrp="1" noRot="1" noChangeAspect="1"/>
          </p:cNvSpPr>
          <p:nvPr>
            <p:ph type="sldImg" idx="2"/>
          </p:nvPr>
        </p:nvSpPr>
        <p:spPr>
          <a:xfrm>
            <a:off x="1449388" y="696913"/>
            <a:ext cx="3983037"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BDAA873C-1D99-48C3-84C6-55F00A81864C}" type="slidenum">
              <a:rPr lang="en-US" smtClean="0"/>
              <a:t>‹#›</a:t>
            </a:fld>
            <a:endParaRPr lang="en-US"/>
          </a:p>
        </p:txBody>
      </p:sp>
    </p:spTree>
    <p:extLst>
      <p:ext uri="{BB962C8B-B14F-4D97-AF65-F5344CB8AC3E}">
        <p14:creationId xmlns:p14="http://schemas.microsoft.com/office/powerpoint/2010/main" val="608916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44B6CFD-7443-40E2-93BC-142C64E3E379}" type="datetimeFigureOut">
              <a:rPr lang="en-US" smtClean="0"/>
              <a:t>4/25/14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BF77-22C7-49A4-9329-23C3844AC2AA}" type="slidenum">
              <a:rPr lang="en-US" smtClean="0"/>
              <a:t>‹#›</a:t>
            </a:fld>
            <a:endParaRPr lang="en-US"/>
          </a:p>
        </p:txBody>
      </p:sp>
    </p:spTree>
    <p:extLst>
      <p:ext uri="{BB962C8B-B14F-4D97-AF65-F5344CB8AC3E}">
        <p14:creationId xmlns:p14="http://schemas.microsoft.com/office/powerpoint/2010/main" val="2734517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4B6CFD-7443-40E2-93BC-142C64E3E379}" type="datetimeFigureOut">
              <a:rPr lang="en-US" smtClean="0"/>
              <a:t>4/25/14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BF77-22C7-49A4-9329-23C3844AC2AA}" type="slidenum">
              <a:rPr lang="en-US" smtClean="0"/>
              <a:t>‹#›</a:t>
            </a:fld>
            <a:endParaRPr lang="en-US"/>
          </a:p>
        </p:txBody>
      </p:sp>
    </p:spTree>
    <p:extLst>
      <p:ext uri="{BB962C8B-B14F-4D97-AF65-F5344CB8AC3E}">
        <p14:creationId xmlns:p14="http://schemas.microsoft.com/office/powerpoint/2010/main" val="3456160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76"/>
            <a:ext cx="9875520" cy="3276854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537976"/>
            <a:ext cx="28895040" cy="327685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4B6CFD-7443-40E2-93BC-142C64E3E379}" type="datetimeFigureOut">
              <a:rPr lang="en-US" smtClean="0"/>
              <a:t>4/25/14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BF77-22C7-49A4-9329-23C3844AC2AA}" type="slidenum">
              <a:rPr lang="en-US" smtClean="0"/>
              <a:t>‹#›</a:t>
            </a:fld>
            <a:endParaRPr lang="en-US"/>
          </a:p>
        </p:txBody>
      </p:sp>
    </p:spTree>
    <p:extLst>
      <p:ext uri="{BB962C8B-B14F-4D97-AF65-F5344CB8AC3E}">
        <p14:creationId xmlns:p14="http://schemas.microsoft.com/office/powerpoint/2010/main" val="1033205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4B6CFD-7443-40E2-93BC-142C64E3E379}" type="datetimeFigureOut">
              <a:rPr lang="en-US" smtClean="0"/>
              <a:t>4/25/14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BF77-22C7-49A4-9329-23C3844AC2AA}" type="slidenum">
              <a:rPr lang="en-US" smtClean="0"/>
              <a:t>‹#›</a:t>
            </a:fld>
            <a:endParaRPr lang="en-US"/>
          </a:p>
        </p:txBody>
      </p:sp>
    </p:spTree>
    <p:extLst>
      <p:ext uri="{BB962C8B-B14F-4D97-AF65-F5344CB8AC3E}">
        <p14:creationId xmlns:p14="http://schemas.microsoft.com/office/powerpoint/2010/main" val="2499554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4B6CFD-7443-40E2-93BC-142C64E3E379}" type="datetimeFigureOut">
              <a:rPr lang="en-US" smtClean="0"/>
              <a:t>4/25/14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2CBF77-22C7-49A4-9329-23C3844AC2AA}" type="slidenum">
              <a:rPr lang="en-US" smtClean="0"/>
              <a:t>‹#›</a:t>
            </a:fld>
            <a:endParaRPr lang="en-US"/>
          </a:p>
        </p:txBody>
      </p:sp>
    </p:spTree>
    <p:extLst>
      <p:ext uri="{BB962C8B-B14F-4D97-AF65-F5344CB8AC3E}">
        <p14:creationId xmlns:p14="http://schemas.microsoft.com/office/powerpoint/2010/main" val="12808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44B6CFD-7443-40E2-93BC-142C64E3E379}" type="datetimeFigureOut">
              <a:rPr lang="en-US" smtClean="0"/>
              <a:t>4/25/14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BF77-22C7-49A4-9329-23C3844AC2AA}" type="slidenum">
              <a:rPr lang="en-US" smtClean="0"/>
              <a:t>‹#›</a:t>
            </a:fld>
            <a:endParaRPr lang="en-US"/>
          </a:p>
        </p:txBody>
      </p:sp>
    </p:spTree>
    <p:extLst>
      <p:ext uri="{BB962C8B-B14F-4D97-AF65-F5344CB8AC3E}">
        <p14:creationId xmlns:p14="http://schemas.microsoft.com/office/powerpoint/2010/main" val="3397451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44B6CFD-7443-40E2-93BC-142C64E3E379}" type="datetimeFigureOut">
              <a:rPr lang="en-US" smtClean="0"/>
              <a:t>4/25/14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2CBF77-22C7-49A4-9329-23C3844AC2AA}" type="slidenum">
              <a:rPr lang="en-US" smtClean="0"/>
              <a:t>‹#›</a:t>
            </a:fld>
            <a:endParaRPr lang="en-US"/>
          </a:p>
        </p:txBody>
      </p:sp>
    </p:spTree>
    <p:extLst>
      <p:ext uri="{BB962C8B-B14F-4D97-AF65-F5344CB8AC3E}">
        <p14:creationId xmlns:p14="http://schemas.microsoft.com/office/powerpoint/2010/main" val="238807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4B6CFD-7443-40E2-93BC-142C64E3E379}" type="datetimeFigureOut">
              <a:rPr lang="en-US" smtClean="0"/>
              <a:t>4/25/14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2CBF77-22C7-49A4-9329-23C3844AC2AA}" type="slidenum">
              <a:rPr lang="en-US" smtClean="0"/>
              <a:t>‹#›</a:t>
            </a:fld>
            <a:endParaRPr lang="en-US"/>
          </a:p>
        </p:txBody>
      </p:sp>
    </p:spTree>
    <p:extLst>
      <p:ext uri="{BB962C8B-B14F-4D97-AF65-F5344CB8AC3E}">
        <p14:creationId xmlns:p14="http://schemas.microsoft.com/office/powerpoint/2010/main" val="232028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4B6CFD-7443-40E2-93BC-142C64E3E379}" type="datetimeFigureOut">
              <a:rPr lang="en-US" smtClean="0"/>
              <a:t>4/25/14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2CBF77-22C7-49A4-9329-23C3844AC2AA}" type="slidenum">
              <a:rPr lang="en-US" smtClean="0"/>
              <a:t>‹#›</a:t>
            </a:fld>
            <a:endParaRPr lang="en-US"/>
          </a:p>
        </p:txBody>
      </p:sp>
    </p:spTree>
    <p:extLst>
      <p:ext uri="{BB962C8B-B14F-4D97-AF65-F5344CB8AC3E}">
        <p14:creationId xmlns:p14="http://schemas.microsoft.com/office/powerpoint/2010/main" val="125601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4B6CFD-7443-40E2-93BC-142C64E3E379}" type="datetimeFigureOut">
              <a:rPr lang="en-US" smtClean="0"/>
              <a:t>4/25/14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BF77-22C7-49A4-9329-23C3844AC2AA}" type="slidenum">
              <a:rPr lang="en-US" smtClean="0"/>
              <a:t>‹#›</a:t>
            </a:fld>
            <a:endParaRPr lang="en-US"/>
          </a:p>
        </p:txBody>
      </p:sp>
    </p:spTree>
    <p:extLst>
      <p:ext uri="{BB962C8B-B14F-4D97-AF65-F5344CB8AC3E}">
        <p14:creationId xmlns:p14="http://schemas.microsoft.com/office/powerpoint/2010/main" val="2011079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4B6CFD-7443-40E2-93BC-142C64E3E379}" type="datetimeFigureOut">
              <a:rPr lang="en-US" smtClean="0"/>
              <a:t>4/25/14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2CBF77-22C7-49A4-9329-23C3844AC2AA}" type="slidenum">
              <a:rPr lang="en-US" smtClean="0"/>
              <a:t>‹#›</a:t>
            </a:fld>
            <a:endParaRPr lang="en-US"/>
          </a:p>
        </p:txBody>
      </p:sp>
    </p:spTree>
    <p:extLst>
      <p:ext uri="{BB962C8B-B14F-4D97-AF65-F5344CB8AC3E}">
        <p14:creationId xmlns:p14="http://schemas.microsoft.com/office/powerpoint/2010/main" val="31480846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A44B6CFD-7443-40E2-93BC-142C64E3E379}" type="datetimeFigureOut">
              <a:rPr lang="en-US" smtClean="0"/>
              <a:t>4/25/14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AE2CBF77-22C7-49A4-9329-23C3844AC2AA}" type="slidenum">
              <a:rPr lang="en-US" smtClean="0"/>
              <a:t>‹#›</a:t>
            </a:fld>
            <a:endParaRPr lang="en-US"/>
          </a:p>
        </p:txBody>
      </p:sp>
    </p:spTree>
    <p:extLst>
      <p:ext uri="{BB962C8B-B14F-4D97-AF65-F5344CB8AC3E}">
        <p14:creationId xmlns:p14="http://schemas.microsoft.com/office/powerpoint/2010/main" val="3102772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mp"/><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tmp"/><Relationship Id="rId7" Type="http://schemas.openxmlformats.org/officeDocument/2006/relationships/image" Target="../media/image6.tmp"/><Relationship Id="rId8" Type="http://schemas.openxmlformats.org/officeDocument/2006/relationships/chart" Target="../charts/chart1.xml"/><Relationship Id="rId1" Type="http://schemas.openxmlformats.org/officeDocument/2006/relationships/slideLayout" Target="../slideLayouts/slideLayout1.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1866" y="408325"/>
            <a:ext cx="38633401" cy="3477875"/>
          </a:xfrm>
          <a:prstGeom prst="rect">
            <a:avLst/>
          </a:prstGeom>
          <a:solidFill>
            <a:schemeClr val="accent1">
              <a:lumMod val="20000"/>
              <a:lumOff val="80000"/>
            </a:schemeClr>
          </a:solidFill>
          <a:ln>
            <a:solidFill>
              <a:schemeClr val="tx1"/>
            </a:solidFill>
          </a:ln>
        </p:spPr>
        <p:txBody>
          <a:bodyPr wrap="square" rtlCol="0">
            <a:spAutoFit/>
          </a:bodyPr>
          <a:lstStyle/>
          <a:p>
            <a:pPr algn="ctr"/>
            <a:r>
              <a:rPr lang="en-US" sz="8000" dirty="0" smtClean="0">
                <a:latin typeface="Gill Sans"/>
                <a:cs typeface="Gill Sans"/>
              </a:rPr>
              <a:t>Historical baselines for large sharks in Cape Cod, Massachusetts (USA): </a:t>
            </a:r>
          </a:p>
          <a:p>
            <a:pPr algn="ctr"/>
            <a:r>
              <a:rPr lang="en-US" sz="8000" dirty="0" smtClean="0">
                <a:latin typeface="Gill Sans"/>
                <a:cs typeface="Gill Sans"/>
              </a:rPr>
              <a:t>Putting recent observed increases into context </a:t>
            </a:r>
          </a:p>
          <a:p>
            <a:pPr algn="ctr"/>
            <a:r>
              <a:rPr lang="en-US" sz="5400" dirty="0" smtClean="0">
                <a:latin typeface="Gill Sans"/>
                <a:cs typeface="Gill Sans"/>
              </a:rPr>
              <a:t>Elizabeth McCormack &amp; Loren McClenachan, Environmental Studies Program, Colby College </a:t>
            </a:r>
            <a:r>
              <a:rPr lang="en-US" sz="4000" dirty="0" smtClean="0">
                <a:latin typeface="Gill Sans"/>
                <a:cs typeface="Gill Sans"/>
              </a:rPr>
              <a:t>(Contact: ecmccorm@colby.edu) </a:t>
            </a:r>
            <a:endParaRPr lang="en-US" sz="4000" dirty="0">
              <a:latin typeface="Gill Sans"/>
              <a:cs typeface="Gill Sans"/>
            </a:endParaRPr>
          </a:p>
        </p:txBody>
      </p:sp>
      <p:sp>
        <p:nvSpPr>
          <p:cNvPr id="8" name="TextBox 7"/>
          <p:cNvSpPr txBox="1"/>
          <p:nvPr/>
        </p:nvSpPr>
        <p:spPr>
          <a:xfrm>
            <a:off x="533400" y="8458200"/>
            <a:ext cx="9982200" cy="5847755"/>
          </a:xfrm>
          <a:prstGeom prst="rect">
            <a:avLst/>
          </a:prstGeom>
          <a:solidFill>
            <a:srgbClr val="DCE6F2"/>
          </a:solidFill>
          <a:ln>
            <a:solidFill>
              <a:srgbClr val="000000"/>
            </a:solidFill>
          </a:ln>
        </p:spPr>
        <p:txBody>
          <a:bodyPr wrap="square" rtlCol="0">
            <a:spAutoFit/>
          </a:bodyPr>
          <a:lstStyle/>
          <a:p>
            <a:pPr algn="ctr"/>
            <a:r>
              <a:rPr lang="en-US" sz="4800" b="1" dirty="0" smtClean="0">
                <a:latin typeface="Gill Sans"/>
                <a:cs typeface="Gill Sans"/>
              </a:rPr>
              <a:t>Methods</a:t>
            </a:r>
            <a:r>
              <a:rPr lang="en-US" sz="5400" b="1" dirty="0" smtClean="0">
                <a:latin typeface="Gill Sans"/>
                <a:cs typeface="Gill Sans"/>
              </a:rPr>
              <a:t> </a:t>
            </a:r>
          </a:p>
          <a:p>
            <a:r>
              <a:rPr lang="en-US" sz="4000" dirty="0" smtClean="0">
                <a:latin typeface="Gill Sans"/>
                <a:cs typeface="Gill Sans"/>
              </a:rPr>
              <a:t>To examine recent trends, we searched the </a:t>
            </a:r>
            <a:r>
              <a:rPr lang="en-US" sz="4000" i="1" dirty="0">
                <a:latin typeface="Gill Sans"/>
                <a:cs typeface="Gill Sans"/>
              </a:rPr>
              <a:t>Cape Cod Times </a:t>
            </a:r>
            <a:r>
              <a:rPr lang="en-US" sz="4000" dirty="0" smtClean="0">
                <a:latin typeface="Gill Sans"/>
                <a:cs typeface="Gill Sans"/>
              </a:rPr>
              <a:t>online database for articles </a:t>
            </a:r>
            <a:r>
              <a:rPr lang="en-US" sz="4000" dirty="0">
                <a:latin typeface="Gill Sans"/>
                <a:cs typeface="Gill Sans"/>
              </a:rPr>
              <a:t>referencing </a:t>
            </a:r>
            <a:r>
              <a:rPr lang="en-US" sz="4000" dirty="0" smtClean="0">
                <a:latin typeface="Gill Sans"/>
                <a:cs typeface="Gill Sans"/>
              </a:rPr>
              <a:t>local observations of sharks </a:t>
            </a:r>
            <a:r>
              <a:rPr lang="en-US" sz="4000" dirty="0">
                <a:latin typeface="Gill Sans"/>
                <a:cs typeface="Gill Sans"/>
              </a:rPr>
              <a:t>in the waters around Cape Cod, </a:t>
            </a:r>
            <a:r>
              <a:rPr lang="en-US" sz="4000" dirty="0" smtClean="0">
                <a:latin typeface="Gill Sans"/>
                <a:cs typeface="Gill Sans"/>
              </a:rPr>
              <a:t>Massachusetts.  To examine historical trends we searched five historical archives on Cape Cod and in Boston for local observations </a:t>
            </a:r>
            <a:r>
              <a:rPr lang="en-US" sz="4000" dirty="0">
                <a:latin typeface="Gill Sans"/>
                <a:cs typeface="Gill Sans"/>
              </a:rPr>
              <a:t>of sharks </a:t>
            </a:r>
            <a:r>
              <a:rPr lang="en-US" sz="4000" dirty="0" smtClean="0">
                <a:latin typeface="Gill Sans"/>
                <a:cs typeface="Gill Sans"/>
              </a:rPr>
              <a:t>from </a:t>
            </a:r>
            <a:r>
              <a:rPr lang="en-US" sz="4000" dirty="0">
                <a:latin typeface="Gill Sans"/>
                <a:cs typeface="Gill Sans"/>
              </a:rPr>
              <a:t>1830-</a:t>
            </a:r>
            <a:r>
              <a:rPr lang="en-US" sz="4000" dirty="0" smtClean="0">
                <a:latin typeface="Gill Sans"/>
                <a:cs typeface="Gill Sans"/>
              </a:rPr>
              <a:t>1940. </a:t>
            </a:r>
          </a:p>
        </p:txBody>
      </p:sp>
      <p:sp>
        <p:nvSpPr>
          <p:cNvPr id="9" name="TextBox 8"/>
          <p:cNvSpPr txBox="1"/>
          <p:nvPr/>
        </p:nvSpPr>
        <p:spPr>
          <a:xfrm>
            <a:off x="533400" y="4191000"/>
            <a:ext cx="32689800" cy="4001095"/>
          </a:xfrm>
          <a:prstGeom prst="rect">
            <a:avLst/>
          </a:prstGeom>
          <a:solidFill>
            <a:srgbClr val="DCE6F2"/>
          </a:solidFill>
          <a:ln>
            <a:solidFill>
              <a:srgbClr val="000000"/>
            </a:solidFill>
          </a:ln>
        </p:spPr>
        <p:txBody>
          <a:bodyPr wrap="square" rtlCol="0">
            <a:spAutoFit/>
          </a:bodyPr>
          <a:lstStyle/>
          <a:p>
            <a:r>
              <a:rPr lang="en-US" sz="4800" b="1" dirty="0" smtClean="0">
                <a:latin typeface="Gill Sans"/>
                <a:cs typeface="Gill Sans"/>
              </a:rPr>
              <a:t>Abstract:</a:t>
            </a:r>
            <a:r>
              <a:rPr lang="en-US" sz="4000" b="1" dirty="0">
                <a:latin typeface="Gill Sans"/>
                <a:cs typeface="Gill Sans"/>
              </a:rPr>
              <a:t> </a:t>
            </a:r>
            <a:r>
              <a:rPr lang="en-US" sz="4400" dirty="0" smtClean="0">
                <a:latin typeface="Gill Sans"/>
                <a:cs typeface="Gill Sans"/>
              </a:rPr>
              <a:t> </a:t>
            </a:r>
            <a:r>
              <a:rPr lang="en-US" sz="4000" dirty="0">
                <a:latin typeface="Gill Sans"/>
                <a:cs typeface="Gill Sans"/>
              </a:rPr>
              <a:t>Over the last decade, observations of sharks in the waters around Cape </a:t>
            </a:r>
            <a:r>
              <a:rPr lang="en-US" sz="4000" dirty="0" smtClean="0">
                <a:latin typeface="Gill Sans"/>
                <a:cs typeface="Gill Sans"/>
              </a:rPr>
              <a:t>Cod</a:t>
            </a:r>
            <a:r>
              <a:rPr lang="en-US" sz="4000" dirty="0">
                <a:latin typeface="Gill Sans"/>
                <a:cs typeface="Gill Sans"/>
              </a:rPr>
              <a:t> </a:t>
            </a:r>
            <a:r>
              <a:rPr lang="en-US" sz="4000" dirty="0" smtClean="0">
                <a:latin typeface="Gill Sans"/>
                <a:cs typeface="Gill Sans"/>
              </a:rPr>
              <a:t>have </a:t>
            </a:r>
            <a:r>
              <a:rPr lang="en-US" sz="4000" dirty="0">
                <a:latin typeface="Gill Sans"/>
                <a:cs typeface="Gill Sans"/>
              </a:rPr>
              <a:t>increased, </a:t>
            </a:r>
            <a:r>
              <a:rPr lang="en-US" sz="4000" dirty="0" smtClean="0">
                <a:latin typeface="Gill Sans"/>
                <a:cs typeface="Gill Sans"/>
              </a:rPr>
              <a:t>suggesting population increases. </a:t>
            </a:r>
            <a:r>
              <a:rPr lang="en-US" sz="4000" dirty="0">
                <a:latin typeface="Gill Sans"/>
                <a:cs typeface="Gill Sans"/>
              </a:rPr>
              <a:t>H</a:t>
            </a:r>
            <a:r>
              <a:rPr lang="en-US" sz="4000" dirty="0" smtClean="0">
                <a:latin typeface="Gill Sans"/>
                <a:cs typeface="Gill Sans"/>
              </a:rPr>
              <a:t>istorical </a:t>
            </a:r>
            <a:r>
              <a:rPr lang="en-US" sz="4000" dirty="0">
                <a:latin typeface="Gill Sans"/>
                <a:cs typeface="Gill Sans"/>
              </a:rPr>
              <a:t>data </a:t>
            </a:r>
            <a:r>
              <a:rPr lang="en-US" sz="4000" dirty="0" smtClean="0">
                <a:latin typeface="Gill Sans"/>
                <a:cs typeface="Gill Sans"/>
              </a:rPr>
              <a:t>can help to </a:t>
            </a:r>
            <a:r>
              <a:rPr lang="en-US" sz="4000" dirty="0">
                <a:latin typeface="Gill Sans"/>
                <a:cs typeface="Gill Sans"/>
              </a:rPr>
              <a:t>put these recent increases into a long-term context. Using newspaper </a:t>
            </a:r>
            <a:r>
              <a:rPr lang="en-US" sz="4000" dirty="0" smtClean="0">
                <a:latin typeface="Gill Sans"/>
                <a:cs typeface="Gill Sans"/>
              </a:rPr>
              <a:t>articles, </a:t>
            </a:r>
            <a:r>
              <a:rPr lang="en-US" sz="4000" dirty="0">
                <a:latin typeface="Gill Sans"/>
                <a:cs typeface="Gill Sans"/>
              </a:rPr>
              <a:t>photographs, and </a:t>
            </a:r>
            <a:r>
              <a:rPr lang="en-US" sz="4000" dirty="0" smtClean="0">
                <a:latin typeface="Gill Sans"/>
                <a:cs typeface="Gill Sans"/>
              </a:rPr>
              <a:t>other observations, </a:t>
            </a:r>
            <a:r>
              <a:rPr lang="en-US" sz="4000" dirty="0">
                <a:latin typeface="Gill Sans"/>
                <a:cs typeface="Gill Sans"/>
              </a:rPr>
              <a:t>we compiled historical data on sharks in the waters around Cape Cod from approximately a </a:t>
            </a:r>
            <a:r>
              <a:rPr lang="en-US" sz="4000" dirty="0" smtClean="0">
                <a:latin typeface="Gill Sans"/>
                <a:cs typeface="Gill Sans"/>
              </a:rPr>
              <a:t>100 year period</a:t>
            </a:r>
            <a:r>
              <a:rPr lang="en-US" sz="4000" dirty="0">
                <a:latin typeface="Gill Sans"/>
                <a:cs typeface="Gill Sans"/>
              </a:rPr>
              <a:t>, from 1830 to </a:t>
            </a:r>
            <a:r>
              <a:rPr lang="en-US" sz="4000" dirty="0" smtClean="0">
                <a:latin typeface="Gill Sans"/>
                <a:cs typeface="Gill Sans"/>
              </a:rPr>
              <a:t>1940 to compare to modern observations.  As </a:t>
            </a:r>
            <a:r>
              <a:rPr lang="en-US" sz="4000" dirty="0">
                <a:latin typeface="Gill Sans"/>
                <a:cs typeface="Gill Sans"/>
              </a:rPr>
              <a:t>well, we document trends in commercial and cultural value of sharks in New England </a:t>
            </a:r>
            <a:r>
              <a:rPr lang="en-US" sz="4000" dirty="0" smtClean="0">
                <a:latin typeface="Gill Sans"/>
                <a:cs typeface="Gill Sans"/>
              </a:rPr>
              <a:t>in the </a:t>
            </a:r>
            <a:r>
              <a:rPr lang="en-US" sz="4000" dirty="0">
                <a:latin typeface="Gill Sans"/>
                <a:cs typeface="Gill Sans"/>
              </a:rPr>
              <a:t>early 19</a:t>
            </a:r>
            <a:r>
              <a:rPr lang="en-US" sz="4000" baseline="30000" dirty="0">
                <a:latin typeface="Gill Sans"/>
                <a:cs typeface="Gill Sans"/>
              </a:rPr>
              <a:t>th</a:t>
            </a:r>
            <a:r>
              <a:rPr lang="en-US" sz="4000" dirty="0">
                <a:latin typeface="Gill Sans"/>
                <a:cs typeface="Gill Sans"/>
              </a:rPr>
              <a:t> century. Such historical baselines are essential to put recent observations into a long-term context, as well as to begin to understand ecosystem dynamics and the relationship between people and conservation-dependent marine animals over longer time scales</a:t>
            </a:r>
            <a:r>
              <a:rPr lang="en-US" sz="4000" dirty="0" smtClean="0">
                <a:latin typeface="Gill Sans"/>
                <a:cs typeface="Gill Sans"/>
              </a:rPr>
              <a:t>.</a:t>
            </a:r>
            <a:endParaRPr lang="en-US" sz="4000" dirty="0">
              <a:latin typeface="Gill Sans"/>
              <a:cs typeface="Gill Sans"/>
            </a:endParaRPr>
          </a:p>
        </p:txBody>
      </p:sp>
      <p:pic>
        <p:nvPicPr>
          <p:cNvPr id="1027" name="Picture 3" descr="C:\Users\ecmccorm\Desktop\Sharks_provincetown_193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51800" y="4267200"/>
            <a:ext cx="10210800" cy="74934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0795000" y="8458200"/>
            <a:ext cx="22428200" cy="3939540"/>
          </a:xfrm>
          <a:prstGeom prst="rect">
            <a:avLst/>
          </a:prstGeom>
          <a:solidFill>
            <a:srgbClr val="DCE6F2"/>
          </a:solidFill>
          <a:ln>
            <a:solidFill>
              <a:srgbClr val="000000"/>
            </a:solidFill>
          </a:ln>
        </p:spPr>
        <p:txBody>
          <a:bodyPr wrap="square" rtlCol="0">
            <a:spAutoFit/>
          </a:bodyPr>
          <a:lstStyle/>
          <a:p>
            <a:pPr algn="ctr"/>
            <a:r>
              <a:rPr lang="en-US" sz="4800" b="1" dirty="0" smtClean="0">
                <a:latin typeface="Gill Sans"/>
                <a:cs typeface="Gill Sans"/>
              </a:rPr>
              <a:t>Results</a:t>
            </a:r>
          </a:p>
          <a:p>
            <a:r>
              <a:rPr lang="en-US" sz="4200" b="1" i="1" dirty="0" smtClean="0">
                <a:latin typeface="Gill Sans"/>
                <a:cs typeface="Gill Sans"/>
              </a:rPr>
              <a:t>Recent Trends</a:t>
            </a:r>
            <a:r>
              <a:rPr lang="en-US" sz="4200" i="1" dirty="0" smtClean="0">
                <a:latin typeface="Gill Sans"/>
                <a:cs typeface="Gill Sans"/>
              </a:rPr>
              <a:t>:</a:t>
            </a:r>
            <a:r>
              <a:rPr lang="en-US" sz="4200" i="1" dirty="0">
                <a:latin typeface="Gill Sans"/>
                <a:cs typeface="Gill Sans"/>
              </a:rPr>
              <a:t> </a:t>
            </a:r>
            <a:r>
              <a:rPr lang="en-US" sz="4000" dirty="0" smtClean="0">
                <a:latin typeface="Gill Sans"/>
                <a:cs typeface="Gill Sans"/>
              </a:rPr>
              <a:t>There was an increase in articles on sharks in the </a:t>
            </a:r>
            <a:r>
              <a:rPr lang="en-US" sz="4000" i="1" dirty="0" smtClean="0">
                <a:latin typeface="Gill Sans"/>
                <a:cs typeface="Gill Sans"/>
              </a:rPr>
              <a:t>Cape Cod Times</a:t>
            </a:r>
            <a:r>
              <a:rPr lang="en-US" sz="4000" dirty="0" smtClean="0">
                <a:latin typeface="Gill Sans"/>
                <a:cs typeface="Gill Sans"/>
              </a:rPr>
              <a:t> over the past 16 years, with 34 articles in the five period from 2001-2005 and 257 in the five year period from 2009-2013. Recent articles describe shark sightings, predation on seals, and the perception that populations are increasing.  The focus of these articles is on the globally Endangered white shark (</a:t>
            </a:r>
            <a:r>
              <a:rPr lang="en-US" sz="4000" i="1" dirty="0" err="1">
                <a:latin typeface="Gill Sans"/>
                <a:cs typeface="Gill Sans"/>
              </a:rPr>
              <a:t>Caracharodon</a:t>
            </a:r>
            <a:r>
              <a:rPr lang="en-US" sz="4000" i="1" dirty="0">
                <a:latin typeface="Gill Sans"/>
                <a:cs typeface="Gill Sans"/>
              </a:rPr>
              <a:t> </a:t>
            </a:r>
            <a:r>
              <a:rPr lang="en-US" sz="4000" i="1" dirty="0" err="1">
                <a:latin typeface="Gill Sans"/>
                <a:cs typeface="Gill Sans"/>
              </a:rPr>
              <a:t>carcharias</a:t>
            </a:r>
            <a:r>
              <a:rPr lang="en-US" sz="4000" dirty="0" smtClean="0">
                <a:latin typeface="Gill Sans"/>
                <a:cs typeface="Gill Sans"/>
              </a:rPr>
              <a:t>) and may reflect overall cultural interest in large, pelagic sharks. </a:t>
            </a:r>
            <a:endParaRPr lang="en-US" sz="4000" dirty="0">
              <a:solidFill>
                <a:srgbClr val="FF0000"/>
              </a:solidFill>
              <a:latin typeface="Gill Sans"/>
              <a:cs typeface="Gill Sans"/>
            </a:endParaRPr>
          </a:p>
        </p:txBody>
      </p:sp>
      <p:pic>
        <p:nvPicPr>
          <p:cNvPr id="14" name="Picture 1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88800" y="30246697"/>
            <a:ext cx="5029200" cy="51479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2" name="TextBox 21"/>
          <p:cNvSpPr txBox="1"/>
          <p:nvPr/>
        </p:nvSpPr>
        <p:spPr>
          <a:xfrm>
            <a:off x="30251400" y="30026074"/>
            <a:ext cx="13182600" cy="7540526"/>
          </a:xfrm>
          <a:prstGeom prst="rect">
            <a:avLst/>
          </a:prstGeom>
          <a:solidFill>
            <a:srgbClr val="DCE6F2"/>
          </a:solidFill>
          <a:ln>
            <a:solidFill>
              <a:srgbClr val="000000"/>
            </a:solidFill>
          </a:ln>
        </p:spPr>
        <p:txBody>
          <a:bodyPr wrap="square" rtlCol="0">
            <a:spAutoFit/>
          </a:bodyPr>
          <a:lstStyle/>
          <a:p>
            <a:r>
              <a:rPr lang="en-US" sz="4400" b="1" dirty="0" smtClean="0">
                <a:latin typeface="Gill Sans"/>
                <a:cs typeface="Gill Sans"/>
              </a:rPr>
              <a:t>Discussion</a:t>
            </a:r>
            <a:endParaRPr lang="en-US" sz="3600" b="1" dirty="0" smtClean="0">
              <a:latin typeface="Gill Sans"/>
              <a:cs typeface="Gill Sans"/>
            </a:endParaRPr>
          </a:p>
          <a:p>
            <a:pPr marL="571500" indent="-571500">
              <a:buFont typeface="Arial"/>
              <a:buChar char="•"/>
            </a:pPr>
            <a:r>
              <a:rPr lang="en-US" sz="4000" dirty="0" smtClean="0">
                <a:latin typeface="Gill Sans"/>
                <a:cs typeface="Gill Sans"/>
              </a:rPr>
              <a:t>While modern observations suggest that shark populations are increasing on Cape Cod, historical documents indicate that they were abundant in the past, with hundreds killed as part of extermination program in early 20</a:t>
            </a:r>
            <a:r>
              <a:rPr lang="en-US" sz="4000" baseline="30000" dirty="0" smtClean="0">
                <a:latin typeface="Gill Sans"/>
                <a:cs typeface="Gill Sans"/>
              </a:rPr>
              <a:t>th</a:t>
            </a:r>
            <a:r>
              <a:rPr lang="en-US" sz="4000" dirty="0" smtClean="0">
                <a:latin typeface="Gill Sans"/>
                <a:cs typeface="Gill Sans"/>
              </a:rPr>
              <a:t> century. </a:t>
            </a:r>
          </a:p>
          <a:p>
            <a:pPr marL="571500" indent="-571500">
              <a:buFont typeface="Arial"/>
              <a:buChar char="•"/>
            </a:pPr>
            <a:r>
              <a:rPr lang="en-US" sz="4000" dirty="0" smtClean="0">
                <a:latin typeface="Gill Sans"/>
                <a:cs typeface="Gill Sans"/>
              </a:rPr>
              <a:t>Reports of incidental catch often include descriptions that allow identification of species, but we are largely unable to differentiate species caught in large numbers as part of the targeted fishery. </a:t>
            </a:r>
          </a:p>
          <a:p>
            <a:pPr marL="571500" indent="-571500">
              <a:buFont typeface="Arial"/>
              <a:buChar char="•"/>
            </a:pPr>
            <a:r>
              <a:rPr lang="en-US" sz="4000" dirty="0" smtClean="0">
                <a:latin typeface="Gill Sans"/>
                <a:cs typeface="Gill Sans"/>
              </a:rPr>
              <a:t>Comparing the two sets of newspaper articles documents a shift in cultural value of sharks, from pests to species with ecological and intrinsic value. </a:t>
            </a:r>
          </a:p>
        </p:txBody>
      </p:sp>
      <p:graphicFrame>
        <p:nvGraphicFramePr>
          <p:cNvPr id="13" name="Table 12"/>
          <p:cNvGraphicFramePr>
            <a:graphicFrameLocks noGrp="1"/>
          </p:cNvGraphicFramePr>
          <p:nvPr>
            <p:extLst>
              <p:ext uri="{D42A27DB-BD31-4B8C-83A1-F6EECF244321}">
                <p14:modId xmlns:p14="http://schemas.microsoft.com/office/powerpoint/2010/main" val="112028710"/>
              </p:ext>
            </p:extLst>
          </p:nvPr>
        </p:nvGraphicFramePr>
        <p:xfrm>
          <a:off x="24764999" y="13030200"/>
          <a:ext cx="18568987" cy="6480065"/>
        </p:xfrm>
        <a:graphic>
          <a:graphicData uri="http://schemas.openxmlformats.org/drawingml/2006/table">
            <a:tbl>
              <a:tblPr/>
              <a:tblGrid>
                <a:gridCol w="2438401"/>
                <a:gridCol w="12138668"/>
                <a:gridCol w="3991918"/>
              </a:tblGrid>
              <a:tr h="320986">
                <a:tc>
                  <a:txBody>
                    <a:bodyPr/>
                    <a:lstStyle/>
                    <a:p>
                      <a:pPr algn="ctr" fontAlgn="b"/>
                      <a:r>
                        <a:rPr lang="en-US" sz="3200" b="1" i="0" u="none" strike="noStrike" dirty="0" smtClean="0">
                          <a:solidFill>
                            <a:srgbClr val="000000"/>
                          </a:solidFill>
                          <a:effectLst/>
                          <a:latin typeface="Gill Sans"/>
                          <a:cs typeface="Gill Sans"/>
                        </a:rPr>
                        <a:t>Year</a:t>
                      </a:r>
                      <a:endParaRPr lang="en-US" sz="3200" b="1" i="0" u="none" strike="noStrike" dirty="0">
                        <a:solidFill>
                          <a:srgbClr val="000000"/>
                        </a:solidFill>
                        <a:effectLst/>
                        <a:latin typeface="Gill Sans"/>
                        <a:cs typeface="Gill Sans"/>
                      </a:endParaRPr>
                    </a:p>
                  </a:txBody>
                  <a:tcPr marL="9525" marR="9525" marT="9525" marB="0" anchor="b">
                    <a:lnL w="12700" cap="flat" cmpd="sng" algn="ctr">
                      <a:solidFill>
                        <a:scrgbClr r="0" g="0" b="0"/>
                      </a:solid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0" b="1" i="0" u="none" strike="noStrike" dirty="0" smtClean="0">
                          <a:solidFill>
                            <a:srgbClr val="000000"/>
                          </a:solidFill>
                          <a:effectLst/>
                          <a:latin typeface="Gill Sans"/>
                          <a:cs typeface="Gill Sans"/>
                        </a:rPr>
                        <a:t> Examples of Recent</a:t>
                      </a:r>
                      <a:r>
                        <a:rPr lang="en-US" sz="4000" b="1" i="0" u="none" strike="noStrike" baseline="0" dirty="0" smtClean="0">
                          <a:solidFill>
                            <a:srgbClr val="000000"/>
                          </a:solidFill>
                          <a:effectLst/>
                          <a:latin typeface="Gill Sans"/>
                          <a:cs typeface="Gill Sans"/>
                        </a:rPr>
                        <a:t> Shark </a:t>
                      </a:r>
                      <a:r>
                        <a:rPr lang="en-US" sz="4000" b="1" i="0" u="none" strike="noStrike" dirty="0" smtClean="0">
                          <a:solidFill>
                            <a:srgbClr val="000000"/>
                          </a:solidFill>
                          <a:effectLst/>
                          <a:latin typeface="Gill Sans"/>
                          <a:cs typeface="Gill Sans"/>
                        </a:rPr>
                        <a:t>Observations</a:t>
                      </a:r>
                      <a:endParaRPr lang="en-US" sz="4000" b="1" i="0" u="none" strike="noStrike" dirty="0">
                        <a:solidFill>
                          <a:srgbClr val="000000"/>
                        </a:solidFill>
                        <a:effectLst/>
                        <a:latin typeface="Gill Sans"/>
                        <a:cs typeface="Gill Sans"/>
                      </a:endParaRPr>
                    </a:p>
                  </a:txBody>
                  <a:tcPr marL="9525" marR="9525" marT="9525" marB="0" anchor="b">
                    <a:lnL>
                      <a:noFill/>
                    </a:lnL>
                    <a:lnR>
                      <a:noFill/>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3200" b="1" i="0" u="none" strike="noStrike" dirty="0">
                          <a:solidFill>
                            <a:srgbClr val="000000"/>
                          </a:solidFill>
                          <a:effectLst/>
                          <a:latin typeface="Gill Sans"/>
                          <a:cs typeface="Gill Sans"/>
                        </a:rPr>
                        <a:t>Location</a:t>
                      </a:r>
                    </a:p>
                  </a:txBody>
                  <a:tcPr marL="9525" marR="9525" marT="9525" marB="0" anchor="b">
                    <a:lnL>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32245">
                <a:tc>
                  <a:txBody>
                    <a:bodyPr/>
                    <a:lstStyle/>
                    <a:p>
                      <a:pPr algn="ctr" fontAlgn="b"/>
                      <a:r>
                        <a:rPr lang="en-US" sz="3000" b="0" i="0" u="none" strike="noStrike" dirty="0" smtClean="0">
                          <a:solidFill>
                            <a:srgbClr val="000000"/>
                          </a:solidFill>
                          <a:effectLst/>
                          <a:latin typeface="Gill Sans"/>
                          <a:cs typeface="Gill Sans"/>
                        </a:rPr>
                        <a:t>1997</a:t>
                      </a:r>
                      <a:endParaRPr lang="en-US" sz="3000" b="0" i="0" u="none" strike="noStrike" dirty="0">
                        <a:solidFill>
                          <a:srgbClr val="000000"/>
                        </a:solidFill>
                        <a:effectLst/>
                        <a:latin typeface="Gill Sans"/>
                        <a:cs typeface="Gill Sans"/>
                      </a:endParaRPr>
                    </a:p>
                  </a:txBody>
                  <a:tcPr marL="9525" marR="9525" marT="9525" marB="0" anchor="b">
                    <a:lnL w="12700" cap="flat" cmpd="sng" algn="ctr">
                      <a:solidFill>
                        <a:scrgbClr r="0" g="0" b="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3000" b="0" i="0" u="none" strike="noStrike" dirty="0">
                          <a:solidFill>
                            <a:srgbClr val="000000"/>
                          </a:solidFill>
                          <a:effectLst/>
                          <a:latin typeface="Gill Sans"/>
                          <a:cs typeface="Gill Sans"/>
                        </a:rPr>
                        <a:t>Injured seal pup on shore, probable </a:t>
                      </a:r>
                      <a:r>
                        <a:rPr lang="en-US" sz="3000" b="0" i="0" u="none" strike="noStrike" dirty="0" smtClean="0">
                          <a:solidFill>
                            <a:srgbClr val="000000"/>
                          </a:solidFill>
                          <a:effectLst/>
                          <a:latin typeface="Gill Sans"/>
                          <a:cs typeface="Gill Sans"/>
                        </a:rPr>
                        <a:t>shark attack. </a:t>
                      </a:r>
                      <a:endParaRPr lang="en-US" sz="3000" b="0" i="0" u="none" strike="noStrike" dirty="0">
                        <a:solidFill>
                          <a:srgbClr val="000000"/>
                        </a:solidFill>
                        <a:effectLst/>
                        <a:latin typeface="Gill Sans"/>
                        <a:cs typeface="Gill Sans"/>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3000" b="0" i="0" u="none" strike="noStrike" dirty="0" smtClean="0">
                          <a:solidFill>
                            <a:srgbClr val="000000"/>
                          </a:solidFill>
                          <a:effectLst/>
                          <a:latin typeface="Gill Sans"/>
                          <a:cs typeface="Gill Sans"/>
                        </a:rPr>
                        <a:t>Unreported</a:t>
                      </a:r>
                      <a:endParaRPr lang="en-US" sz="3000" b="0" i="0" u="none" strike="noStrike" dirty="0">
                        <a:solidFill>
                          <a:srgbClr val="000000"/>
                        </a:solidFill>
                        <a:effectLst/>
                        <a:latin typeface="Gill Sans"/>
                        <a:cs typeface="Gill Sans"/>
                      </a:endParaRPr>
                    </a:p>
                  </a:txBody>
                  <a:tcPr marL="9525" marR="9525" marT="9525" marB="0" anchor="b">
                    <a:lnL>
                      <a:noFill/>
                    </a:lnL>
                    <a:lnR w="12700" cap="flat" cmpd="sng" algn="ctr">
                      <a:solidFill>
                        <a:scrgbClr r="0" g="0" b="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9D9D9"/>
                    </a:solidFill>
                  </a:tcPr>
                </a:tc>
              </a:tr>
              <a:tr h="882230">
                <a:tc>
                  <a:txBody>
                    <a:bodyPr/>
                    <a:lstStyle/>
                    <a:p>
                      <a:pPr algn="ctr" fontAlgn="b"/>
                      <a:r>
                        <a:rPr lang="en-US" sz="3000" b="0" i="0" u="none" strike="noStrike" dirty="0" smtClean="0">
                          <a:solidFill>
                            <a:srgbClr val="000000"/>
                          </a:solidFill>
                          <a:effectLst/>
                          <a:latin typeface="Gill Sans"/>
                          <a:cs typeface="Gill Sans"/>
                        </a:rPr>
                        <a:t>2001</a:t>
                      </a:r>
                      <a:endParaRPr lang="en-US" sz="3000" b="0" i="0" u="none" strike="noStrike" dirty="0">
                        <a:solidFill>
                          <a:srgbClr val="000000"/>
                        </a:solidFill>
                        <a:effectLst/>
                        <a:latin typeface="Gill Sans"/>
                        <a:cs typeface="Gill Sans"/>
                      </a:endParaRP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tcPr>
                </a:tc>
                <a:tc>
                  <a:txBody>
                    <a:bodyPr/>
                    <a:lstStyle/>
                    <a:p>
                      <a:pPr algn="ctr" fontAlgn="b"/>
                      <a:r>
                        <a:rPr lang="en-US" sz="3000" b="0" i="0" u="none" strike="noStrike" dirty="0">
                          <a:solidFill>
                            <a:srgbClr val="000000"/>
                          </a:solidFill>
                          <a:effectLst/>
                          <a:latin typeface="Gill Sans"/>
                          <a:cs typeface="Gill Sans"/>
                        </a:rPr>
                        <a:t>Report of big shark prompts coast alert: patrolling after white shark attacks a 20-foot charter </a:t>
                      </a:r>
                      <a:r>
                        <a:rPr lang="en-US" sz="3000" b="0" i="0" u="none" strike="noStrike" dirty="0" smtClean="0">
                          <a:solidFill>
                            <a:srgbClr val="000000"/>
                          </a:solidFill>
                          <a:effectLst/>
                          <a:latin typeface="Gill Sans"/>
                          <a:cs typeface="Gill Sans"/>
                        </a:rPr>
                        <a:t>boat.</a:t>
                      </a:r>
                      <a:endParaRPr lang="en-US" sz="3000" b="0" i="0" u="none" strike="noStrike" dirty="0">
                        <a:solidFill>
                          <a:srgbClr val="000000"/>
                        </a:solidFill>
                        <a:effectLst/>
                        <a:latin typeface="Gill Sans"/>
                        <a:cs typeface="Gill Sans"/>
                      </a:endParaRPr>
                    </a:p>
                  </a:txBody>
                  <a:tcPr marL="9525" marR="9525" marT="9525" marB="0" anchor="b">
                    <a:lnL>
                      <a:noFill/>
                    </a:lnL>
                    <a:lnR>
                      <a:noFill/>
                    </a:lnR>
                    <a:lnT>
                      <a:noFill/>
                    </a:lnT>
                    <a:lnB>
                      <a:noFill/>
                    </a:lnB>
                  </a:tcPr>
                </a:tc>
                <a:tc>
                  <a:txBody>
                    <a:bodyPr/>
                    <a:lstStyle/>
                    <a:p>
                      <a:pPr algn="ctr" fontAlgn="b"/>
                      <a:r>
                        <a:rPr lang="en-US" sz="3000" b="0" i="0" u="none" strike="noStrike" dirty="0">
                          <a:solidFill>
                            <a:srgbClr val="000000"/>
                          </a:solidFill>
                          <a:effectLst/>
                          <a:latin typeface="Gill Sans"/>
                          <a:cs typeface="Gill Sans"/>
                        </a:rPr>
                        <a:t>Chatham, MA </a:t>
                      </a: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tcPr>
                </a:tc>
              </a:tr>
              <a:tr h="943504">
                <a:tc>
                  <a:txBody>
                    <a:bodyPr/>
                    <a:lstStyle/>
                    <a:p>
                      <a:pPr algn="ctr" fontAlgn="b"/>
                      <a:r>
                        <a:rPr lang="en-US" sz="3000" b="0" i="0" u="none" strike="noStrike" dirty="0" smtClean="0">
                          <a:solidFill>
                            <a:srgbClr val="000000"/>
                          </a:solidFill>
                          <a:effectLst/>
                          <a:latin typeface="Gill Sans"/>
                          <a:cs typeface="Gill Sans"/>
                        </a:rPr>
                        <a:t>2004</a:t>
                      </a:r>
                      <a:endParaRPr lang="en-US" sz="3000" b="0" i="0" u="none" strike="noStrike" dirty="0">
                        <a:solidFill>
                          <a:srgbClr val="000000"/>
                        </a:solidFill>
                        <a:effectLst/>
                        <a:latin typeface="Gill Sans"/>
                        <a:cs typeface="Gill Sans"/>
                      </a:endParaRP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solidFill>
                      <a:srgbClr val="D9D9D9"/>
                    </a:solidFill>
                  </a:tcPr>
                </a:tc>
                <a:tc>
                  <a:txBody>
                    <a:bodyPr/>
                    <a:lstStyle/>
                    <a:p>
                      <a:pPr algn="ctr" fontAlgn="b"/>
                      <a:r>
                        <a:rPr lang="en-US" sz="3000" b="0" i="0" u="none" strike="noStrike" dirty="0" smtClean="0">
                          <a:solidFill>
                            <a:srgbClr val="000000"/>
                          </a:solidFill>
                          <a:effectLst/>
                          <a:latin typeface="Gill Sans"/>
                          <a:cs typeface="Gill Sans"/>
                        </a:rPr>
                        <a:t>Seal population </a:t>
                      </a:r>
                      <a:r>
                        <a:rPr lang="en-US" sz="3000" b="0" i="0" u="none" strike="noStrike" dirty="0">
                          <a:solidFill>
                            <a:srgbClr val="000000"/>
                          </a:solidFill>
                          <a:effectLst/>
                          <a:latin typeface="Gill Sans"/>
                          <a:cs typeface="Gill Sans"/>
                        </a:rPr>
                        <a:t>explosion possible explanation for </a:t>
                      </a:r>
                      <a:r>
                        <a:rPr lang="en-US" sz="3000" b="0" i="0" u="none" strike="noStrike" dirty="0" smtClean="0">
                          <a:solidFill>
                            <a:srgbClr val="000000"/>
                          </a:solidFill>
                          <a:effectLst/>
                          <a:latin typeface="Gill Sans"/>
                          <a:cs typeface="Gill Sans"/>
                        </a:rPr>
                        <a:t>increasing </a:t>
                      </a:r>
                      <a:r>
                        <a:rPr lang="en-US" sz="3000" b="0" i="0" u="none" strike="noStrike" dirty="0">
                          <a:solidFill>
                            <a:srgbClr val="000000"/>
                          </a:solidFill>
                          <a:effectLst/>
                          <a:latin typeface="Gill Sans"/>
                          <a:cs typeface="Gill Sans"/>
                        </a:rPr>
                        <a:t>shark </a:t>
                      </a:r>
                      <a:r>
                        <a:rPr lang="en-US" sz="3000" b="0" i="0" u="none" strike="noStrike" dirty="0" smtClean="0">
                          <a:solidFill>
                            <a:srgbClr val="000000"/>
                          </a:solidFill>
                          <a:effectLst/>
                          <a:latin typeface="Gill Sans"/>
                          <a:cs typeface="Gill Sans"/>
                        </a:rPr>
                        <a:t>observations. </a:t>
                      </a:r>
                      <a:endParaRPr lang="en-US" sz="3000" b="0" i="0" u="none" strike="noStrike" dirty="0">
                        <a:solidFill>
                          <a:srgbClr val="000000"/>
                        </a:solidFill>
                        <a:effectLst/>
                        <a:latin typeface="Gill Sans"/>
                        <a:cs typeface="Gill Sans"/>
                      </a:endParaRPr>
                    </a:p>
                  </a:txBody>
                  <a:tcPr marL="9525" marR="9525" marT="9525" marB="0" anchor="b">
                    <a:lnL>
                      <a:noFill/>
                    </a:lnL>
                    <a:lnR>
                      <a:noFill/>
                    </a:lnR>
                    <a:lnT>
                      <a:noFill/>
                    </a:lnT>
                    <a:lnB>
                      <a:noFill/>
                    </a:lnB>
                    <a:solidFill>
                      <a:srgbClr val="D9D9D9"/>
                    </a:solidFill>
                  </a:tcPr>
                </a:tc>
                <a:tc>
                  <a:txBody>
                    <a:bodyPr/>
                    <a:lstStyle/>
                    <a:p>
                      <a:pPr algn="ctr" fontAlgn="b"/>
                      <a:r>
                        <a:rPr lang="en-US" sz="3000" b="0" i="0" u="none" strike="noStrike" dirty="0">
                          <a:solidFill>
                            <a:srgbClr val="000000"/>
                          </a:solidFill>
                          <a:effectLst/>
                          <a:latin typeface="Gill Sans"/>
                          <a:cs typeface="Gill Sans"/>
                        </a:rPr>
                        <a:t>Chatham, MA </a:t>
                      </a: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solidFill>
                      <a:srgbClr val="D9D9D9"/>
                    </a:solidFill>
                  </a:tcPr>
                </a:tc>
              </a:tr>
              <a:tr h="943504">
                <a:tc>
                  <a:txBody>
                    <a:bodyPr/>
                    <a:lstStyle/>
                    <a:p>
                      <a:pPr algn="ctr" fontAlgn="b"/>
                      <a:r>
                        <a:rPr lang="en-US" sz="3000" b="0" i="0" u="none" strike="noStrike" dirty="0" smtClean="0">
                          <a:solidFill>
                            <a:srgbClr val="000000"/>
                          </a:solidFill>
                          <a:effectLst/>
                          <a:latin typeface="Gill Sans"/>
                          <a:cs typeface="Gill Sans"/>
                        </a:rPr>
                        <a:t>2009</a:t>
                      </a:r>
                      <a:endParaRPr lang="en-US" sz="3000" b="0" i="0" u="none" strike="noStrike" dirty="0">
                        <a:solidFill>
                          <a:srgbClr val="000000"/>
                        </a:solidFill>
                        <a:effectLst/>
                        <a:latin typeface="Gill Sans"/>
                        <a:cs typeface="Gill Sans"/>
                      </a:endParaRP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solidFill>
                      <a:schemeClr val="bg1"/>
                    </a:solidFill>
                  </a:tcPr>
                </a:tc>
                <a:tc>
                  <a:txBody>
                    <a:bodyPr/>
                    <a:lstStyle/>
                    <a:p>
                      <a:pPr algn="ctr" fontAlgn="b"/>
                      <a:r>
                        <a:rPr lang="en-US" sz="3000" b="0" i="0" u="none" strike="noStrike" dirty="0">
                          <a:solidFill>
                            <a:srgbClr val="000000"/>
                          </a:solidFill>
                          <a:effectLst/>
                          <a:latin typeface="Gill Sans"/>
                          <a:cs typeface="Gill Sans"/>
                        </a:rPr>
                        <a:t>Cape kayakers report shark vs. seal attack: kayakers witness shark attack seal between Chatham and </a:t>
                      </a:r>
                      <a:r>
                        <a:rPr lang="en-US" sz="3000" b="0" i="0" u="none" strike="noStrike" dirty="0" err="1" smtClean="0">
                          <a:solidFill>
                            <a:srgbClr val="000000"/>
                          </a:solidFill>
                          <a:effectLst/>
                          <a:latin typeface="Gill Sans"/>
                          <a:cs typeface="Gill Sans"/>
                        </a:rPr>
                        <a:t>Monomoy</a:t>
                      </a:r>
                      <a:r>
                        <a:rPr lang="en-US" sz="3000" b="0" i="0" u="none" strike="noStrike" dirty="0" smtClean="0">
                          <a:solidFill>
                            <a:srgbClr val="000000"/>
                          </a:solidFill>
                          <a:effectLst/>
                          <a:latin typeface="Gill Sans"/>
                          <a:cs typeface="Gill Sans"/>
                        </a:rPr>
                        <a:t> Island. </a:t>
                      </a:r>
                      <a:endParaRPr lang="en-US" sz="3000" b="0" i="0" u="none" strike="noStrike" dirty="0">
                        <a:solidFill>
                          <a:srgbClr val="000000"/>
                        </a:solidFill>
                        <a:effectLst/>
                        <a:latin typeface="Gill Sans"/>
                        <a:cs typeface="Gill Sans"/>
                      </a:endParaRPr>
                    </a:p>
                  </a:txBody>
                  <a:tcPr marL="9525" marR="9525" marT="9525" marB="0" anchor="b">
                    <a:lnL>
                      <a:noFill/>
                    </a:lnL>
                    <a:lnR>
                      <a:noFill/>
                    </a:lnR>
                    <a:lnT>
                      <a:noFill/>
                    </a:lnT>
                    <a:lnB>
                      <a:noFill/>
                    </a:lnB>
                    <a:solidFill>
                      <a:schemeClr val="bg1"/>
                    </a:solidFill>
                  </a:tcPr>
                </a:tc>
                <a:tc>
                  <a:txBody>
                    <a:bodyPr/>
                    <a:lstStyle/>
                    <a:p>
                      <a:pPr algn="ctr" fontAlgn="b"/>
                      <a:r>
                        <a:rPr lang="en-US" sz="3000" b="0" i="0" u="none" strike="noStrike" dirty="0">
                          <a:solidFill>
                            <a:srgbClr val="000000"/>
                          </a:solidFill>
                          <a:effectLst/>
                          <a:latin typeface="Gill Sans"/>
                          <a:cs typeface="Gill Sans"/>
                        </a:rPr>
                        <a:t>Chatham, MA</a:t>
                      </a: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solidFill>
                      <a:schemeClr val="bg1"/>
                    </a:solidFill>
                  </a:tcPr>
                </a:tc>
              </a:tr>
              <a:tr h="943504">
                <a:tc>
                  <a:txBody>
                    <a:bodyPr/>
                    <a:lstStyle/>
                    <a:p>
                      <a:pPr algn="ctr" fontAlgn="b"/>
                      <a:r>
                        <a:rPr lang="en-US" sz="3000" b="0" i="0" u="none" strike="noStrike" dirty="0" smtClean="0">
                          <a:solidFill>
                            <a:srgbClr val="000000"/>
                          </a:solidFill>
                          <a:effectLst/>
                          <a:latin typeface="Gill Sans"/>
                          <a:cs typeface="Gill Sans"/>
                        </a:rPr>
                        <a:t>2009</a:t>
                      </a:r>
                      <a:endParaRPr lang="en-US" sz="3000" b="0" i="0" u="none" strike="noStrike" dirty="0">
                        <a:solidFill>
                          <a:srgbClr val="000000"/>
                        </a:solidFill>
                        <a:effectLst/>
                        <a:latin typeface="Gill Sans"/>
                        <a:cs typeface="Gill Sans"/>
                      </a:endParaRP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solidFill>
                      <a:srgbClr val="D9D9D9"/>
                    </a:solidFill>
                  </a:tcPr>
                </a:tc>
                <a:tc>
                  <a:txBody>
                    <a:bodyPr/>
                    <a:lstStyle/>
                    <a:p>
                      <a:pPr algn="ctr" fontAlgn="b"/>
                      <a:r>
                        <a:rPr lang="en-US" sz="3000" b="0" i="0" u="none" strike="noStrike" dirty="0">
                          <a:solidFill>
                            <a:srgbClr val="000000"/>
                          </a:solidFill>
                          <a:effectLst/>
                          <a:latin typeface="Gill Sans"/>
                          <a:cs typeface="Gill Sans"/>
                        </a:rPr>
                        <a:t>Great whites return to Cape in force: three </a:t>
                      </a:r>
                      <a:r>
                        <a:rPr lang="en-US" sz="3000" b="0" i="0" u="none" strike="noStrike" dirty="0" smtClean="0">
                          <a:solidFill>
                            <a:srgbClr val="000000"/>
                          </a:solidFill>
                          <a:effectLst/>
                          <a:latin typeface="Gill Sans"/>
                          <a:cs typeface="Gill Sans"/>
                        </a:rPr>
                        <a:t>sightings </a:t>
                      </a:r>
                      <a:r>
                        <a:rPr lang="en-US" sz="3000" b="0" i="0" u="none" strike="noStrike" dirty="0">
                          <a:solidFill>
                            <a:srgbClr val="000000"/>
                          </a:solidFill>
                          <a:effectLst/>
                          <a:latin typeface="Gill Sans"/>
                          <a:cs typeface="Gill Sans"/>
                        </a:rPr>
                        <a:t>between Chatham and Truro and one possible sighting near </a:t>
                      </a:r>
                      <a:r>
                        <a:rPr lang="en-US" sz="3000" b="0" i="0" u="none" strike="noStrike" dirty="0" smtClean="0">
                          <a:solidFill>
                            <a:srgbClr val="000000"/>
                          </a:solidFill>
                          <a:effectLst/>
                          <a:latin typeface="Gill Sans"/>
                          <a:cs typeface="Gill Sans"/>
                        </a:rPr>
                        <a:t>Nantucket.</a:t>
                      </a:r>
                      <a:endParaRPr lang="en-US" sz="3000" b="0" i="0" u="none" strike="noStrike" dirty="0">
                        <a:solidFill>
                          <a:srgbClr val="000000"/>
                        </a:solidFill>
                        <a:effectLst/>
                        <a:latin typeface="Gill Sans"/>
                        <a:cs typeface="Gill Sans"/>
                      </a:endParaRPr>
                    </a:p>
                  </a:txBody>
                  <a:tcPr marL="9525" marR="9525" marT="9525" marB="0" anchor="b">
                    <a:lnL>
                      <a:noFill/>
                    </a:lnL>
                    <a:lnR>
                      <a:noFill/>
                    </a:lnR>
                    <a:lnT>
                      <a:noFill/>
                    </a:lnT>
                    <a:lnB>
                      <a:noFill/>
                    </a:lnB>
                    <a:solidFill>
                      <a:srgbClr val="D9D9D9"/>
                    </a:solidFill>
                  </a:tcPr>
                </a:tc>
                <a:tc>
                  <a:txBody>
                    <a:bodyPr/>
                    <a:lstStyle/>
                    <a:p>
                      <a:pPr algn="ctr" fontAlgn="b"/>
                      <a:r>
                        <a:rPr lang="en-US" sz="3000" b="0" i="0" u="none" strike="noStrike" dirty="0" smtClean="0">
                          <a:solidFill>
                            <a:srgbClr val="000000"/>
                          </a:solidFill>
                          <a:effectLst/>
                          <a:latin typeface="Gill Sans"/>
                          <a:cs typeface="Gill Sans"/>
                        </a:rPr>
                        <a:t>Multiple</a:t>
                      </a:r>
                      <a:endParaRPr lang="en-US" sz="3000" b="0" i="0" u="none" strike="noStrike" dirty="0">
                        <a:solidFill>
                          <a:srgbClr val="000000"/>
                        </a:solidFill>
                        <a:effectLst/>
                        <a:latin typeface="Gill Sans"/>
                        <a:cs typeface="Gill Sans"/>
                      </a:endParaRP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solidFill>
                      <a:srgbClr val="D9D9D9"/>
                    </a:solidFill>
                  </a:tcPr>
                </a:tc>
              </a:tr>
              <a:tr h="530754">
                <a:tc>
                  <a:txBody>
                    <a:bodyPr/>
                    <a:lstStyle/>
                    <a:p>
                      <a:pPr algn="ctr" fontAlgn="b"/>
                      <a:r>
                        <a:rPr lang="en-US" sz="3000" b="0" i="0" u="none" strike="noStrike" dirty="0" smtClean="0">
                          <a:solidFill>
                            <a:srgbClr val="000000"/>
                          </a:solidFill>
                          <a:effectLst/>
                          <a:latin typeface="Gill Sans"/>
                          <a:cs typeface="Gill Sans"/>
                        </a:rPr>
                        <a:t>2012</a:t>
                      </a:r>
                      <a:endParaRPr lang="en-US" sz="3000" b="0" i="0" u="none" strike="noStrike" dirty="0">
                        <a:solidFill>
                          <a:srgbClr val="000000"/>
                        </a:solidFill>
                        <a:effectLst/>
                        <a:latin typeface="Gill Sans"/>
                        <a:cs typeface="Gill Sans"/>
                      </a:endParaRP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solidFill>
                      <a:schemeClr val="bg1"/>
                    </a:solidFill>
                  </a:tcPr>
                </a:tc>
                <a:tc>
                  <a:txBody>
                    <a:bodyPr/>
                    <a:lstStyle/>
                    <a:p>
                      <a:pPr algn="ctr" fontAlgn="b"/>
                      <a:r>
                        <a:rPr lang="en-US" sz="3000" b="0" i="0" u="none" strike="noStrike" dirty="0">
                          <a:solidFill>
                            <a:srgbClr val="000000"/>
                          </a:solidFill>
                          <a:effectLst/>
                          <a:latin typeface="Gill Sans"/>
                          <a:cs typeface="Gill Sans"/>
                        </a:rPr>
                        <a:t>Man apparently bitten by shark off Truro: at Ballston </a:t>
                      </a:r>
                      <a:r>
                        <a:rPr lang="en-US" sz="3000" b="0" i="0" u="none" strike="noStrike" dirty="0" smtClean="0">
                          <a:solidFill>
                            <a:srgbClr val="000000"/>
                          </a:solidFill>
                          <a:effectLst/>
                          <a:latin typeface="Gill Sans"/>
                          <a:cs typeface="Gill Sans"/>
                        </a:rPr>
                        <a:t>Beach. </a:t>
                      </a:r>
                      <a:endParaRPr lang="en-US" sz="3000" b="0" i="0" u="none" strike="noStrike" dirty="0">
                        <a:solidFill>
                          <a:srgbClr val="000000"/>
                        </a:solidFill>
                        <a:effectLst/>
                        <a:latin typeface="Gill Sans"/>
                        <a:cs typeface="Gill Sans"/>
                      </a:endParaRPr>
                    </a:p>
                  </a:txBody>
                  <a:tcPr marL="9525" marR="9525" marT="9525" marB="0" anchor="b">
                    <a:lnL>
                      <a:noFill/>
                    </a:lnL>
                    <a:lnR>
                      <a:noFill/>
                    </a:lnR>
                    <a:lnT>
                      <a:noFill/>
                    </a:lnT>
                    <a:lnB>
                      <a:noFill/>
                    </a:lnB>
                    <a:solidFill>
                      <a:schemeClr val="bg1"/>
                    </a:solidFill>
                  </a:tcPr>
                </a:tc>
                <a:tc>
                  <a:txBody>
                    <a:bodyPr/>
                    <a:lstStyle/>
                    <a:p>
                      <a:pPr algn="ctr" fontAlgn="b"/>
                      <a:r>
                        <a:rPr lang="en-US" sz="3000" b="0" i="0" u="none" strike="noStrike" dirty="0">
                          <a:solidFill>
                            <a:srgbClr val="000000"/>
                          </a:solidFill>
                          <a:effectLst/>
                          <a:latin typeface="Gill Sans"/>
                          <a:cs typeface="Gill Sans"/>
                        </a:rPr>
                        <a:t>Truro, MA </a:t>
                      </a: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solidFill>
                      <a:schemeClr val="bg1"/>
                    </a:solidFill>
                  </a:tcPr>
                </a:tc>
              </a:tr>
              <a:tr h="943504">
                <a:tc>
                  <a:txBody>
                    <a:bodyPr/>
                    <a:lstStyle/>
                    <a:p>
                      <a:pPr algn="ctr" fontAlgn="b"/>
                      <a:r>
                        <a:rPr lang="en-US" sz="3000" b="0" i="0" u="none" strike="noStrike" dirty="0" smtClean="0">
                          <a:solidFill>
                            <a:srgbClr val="000000"/>
                          </a:solidFill>
                          <a:effectLst/>
                          <a:latin typeface="Gill Sans"/>
                          <a:cs typeface="Gill Sans"/>
                        </a:rPr>
                        <a:t>2012</a:t>
                      </a:r>
                      <a:endParaRPr lang="en-US" sz="3000" b="0" i="0" u="none" strike="noStrike" dirty="0">
                        <a:solidFill>
                          <a:srgbClr val="000000"/>
                        </a:solidFill>
                        <a:effectLst/>
                        <a:latin typeface="Gill Sans"/>
                        <a:cs typeface="Gill Sans"/>
                      </a:endParaRPr>
                    </a:p>
                  </a:txBody>
                  <a:tcPr marL="9525" marR="9525" marT="9525" marB="0" anchor="b">
                    <a:lnL w="12700" cap="flat" cmpd="sng" algn="ctr">
                      <a:solidFill>
                        <a:scrgbClr r="0" g="0" b="0"/>
                      </a:solidFill>
                      <a:prstDash val="solid"/>
                      <a:round/>
                      <a:headEnd type="none" w="med" len="med"/>
                      <a:tailEnd type="none" w="med" len="med"/>
                    </a:lnL>
                    <a:lnR>
                      <a:noFill/>
                    </a:lnR>
                    <a:lnT>
                      <a:noFill/>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fontAlgn="b"/>
                      <a:r>
                        <a:rPr lang="en-US" sz="3000" b="0" i="0" u="none" strike="noStrike" dirty="0">
                          <a:solidFill>
                            <a:srgbClr val="000000"/>
                          </a:solidFill>
                          <a:effectLst/>
                          <a:latin typeface="Gill Sans"/>
                          <a:cs typeface="Gill Sans"/>
                        </a:rPr>
                        <a:t>Shark sighting closes Chatham beach: 20-foot female shark was tagged and </a:t>
                      </a:r>
                      <a:r>
                        <a:rPr lang="en-US" sz="3000" b="0" i="0" u="none" strike="noStrike" dirty="0" smtClean="0">
                          <a:solidFill>
                            <a:srgbClr val="000000"/>
                          </a:solidFill>
                          <a:effectLst/>
                          <a:latin typeface="Gill Sans"/>
                          <a:cs typeface="Gill Sans"/>
                        </a:rPr>
                        <a:t>receiver </a:t>
                      </a:r>
                      <a:r>
                        <a:rPr lang="en-US" sz="3000" b="0" i="0" u="none" strike="noStrike" dirty="0">
                          <a:solidFill>
                            <a:srgbClr val="000000"/>
                          </a:solidFill>
                          <a:effectLst/>
                          <a:latin typeface="Gill Sans"/>
                          <a:cs typeface="Gill Sans"/>
                        </a:rPr>
                        <a:t>buoys indicate more sharks near </a:t>
                      </a:r>
                      <a:r>
                        <a:rPr lang="en-US" sz="3000" b="0" i="0" u="none" strike="noStrike" dirty="0" smtClean="0">
                          <a:solidFill>
                            <a:srgbClr val="000000"/>
                          </a:solidFill>
                          <a:effectLst/>
                          <a:latin typeface="Gill Sans"/>
                          <a:cs typeface="Gill Sans"/>
                        </a:rPr>
                        <a:t>Chatham. </a:t>
                      </a:r>
                      <a:endParaRPr lang="en-US" sz="3000" b="0" i="0" u="none" strike="noStrike" dirty="0">
                        <a:solidFill>
                          <a:srgbClr val="000000"/>
                        </a:solidFill>
                        <a:effectLst/>
                        <a:latin typeface="Gill Sans"/>
                        <a:cs typeface="Gill Sans"/>
                      </a:endParaRPr>
                    </a:p>
                  </a:txBody>
                  <a:tcPr marL="9525" marR="9525" marT="9525" marB="0" anchor="b">
                    <a:lnL>
                      <a:noFill/>
                    </a:lnL>
                    <a:lnR>
                      <a:noFill/>
                    </a:lnR>
                    <a:lnT>
                      <a:noFill/>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fontAlgn="b"/>
                      <a:r>
                        <a:rPr lang="en-US" sz="3000" b="0" i="0" u="none" strike="noStrike" dirty="0">
                          <a:solidFill>
                            <a:srgbClr val="000000"/>
                          </a:solidFill>
                          <a:effectLst/>
                          <a:latin typeface="Gill Sans"/>
                          <a:cs typeface="Gill Sans"/>
                        </a:rPr>
                        <a:t>Chatham, MA </a:t>
                      </a:r>
                    </a:p>
                  </a:txBody>
                  <a:tcPr marL="9525" marR="9525" marT="9525" marB="0" anchor="b">
                    <a:lnL>
                      <a:noFill/>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solidFill>
                      <a:schemeClr val="bg1">
                        <a:lumMod val="85000"/>
                      </a:schemeClr>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652578091"/>
              </p:ext>
            </p:extLst>
          </p:nvPr>
        </p:nvGraphicFramePr>
        <p:xfrm>
          <a:off x="24750713" y="20040600"/>
          <a:ext cx="18683287" cy="8924925"/>
        </p:xfrm>
        <a:graphic>
          <a:graphicData uri="http://schemas.openxmlformats.org/drawingml/2006/table">
            <a:tbl>
              <a:tblPr/>
              <a:tblGrid>
                <a:gridCol w="2895600"/>
                <a:gridCol w="12203547"/>
                <a:gridCol w="3584140"/>
              </a:tblGrid>
              <a:tr h="595622">
                <a:tc>
                  <a:txBody>
                    <a:bodyPr/>
                    <a:lstStyle/>
                    <a:p>
                      <a:pPr algn="ctr" fontAlgn="b"/>
                      <a:r>
                        <a:rPr lang="en-US" sz="3200" b="1" i="0" u="none" strike="noStrike" dirty="0" smtClean="0">
                          <a:solidFill>
                            <a:srgbClr val="000000"/>
                          </a:solidFill>
                          <a:effectLst/>
                          <a:latin typeface="Gill Sans"/>
                          <a:cs typeface="Gill Sans"/>
                        </a:rPr>
                        <a:t>Year </a:t>
                      </a:r>
                      <a:endParaRPr lang="en-US" sz="3200" b="1" i="0" u="none" strike="noStrike" dirty="0">
                        <a:solidFill>
                          <a:srgbClr val="000000"/>
                        </a:solidFill>
                        <a:effectLst/>
                        <a:latin typeface="Gill Sans"/>
                        <a:cs typeface="Gill Sans"/>
                      </a:endParaRPr>
                    </a:p>
                  </a:txBody>
                  <a:tcPr marL="9525" marR="9525" marT="9525" marB="0" anchor="b">
                    <a:lnL w="12700" cap="flat" cmpd="sng" algn="ctr">
                      <a:solidFill>
                        <a:scrgbClr r="0" g="0" b="0"/>
                      </a:solid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0" b="1" i="0" u="none" strike="noStrike" dirty="0" smtClean="0">
                          <a:solidFill>
                            <a:srgbClr val="000000"/>
                          </a:solidFill>
                          <a:effectLst/>
                          <a:latin typeface="Gill Sans"/>
                          <a:cs typeface="Gill Sans"/>
                        </a:rPr>
                        <a:t>Examples of Historical</a:t>
                      </a:r>
                      <a:r>
                        <a:rPr lang="en-US" sz="4000" b="1" i="0" u="none" strike="noStrike" baseline="0" dirty="0" smtClean="0">
                          <a:solidFill>
                            <a:srgbClr val="000000"/>
                          </a:solidFill>
                          <a:effectLst/>
                          <a:latin typeface="Gill Sans"/>
                          <a:cs typeface="Gill Sans"/>
                        </a:rPr>
                        <a:t> Shark </a:t>
                      </a:r>
                      <a:r>
                        <a:rPr lang="en-US" sz="4000" b="1" i="0" u="none" strike="noStrike" dirty="0" smtClean="0">
                          <a:solidFill>
                            <a:srgbClr val="000000"/>
                          </a:solidFill>
                          <a:effectLst/>
                          <a:latin typeface="Gill Sans"/>
                          <a:cs typeface="Gill Sans"/>
                        </a:rPr>
                        <a:t>Observations</a:t>
                      </a:r>
                      <a:endParaRPr lang="en-US" sz="4000" b="1" i="0" u="none" strike="noStrike" dirty="0">
                        <a:solidFill>
                          <a:srgbClr val="000000"/>
                        </a:solidFill>
                        <a:effectLst/>
                        <a:latin typeface="Gill Sans"/>
                        <a:cs typeface="Gill Sans"/>
                      </a:endParaRPr>
                    </a:p>
                  </a:txBody>
                  <a:tcPr marL="9525" marR="9525" marT="9525" marB="0" anchor="b">
                    <a:lnL>
                      <a:noFill/>
                    </a:lnL>
                    <a:lnR>
                      <a:noFill/>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3200" b="1" i="0" u="none" strike="noStrike" dirty="0">
                          <a:solidFill>
                            <a:srgbClr val="000000"/>
                          </a:solidFill>
                          <a:effectLst/>
                          <a:latin typeface="Gill Sans"/>
                          <a:cs typeface="Gill Sans"/>
                        </a:rPr>
                        <a:t>Location</a:t>
                      </a:r>
                    </a:p>
                  </a:txBody>
                  <a:tcPr marL="9525" marR="9525" marT="9525" marB="0" anchor="b">
                    <a:lnL>
                      <a:noFill/>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8250">
                <a:tc>
                  <a:txBody>
                    <a:bodyPr/>
                    <a:lstStyle/>
                    <a:p>
                      <a:pPr algn="ctr" fontAlgn="b"/>
                      <a:r>
                        <a:rPr lang="en-US" sz="3000" b="0" i="0" u="none" strike="noStrike" dirty="0">
                          <a:solidFill>
                            <a:srgbClr val="000000"/>
                          </a:solidFill>
                          <a:effectLst/>
                          <a:latin typeface="Gill Sans"/>
                          <a:cs typeface="Gill Sans"/>
                        </a:rPr>
                        <a:t>1830</a:t>
                      </a:r>
                    </a:p>
                  </a:txBody>
                  <a:tcPr marL="9525" marR="9525" marT="9525" marB="0" anchor="b">
                    <a:lnL w="12700" cap="flat" cmpd="sng" algn="ctr">
                      <a:solidFill>
                        <a:scrgbClr r="0" g="0" b="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3000" b="0" i="0" u="none" strike="noStrike" dirty="0">
                          <a:solidFill>
                            <a:srgbClr val="000000"/>
                          </a:solidFill>
                          <a:effectLst/>
                          <a:latin typeface="Gill Sans"/>
                          <a:cs typeface="Gill Sans"/>
                        </a:rPr>
                        <a:t>A whale followed by several sharks </a:t>
                      </a:r>
                      <a:r>
                        <a:rPr lang="en-US" sz="3000" b="0" i="0" u="none" strike="noStrike" dirty="0" smtClean="0">
                          <a:solidFill>
                            <a:srgbClr val="000000"/>
                          </a:solidFill>
                          <a:effectLst/>
                          <a:latin typeface="Gill Sans"/>
                          <a:cs typeface="Gill Sans"/>
                        </a:rPr>
                        <a:t>near </a:t>
                      </a:r>
                      <a:r>
                        <a:rPr lang="en-US" sz="3000" b="0" i="0" u="none" strike="noStrike" dirty="0">
                          <a:solidFill>
                            <a:srgbClr val="000000"/>
                          </a:solidFill>
                          <a:effectLst/>
                          <a:latin typeface="Gill Sans"/>
                          <a:cs typeface="Gill Sans"/>
                        </a:rPr>
                        <a:t>the </a:t>
                      </a:r>
                      <a:r>
                        <a:rPr lang="en-US" sz="3000" b="0" i="0" u="none" strike="noStrike" dirty="0" smtClean="0">
                          <a:solidFill>
                            <a:schemeClr val="tx1"/>
                          </a:solidFill>
                          <a:effectLst/>
                          <a:latin typeface="Gill Sans"/>
                          <a:cs typeface="Gill Sans"/>
                        </a:rPr>
                        <a:t>Bass River.</a:t>
                      </a:r>
                      <a:r>
                        <a:rPr lang="en-US" sz="3000" b="0" i="0" u="none" strike="noStrike" baseline="30000" dirty="0" smtClean="0">
                          <a:solidFill>
                            <a:schemeClr val="tx1"/>
                          </a:solidFill>
                          <a:effectLst/>
                          <a:latin typeface="Gill Sans"/>
                          <a:cs typeface="Gill Sans"/>
                        </a:rPr>
                        <a:t>1</a:t>
                      </a:r>
                      <a:endParaRPr lang="en-US" sz="3000" b="0" i="0" u="none" strike="noStrike" baseline="30000" dirty="0">
                        <a:solidFill>
                          <a:schemeClr val="tx1"/>
                        </a:solidFill>
                        <a:effectLst/>
                        <a:latin typeface="Gill Sans"/>
                        <a:cs typeface="Gill Sans"/>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D9D9D9"/>
                    </a:solidFill>
                  </a:tcPr>
                </a:tc>
                <a:tc>
                  <a:txBody>
                    <a:bodyPr/>
                    <a:lstStyle/>
                    <a:p>
                      <a:pPr algn="ctr" fontAlgn="b"/>
                      <a:r>
                        <a:rPr lang="en-US" sz="3000" b="0" i="0" u="none" strike="noStrike" dirty="0">
                          <a:solidFill>
                            <a:srgbClr val="000000"/>
                          </a:solidFill>
                          <a:effectLst/>
                          <a:latin typeface="Gill Sans"/>
                          <a:cs typeface="Gill Sans"/>
                        </a:rPr>
                        <a:t>South Yarmouth, MA</a:t>
                      </a:r>
                    </a:p>
                  </a:txBody>
                  <a:tcPr marL="9525" marR="9525" marT="9525" marB="0" anchor="b">
                    <a:lnL>
                      <a:noFill/>
                    </a:lnL>
                    <a:lnR w="12700" cap="flat" cmpd="sng" algn="ctr">
                      <a:solidFill>
                        <a:scrgbClr r="0" g="0" b="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9D9D9"/>
                    </a:solidFill>
                  </a:tcPr>
                </a:tc>
              </a:tr>
              <a:tr h="586459">
                <a:tc>
                  <a:txBody>
                    <a:bodyPr/>
                    <a:lstStyle/>
                    <a:p>
                      <a:pPr algn="ctr" fontAlgn="b"/>
                      <a:r>
                        <a:rPr lang="en-US" sz="3000" b="0" i="0" u="none" strike="noStrike" dirty="0">
                          <a:solidFill>
                            <a:srgbClr val="000000"/>
                          </a:solidFill>
                          <a:effectLst/>
                          <a:latin typeface="Gill Sans"/>
                          <a:cs typeface="Gill Sans"/>
                        </a:rPr>
                        <a:t>1858</a:t>
                      </a: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tcPr>
                </a:tc>
                <a:tc>
                  <a:txBody>
                    <a:bodyPr/>
                    <a:lstStyle/>
                    <a:p>
                      <a:pPr algn="ctr" fontAlgn="b"/>
                      <a:r>
                        <a:rPr lang="en-US" sz="3000" b="0" i="0" u="none" strike="noStrike" dirty="0">
                          <a:solidFill>
                            <a:srgbClr val="000000"/>
                          </a:solidFill>
                          <a:effectLst/>
                          <a:latin typeface="Gill Sans"/>
                          <a:cs typeface="Gill Sans"/>
                        </a:rPr>
                        <a:t>Large shark tangled in </a:t>
                      </a:r>
                      <a:r>
                        <a:rPr lang="en-US" sz="3000" b="0" i="0" u="none" strike="noStrike" dirty="0" smtClean="0">
                          <a:solidFill>
                            <a:srgbClr val="000000"/>
                          </a:solidFill>
                          <a:effectLst/>
                          <a:latin typeface="Gill Sans"/>
                          <a:cs typeface="Gill Sans"/>
                        </a:rPr>
                        <a:t>fisherman's </a:t>
                      </a:r>
                      <a:r>
                        <a:rPr lang="en-US" sz="3000" b="0" i="0" u="none" strike="noStrike" dirty="0">
                          <a:solidFill>
                            <a:srgbClr val="000000"/>
                          </a:solidFill>
                          <a:effectLst/>
                          <a:latin typeface="Gill Sans"/>
                          <a:cs typeface="Gill Sans"/>
                        </a:rPr>
                        <a:t>nets, 9-10 feet 800 </a:t>
                      </a:r>
                      <a:r>
                        <a:rPr lang="en-US" sz="3000" b="0" i="0" u="none" strike="noStrike" dirty="0" smtClean="0">
                          <a:solidFill>
                            <a:srgbClr val="000000"/>
                          </a:solidFill>
                          <a:effectLst/>
                          <a:latin typeface="Gill Sans"/>
                          <a:cs typeface="Gill Sans"/>
                        </a:rPr>
                        <a:t>pounds.</a:t>
                      </a:r>
                      <a:r>
                        <a:rPr lang="en-US" sz="3000" b="0" i="0" u="none" strike="noStrike" baseline="30000" dirty="0" smtClean="0">
                          <a:solidFill>
                            <a:srgbClr val="000000"/>
                          </a:solidFill>
                          <a:effectLst/>
                          <a:latin typeface="Gill Sans"/>
                          <a:cs typeface="Gill Sans"/>
                        </a:rPr>
                        <a:t>1 </a:t>
                      </a:r>
                      <a:endParaRPr lang="en-US" sz="3000" b="0" i="0" u="none" strike="noStrike" baseline="30000" dirty="0">
                        <a:solidFill>
                          <a:srgbClr val="000000"/>
                        </a:solidFill>
                        <a:effectLst/>
                        <a:latin typeface="Gill Sans"/>
                        <a:cs typeface="Gill Sans"/>
                      </a:endParaRPr>
                    </a:p>
                  </a:txBody>
                  <a:tcPr marL="9525" marR="9525" marT="9525" marB="0" anchor="b">
                    <a:lnL>
                      <a:noFill/>
                    </a:lnL>
                    <a:lnR>
                      <a:noFill/>
                    </a:lnR>
                    <a:lnT>
                      <a:noFill/>
                    </a:lnT>
                    <a:lnB>
                      <a:noFill/>
                    </a:lnB>
                  </a:tcPr>
                </a:tc>
                <a:tc>
                  <a:txBody>
                    <a:bodyPr/>
                    <a:lstStyle/>
                    <a:p>
                      <a:pPr algn="ctr" fontAlgn="b"/>
                      <a:r>
                        <a:rPr lang="en-US" sz="3000" b="0" i="0" u="none" strike="noStrike" dirty="0" smtClean="0">
                          <a:solidFill>
                            <a:srgbClr val="000000"/>
                          </a:solidFill>
                          <a:effectLst/>
                          <a:latin typeface="Gill Sans"/>
                          <a:cs typeface="Gill Sans"/>
                        </a:rPr>
                        <a:t>Unreported</a:t>
                      </a:r>
                      <a:endParaRPr lang="en-US" sz="3000" b="0" i="0" u="none" strike="noStrike" dirty="0">
                        <a:solidFill>
                          <a:srgbClr val="000000"/>
                        </a:solidFill>
                        <a:effectLst/>
                        <a:latin typeface="Gill Sans"/>
                        <a:cs typeface="Gill Sans"/>
                      </a:endParaRP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tcPr>
                </a:tc>
              </a:tr>
              <a:tr h="1002448">
                <a:tc>
                  <a:txBody>
                    <a:bodyPr/>
                    <a:lstStyle/>
                    <a:p>
                      <a:pPr algn="ctr" fontAlgn="b"/>
                      <a:r>
                        <a:rPr lang="en-US" sz="3000" b="0" i="0" u="none" strike="noStrike" dirty="0">
                          <a:solidFill>
                            <a:srgbClr val="000000"/>
                          </a:solidFill>
                          <a:effectLst/>
                          <a:latin typeface="Gill Sans"/>
                          <a:cs typeface="Gill Sans"/>
                        </a:rPr>
                        <a:t>1878</a:t>
                      </a: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solidFill>
                      <a:srgbClr val="D9D9D9"/>
                    </a:solidFill>
                  </a:tcPr>
                </a:tc>
                <a:tc>
                  <a:txBody>
                    <a:bodyPr/>
                    <a:lstStyle/>
                    <a:p>
                      <a:pPr marL="0" marR="0" indent="0" algn="ctr" defTabSz="4702576" rtl="0" eaLnBrk="1" fontAlgn="b" latinLnBrk="0" hangingPunct="1">
                        <a:lnSpc>
                          <a:spcPct val="100000"/>
                        </a:lnSpc>
                        <a:spcBef>
                          <a:spcPts val="0"/>
                        </a:spcBef>
                        <a:spcAft>
                          <a:spcPts val="0"/>
                        </a:spcAft>
                        <a:buClrTx/>
                        <a:buSzTx/>
                        <a:buFontTx/>
                        <a:buNone/>
                        <a:tabLst/>
                        <a:defRPr/>
                      </a:pPr>
                      <a:r>
                        <a:rPr lang="en-US" sz="3000" b="0" i="0" u="none" strike="noStrike" dirty="0">
                          <a:solidFill>
                            <a:srgbClr val="000000"/>
                          </a:solidFill>
                          <a:effectLst/>
                          <a:latin typeface="Gill Sans"/>
                          <a:cs typeface="Gill Sans"/>
                        </a:rPr>
                        <a:t>Describes sharks as man eating, boat followers that will eat anything thrown </a:t>
                      </a:r>
                      <a:r>
                        <a:rPr lang="en-US" sz="3000" b="0" i="0" u="none" strike="noStrike" dirty="0" smtClean="0">
                          <a:solidFill>
                            <a:srgbClr val="000000"/>
                          </a:solidFill>
                          <a:effectLst/>
                          <a:latin typeface="Gill Sans"/>
                          <a:cs typeface="Gill Sans"/>
                        </a:rPr>
                        <a:t>overboard.</a:t>
                      </a:r>
                      <a:r>
                        <a:rPr lang="en-US" sz="3000" b="0" i="0" u="none" strike="noStrike" baseline="30000" dirty="0" smtClean="0">
                          <a:solidFill>
                            <a:srgbClr val="000000"/>
                          </a:solidFill>
                          <a:effectLst/>
                          <a:latin typeface="Gill Sans"/>
                          <a:cs typeface="Gill Sans"/>
                        </a:rPr>
                        <a:t>1</a:t>
                      </a:r>
                    </a:p>
                  </a:txBody>
                  <a:tcPr marL="9525" marR="9525" marT="9525" marB="0" anchor="b">
                    <a:lnL>
                      <a:noFill/>
                    </a:lnL>
                    <a:lnR>
                      <a:noFill/>
                    </a:lnR>
                    <a:lnT>
                      <a:noFill/>
                    </a:lnT>
                    <a:lnB>
                      <a:noFill/>
                    </a:lnB>
                    <a:solidFill>
                      <a:srgbClr val="D9D9D9"/>
                    </a:solidFill>
                  </a:tcPr>
                </a:tc>
                <a:tc>
                  <a:txBody>
                    <a:bodyPr/>
                    <a:lstStyle/>
                    <a:p>
                      <a:pPr algn="ctr" fontAlgn="b"/>
                      <a:r>
                        <a:rPr lang="en-US" sz="3000" b="0" i="0" u="none" strike="noStrike">
                          <a:solidFill>
                            <a:srgbClr val="000000"/>
                          </a:solidFill>
                          <a:effectLst/>
                          <a:latin typeface="Gill Sans"/>
                          <a:cs typeface="Gill Sans"/>
                        </a:rPr>
                        <a:t>Chatham, MA</a:t>
                      </a: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solidFill>
                      <a:srgbClr val="D9D9D9"/>
                    </a:solidFill>
                  </a:tcPr>
                </a:tc>
              </a:tr>
              <a:tr h="474654">
                <a:tc>
                  <a:txBody>
                    <a:bodyPr/>
                    <a:lstStyle/>
                    <a:p>
                      <a:pPr algn="ctr" fontAlgn="b"/>
                      <a:r>
                        <a:rPr lang="en-US" sz="3000" b="0" i="0" u="none" strike="noStrike" dirty="0" smtClean="0">
                          <a:solidFill>
                            <a:srgbClr val="000000"/>
                          </a:solidFill>
                          <a:effectLst/>
                          <a:latin typeface="Gill Sans"/>
                          <a:cs typeface="Gill Sans"/>
                        </a:rPr>
                        <a:t>1884</a:t>
                      </a:r>
                      <a:endParaRPr lang="en-US" sz="3000" b="0" i="0" u="none" strike="noStrike" dirty="0">
                        <a:solidFill>
                          <a:srgbClr val="FF0000"/>
                        </a:solidFill>
                        <a:effectLst/>
                        <a:latin typeface="Gill Sans"/>
                        <a:cs typeface="Gill Sans"/>
                      </a:endParaRP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tcPr>
                </a:tc>
                <a:tc>
                  <a:txBody>
                    <a:bodyPr/>
                    <a:lstStyle/>
                    <a:p>
                      <a:pPr algn="ctr" fontAlgn="b"/>
                      <a:r>
                        <a:rPr lang="en-US" sz="3000" b="0" i="0" u="none" strike="noStrike" dirty="0">
                          <a:solidFill>
                            <a:srgbClr val="000000"/>
                          </a:solidFill>
                          <a:effectLst/>
                          <a:latin typeface="Gill Sans"/>
                          <a:cs typeface="Gill Sans"/>
                        </a:rPr>
                        <a:t>16-foot shark caught near </a:t>
                      </a:r>
                      <a:r>
                        <a:rPr lang="en-US" sz="3000" b="0" i="0" u="none" strike="noStrike" dirty="0" smtClean="0">
                          <a:solidFill>
                            <a:srgbClr val="000000"/>
                          </a:solidFill>
                          <a:effectLst/>
                          <a:latin typeface="Gill Sans"/>
                          <a:cs typeface="Gill Sans"/>
                        </a:rPr>
                        <a:t>central wharf.</a:t>
                      </a:r>
                      <a:r>
                        <a:rPr lang="en-US" sz="3000" b="0" i="0" u="none" strike="noStrike" baseline="30000" dirty="0" smtClean="0">
                          <a:solidFill>
                            <a:srgbClr val="000000"/>
                          </a:solidFill>
                          <a:effectLst/>
                          <a:latin typeface="Gill Sans"/>
                          <a:cs typeface="Gill Sans"/>
                        </a:rPr>
                        <a:t>1</a:t>
                      </a:r>
                      <a:endParaRPr lang="en-US" sz="3000" b="0" i="0" u="none" strike="noStrike" baseline="30000" dirty="0">
                        <a:solidFill>
                          <a:srgbClr val="000000"/>
                        </a:solidFill>
                        <a:effectLst/>
                        <a:latin typeface="Gill Sans"/>
                        <a:cs typeface="Gill Sans"/>
                      </a:endParaRPr>
                    </a:p>
                  </a:txBody>
                  <a:tcPr marL="9525" marR="9525" marT="9525" marB="0" anchor="b">
                    <a:lnL>
                      <a:noFill/>
                    </a:lnL>
                    <a:lnR>
                      <a:noFill/>
                    </a:lnR>
                    <a:lnT>
                      <a:noFill/>
                    </a:lnT>
                    <a:lnB>
                      <a:noFill/>
                    </a:lnB>
                  </a:tcPr>
                </a:tc>
                <a:tc>
                  <a:txBody>
                    <a:bodyPr/>
                    <a:lstStyle/>
                    <a:p>
                      <a:pPr algn="ctr" fontAlgn="b"/>
                      <a:r>
                        <a:rPr lang="en-US" sz="3000" b="0" i="0" u="none" strike="noStrike">
                          <a:solidFill>
                            <a:srgbClr val="000000"/>
                          </a:solidFill>
                          <a:effectLst/>
                          <a:latin typeface="Gill Sans"/>
                          <a:cs typeface="Gill Sans"/>
                        </a:rPr>
                        <a:t>Wellfleet, MA </a:t>
                      </a: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tcPr>
                </a:tc>
              </a:tr>
              <a:tr h="928317">
                <a:tc>
                  <a:txBody>
                    <a:bodyPr/>
                    <a:lstStyle/>
                    <a:p>
                      <a:pPr algn="ctr" fontAlgn="b"/>
                      <a:r>
                        <a:rPr lang="en-US" sz="3000" b="0" i="0" u="none" strike="noStrike" dirty="0">
                          <a:solidFill>
                            <a:srgbClr val="000000"/>
                          </a:solidFill>
                          <a:effectLst/>
                          <a:latin typeface="Gill Sans"/>
                          <a:cs typeface="Gill Sans"/>
                        </a:rPr>
                        <a:t>1915</a:t>
                      </a: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solidFill>
                      <a:srgbClr val="D9D9D9"/>
                    </a:solidFill>
                  </a:tcPr>
                </a:tc>
                <a:tc>
                  <a:txBody>
                    <a:bodyPr/>
                    <a:lstStyle/>
                    <a:p>
                      <a:pPr algn="ctr" fontAlgn="b"/>
                      <a:r>
                        <a:rPr lang="en-US" sz="3000" b="0" i="0" u="none" strike="noStrike" dirty="0">
                          <a:solidFill>
                            <a:srgbClr val="000000"/>
                          </a:solidFill>
                          <a:effectLst/>
                          <a:latin typeface="Gill Sans"/>
                          <a:cs typeface="Gill Sans"/>
                        </a:rPr>
                        <a:t>Call from the Marine </a:t>
                      </a:r>
                      <a:r>
                        <a:rPr lang="en-US" sz="3000" b="0" i="0" u="none" strike="noStrike" dirty="0" smtClean="0">
                          <a:solidFill>
                            <a:srgbClr val="000000"/>
                          </a:solidFill>
                          <a:effectLst/>
                          <a:latin typeface="Gill Sans"/>
                          <a:cs typeface="Gill Sans"/>
                        </a:rPr>
                        <a:t>Commissioner to </a:t>
                      </a:r>
                      <a:r>
                        <a:rPr lang="en-US" sz="3000" b="0" i="0" u="none" strike="noStrike" dirty="0">
                          <a:solidFill>
                            <a:srgbClr val="000000"/>
                          </a:solidFill>
                          <a:effectLst/>
                          <a:latin typeface="Gill Sans"/>
                          <a:cs typeface="Gill Sans"/>
                        </a:rPr>
                        <a:t>"make war" on sharks </a:t>
                      </a:r>
                      <a:r>
                        <a:rPr lang="en-US" sz="3000" b="0" i="0" u="none" strike="noStrike" dirty="0" smtClean="0">
                          <a:solidFill>
                            <a:srgbClr val="000000"/>
                          </a:solidFill>
                          <a:effectLst/>
                          <a:latin typeface="Gill Sans"/>
                          <a:cs typeface="Gill Sans"/>
                        </a:rPr>
                        <a:t>because they </a:t>
                      </a:r>
                      <a:r>
                        <a:rPr lang="en-US" sz="3000" b="0" i="0" u="none" strike="noStrike" dirty="0">
                          <a:solidFill>
                            <a:srgbClr val="000000"/>
                          </a:solidFill>
                          <a:effectLst/>
                          <a:latin typeface="Gill Sans"/>
                          <a:cs typeface="Gill Sans"/>
                        </a:rPr>
                        <a:t>deplete "food fish" and </a:t>
                      </a:r>
                      <a:r>
                        <a:rPr lang="en-US" sz="3000" b="0" i="0" u="none" strike="noStrike" dirty="0" smtClean="0">
                          <a:solidFill>
                            <a:srgbClr val="000000"/>
                          </a:solidFill>
                          <a:effectLst/>
                          <a:latin typeface="Gill Sans"/>
                          <a:cs typeface="Gill Sans"/>
                        </a:rPr>
                        <a:t>consume </a:t>
                      </a:r>
                      <a:r>
                        <a:rPr lang="en-US" sz="3000" b="0" i="0" u="none" strike="noStrike" dirty="0">
                          <a:solidFill>
                            <a:srgbClr val="000000"/>
                          </a:solidFill>
                          <a:effectLst/>
                          <a:latin typeface="Gill Sans"/>
                          <a:cs typeface="Gill Sans"/>
                        </a:rPr>
                        <a:t>more "food fish" than </a:t>
                      </a:r>
                      <a:r>
                        <a:rPr lang="en-US" sz="3000" b="0" i="0" u="none" strike="noStrike" dirty="0" smtClean="0">
                          <a:solidFill>
                            <a:srgbClr val="000000"/>
                          </a:solidFill>
                          <a:effectLst/>
                          <a:latin typeface="Gill Sans"/>
                          <a:cs typeface="Gill Sans"/>
                        </a:rPr>
                        <a:t>men.</a:t>
                      </a:r>
                      <a:r>
                        <a:rPr lang="en-US" sz="3000" b="0" i="0" u="none" strike="noStrike" baseline="30000" dirty="0" smtClean="0">
                          <a:solidFill>
                            <a:srgbClr val="000000"/>
                          </a:solidFill>
                          <a:effectLst/>
                          <a:latin typeface="Gill Sans"/>
                          <a:cs typeface="Gill Sans"/>
                        </a:rPr>
                        <a:t>1</a:t>
                      </a:r>
                      <a:endParaRPr lang="en-US" sz="3000" b="0" i="0" u="none" strike="noStrike" baseline="30000" dirty="0">
                        <a:solidFill>
                          <a:srgbClr val="000000"/>
                        </a:solidFill>
                        <a:effectLst/>
                        <a:latin typeface="Gill Sans"/>
                        <a:cs typeface="Gill Sans"/>
                      </a:endParaRPr>
                    </a:p>
                  </a:txBody>
                  <a:tcPr marL="9525" marR="9525" marT="9525" marB="0" anchor="b">
                    <a:lnL>
                      <a:noFill/>
                    </a:lnL>
                    <a:lnR>
                      <a:noFill/>
                    </a:lnR>
                    <a:lnT>
                      <a:noFill/>
                    </a:lnT>
                    <a:lnB>
                      <a:noFill/>
                    </a:lnB>
                    <a:solidFill>
                      <a:srgbClr val="D9D9D9"/>
                    </a:solidFill>
                  </a:tcPr>
                </a:tc>
                <a:tc>
                  <a:txBody>
                    <a:bodyPr/>
                    <a:lstStyle/>
                    <a:p>
                      <a:pPr algn="ctr" fontAlgn="b"/>
                      <a:r>
                        <a:rPr lang="en-US" sz="3000" b="0" i="0" u="none" strike="noStrike" dirty="0" smtClean="0">
                          <a:solidFill>
                            <a:srgbClr val="000000"/>
                          </a:solidFill>
                          <a:effectLst/>
                          <a:latin typeface="Gill Sans"/>
                          <a:cs typeface="Gill Sans"/>
                        </a:rPr>
                        <a:t>New</a:t>
                      </a:r>
                      <a:r>
                        <a:rPr lang="en-US" sz="3000" b="0" i="0" u="none" strike="noStrike" baseline="0" dirty="0" smtClean="0">
                          <a:solidFill>
                            <a:srgbClr val="000000"/>
                          </a:solidFill>
                          <a:effectLst/>
                          <a:latin typeface="Gill Sans"/>
                          <a:cs typeface="Gill Sans"/>
                        </a:rPr>
                        <a:t> England</a:t>
                      </a:r>
                      <a:endParaRPr lang="en-US" sz="3000" b="0" i="0" u="none" strike="noStrike" dirty="0">
                        <a:solidFill>
                          <a:srgbClr val="000000"/>
                        </a:solidFill>
                        <a:effectLst/>
                        <a:latin typeface="Gill Sans"/>
                        <a:cs typeface="Gill Sans"/>
                      </a:endParaRP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solidFill>
                      <a:srgbClr val="D9D9D9"/>
                    </a:solidFill>
                  </a:tcPr>
                </a:tc>
              </a:tr>
              <a:tr h="982347">
                <a:tc>
                  <a:txBody>
                    <a:bodyPr/>
                    <a:lstStyle/>
                    <a:p>
                      <a:pPr algn="ctr" fontAlgn="b"/>
                      <a:r>
                        <a:rPr lang="en-US" sz="3000" b="0" i="0" u="none" strike="noStrike" dirty="0">
                          <a:solidFill>
                            <a:srgbClr val="000000"/>
                          </a:solidFill>
                          <a:effectLst/>
                          <a:latin typeface="Gill Sans"/>
                          <a:cs typeface="Gill Sans"/>
                        </a:rPr>
                        <a:t>1916</a:t>
                      </a: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tcPr>
                </a:tc>
                <a:tc>
                  <a:txBody>
                    <a:bodyPr/>
                    <a:lstStyle/>
                    <a:p>
                      <a:pPr marL="0" marR="0" indent="0" algn="ctr" defTabSz="4702576" rtl="0" eaLnBrk="1" fontAlgn="b" latinLnBrk="0" hangingPunct="1">
                        <a:lnSpc>
                          <a:spcPct val="100000"/>
                        </a:lnSpc>
                        <a:spcBef>
                          <a:spcPts val="0"/>
                        </a:spcBef>
                        <a:spcAft>
                          <a:spcPts val="0"/>
                        </a:spcAft>
                        <a:buClrTx/>
                        <a:buSzTx/>
                        <a:buFontTx/>
                        <a:buNone/>
                        <a:tabLst/>
                        <a:defRPr/>
                      </a:pPr>
                      <a:r>
                        <a:rPr lang="en-US" sz="3000" b="0" i="0" u="none" strike="noStrike" dirty="0" smtClean="0">
                          <a:solidFill>
                            <a:srgbClr val="000000"/>
                          </a:solidFill>
                          <a:effectLst/>
                          <a:latin typeface="Gill Sans"/>
                          <a:cs typeface="Gill Sans"/>
                        </a:rPr>
                        <a:t>Federal</a:t>
                      </a:r>
                      <a:r>
                        <a:rPr lang="en-US" sz="3000" b="0" i="0" u="none" strike="noStrike" baseline="0" dirty="0" smtClean="0">
                          <a:solidFill>
                            <a:srgbClr val="000000"/>
                          </a:solidFill>
                          <a:effectLst/>
                          <a:latin typeface="Gill Sans"/>
                          <a:cs typeface="Gill Sans"/>
                        </a:rPr>
                        <a:t> l</a:t>
                      </a:r>
                      <a:r>
                        <a:rPr lang="en-US" sz="3000" b="0" i="0" u="none" strike="noStrike" dirty="0" smtClean="0">
                          <a:solidFill>
                            <a:srgbClr val="000000"/>
                          </a:solidFill>
                          <a:effectLst/>
                          <a:latin typeface="Gill Sans"/>
                          <a:cs typeface="Gill Sans"/>
                        </a:rPr>
                        <a:t>egislation </a:t>
                      </a:r>
                      <a:r>
                        <a:rPr lang="en-US" sz="3000" b="0" i="0" u="none" strike="noStrike" dirty="0">
                          <a:solidFill>
                            <a:srgbClr val="000000"/>
                          </a:solidFill>
                          <a:effectLst/>
                          <a:latin typeface="Gill Sans"/>
                          <a:cs typeface="Gill Sans"/>
                        </a:rPr>
                        <a:t>from </a:t>
                      </a:r>
                      <a:r>
                        <a:rPr lang="en-US" sz="3000" b="0" i="0" u="none" strike="noStrike" dirty="0" smtClean="0">
                          <a:solidFill>
                            <a:srgbClr val="000000"/>
                          </a:solidFill>
                          <a:effectLst/>
                          <a:latin typeface="Gill Sans"/>
                          <a:cs typeface="Gill Sans"/>
                        </a:rPr>
                        <a:t>the </a:t>
                      </a:r>
                      <a:r>
                        <a:rPr lang="en-US" sz="3000" b="0" i="0" u="none" strike="noStrike" dirty="0">
                          <a:solidFill>
                            <a:srgbClr val="000000"/>
                          </a:solidFill>
                          <a:effectLst/>
                          <a:latin typeface="Gill Sans"/>
                          <a:cs typeface="Gill Sans"/>
                        </a:rPr>
                        <a:t>Fish and Game </a:t>
                      </a:r>
                      <a:r>
                        <a:rPr lang="en-US" sz="3000" b="0" i="0" u="none" strike="noStrike" dirty="0" smtClean="0">
                          <a:solidFill>
                            <a:srgbClr val="000000"/>
                          </a:solidFill>
                          <a:effectLst/>
                          <a:latin typeface="Gill Sans"/>
                          <a:cs typeface="Gill Sans"/>
                        </a:rPr>
                        <a:t>Commission to exterminate sharks; steel nets around beaches proposed</a:t>
                      </a:r>
                      <a:r>
                        <a:rPr lang="en-US" sz="3000" b="0" i="0" u="none" strike="noStrike" baseline="0" dirty="0" smtClean="0">
                          <a:solidFill>
                            <a:srgbClr val="000000"/>
                          </a:solidFill>
                          <a:effectLst/>
                          <a:latin typeface="Gill Sans"/>
                          <a:cs typeface="Gill Sans"/>
                        </a:rPr>
                        <a:t>. </a:t>
                      </a:r>
                      <a:r>
                        <a:rPr lang="en-US" sz="3000" b="0" i="0" u="none" strike="noStrike" dirty="0" smtClean="0">
                          <a:solidFill>
                            <a:srgbClr val="000000"/>
                          </a:solidFill>
                          <a:effectLst/>
                          <a:latin typeface="Gill Sans"/>
                          <a:cs typeface="Gill Sans"/>
                        </a:rPr>
                        <a:t> </a:t>
                      </a:r>
                      <a:r>
                        <a:rPr lang="en-US" sz="3000" b="0" i="0" u="none" strike="noStrike" baseline="30000" dirty="0" smtClean="0">
                          <a:solidFill>
                            <a:srgbClr val="000000"/>
                          </a:solidFill>
                          <a:effectLst/>
                          <a:latin typeface="Gill Sans"/>
                          <a:cs typeface="Gill Sans"/>
                        </a:rPr>
                        <a:t>2</a:t>
                      </a:r>
                    </a:p>
                  </a:txBody>
                  <a:tcPr marL="9525" marR="9525" marT="9525" marB="0" anchor="b">
                    <a:lnL>
                      <a:noFill/>
                    </a:lnL>
                    <a:lnR>
                      <a:noFill/>
                    </a:lnR>
                    <a:lnT>
                      <a:noFill/>
                    </a:lnT>
                    <a:lnB>
                      <a:noFill/>
                    </a:lnB>
                  </a:tcPr>
                </a:tc>
                <a:tc>
                  <a:txBody>
                    <a:bodyPr/>
                    <a:lstStyle/>
                    <a:p>
                      <a:pPr algn="ctr" fontAlgn="b"/>
                      <a:r>
                        <a:rPr lang="en-US" sz="3000" b="0" i="0" u="none" strike="noStrike" dirty="0" smtClean="0">
                          <a:solidFill>
                            <a:srgbClr val="000000"/>
                          </a:solidFill>
                          <a:effectLst/>
                          <a:latin typeface="Gill Sans"/>
                          <a:cs typeface="Gill Sans"/>
                        </a:rPr>
                        <a:t>New</a:t>
                      </a:r>
                      <a:r>
                        <a:rPr lang="en-US" sz="3000" b="0" i="0" u="none" strike="noStrike" baseline="0" dirty="0" smtClean="0">
                          <a:solidFill>
                            <a:srgbClr val="000000"/>
                          </a:solidFill>
                          <a:effectLst/>
                          <a:latin typeface="Gill Sans"/>
                          <a:cs typeface="Gill Sans"/>
                        </a:rPr>
                        <a:t> England</a:t>
                      </a:r>
                      <a:endParaRPr lang="en-US" sz="3000" b="0" i="0" u="none" strike="noStrike" dirty="0">
                        <a:solidFill>
                          <a:srgbClr val="000000"/>
                        </a:solidFill>
                        <a:effectLst/>
                        <a:latin typeface="Gill Sans"/>
                        <a:cs typeface="Gill Sans"/>
                      </a:endParaRP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tcPr>
                </a:tc>
              </a:tr>
              <a:tr h="449007">
                <a:tc>
                  <a:txBody>
                    <a:bodyPr/>
                    <a:lstStyle/>
                    <a:p>
                      <a:pPr algn="ctr" fontAlgn="b"/>
                      <a:r>
                        <a:rPr lang="en-US" sz="3000" b="0" i="0" u="none" strike="noStrike" dirty="0">
                          <a:solidFill>
                            <a:srgbClr val="000000"/>
                          </a:solidFill>
                          <a:effectLst/>
                          <a:latin typeface="Gill Sans"/>
                          <a:cs typeface="Gill Sans"/>
                        </a:rPr>
                        <a:t>1918</a:t>
                      </a: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solidFill>
                      <a:schemeClr val="bg1">
                        <a:lumMod val="85000"/>
                      </a:schemeClr>
                    </a:solidFill>
                  </a:tcPr>
                </a:tc>
                <a:tc>
                  <a:txBody>
                    <a:bodyPr/>
                    <a:lstStyle/>
                    <a:p>
                      <a:pPr marL="0" marR="0" indent="0" algn="ctr" defTabSz="4702576" rtl="0" eaLnBrk="1" fontAlgn="b" latinLnBrk="0" hangingPunct="1">
                        <a:lnSpc>
                          <a:spcPct val="100000"/>
                        </a:lnSpc>
                        <a:spcBef>
                          <a:spcPts val="0"/>
                        </a:spcBef>
                        <a:spcAft>
                          <a:spcPts val="0"/>
                        </a:spcAft>
                        <a:buClrTx/>
                        <a:buSzTx/>
                        <a:buFontTx/>
                        <a:buNone/>
                        <a:tabLst/>
                        <a:defRPr/>
                      </a:pPr>
                      <a:r>
                        <a:rPr lang="en-US" sz="3000" b="0" i="0" u="none" strike="noStrike" dirty="0">
                          <a:solidFill>
                            <a:srgbClr val="000000"/>
                          </a:solidFill>
                          <a:effectLst/>
                          <a:latin typeface="Gill Sans"/>
                          <a:cs typeface="Gill Sans"/>
                        </a:rPr>
                        <a:t>300 sharks landed at R.R docks- gas boats Effie L. and </a:t>
                      </a:r>
                      <a:r>
                        <a:rPr lang="en-US" sz="3000" b="0" i="0" u="none" strike="noStrike" dirty="0" smtClean="0">
                          <a:solidFill>
                            <a:srgbClr val="000000"/>
                          </a:solidFill>
                          <a:effectLst/>
                          <a:latin typeface="Gill Sans"/>
                          <a:cs typeface="Gill Sans"/>
                        </a:rPr>
                        <a:t>Helen. </a:t>
                      </a:r>
                      <a:r>
                        <a:rPr lang="en-US" sz="3000" b="0" i="0" u="none" strike="noStrike" baseline="30000" dirty="0" smtClean="0">
                          <a:solidFill>
                            <a:schemeClr val="tx1"/>
                          </a:solidFill>
                          <a:effectLst/>
                          <a:latin typeface="Gill Sans"/>
                          <a:cs typeface="Gill Sans"/>
                        </a:rPr>
                        <a:t>3</a:t>
                      </a:r>
                      <a:endParaRPr lang="en-US" sz="3000" b="0" i="0" u="none" strike="noStrike" baseline="30000" dirty="0">
                        <a:solidFill>
                          <a:schemeClr val="tx1"/>
                        </a:solidFill>
                        <a:effectLst/>
                        <a:latin typeface="Gill Sans"/>
                        <a:cs typeface="Gill Sans"/>
                      </a:endParaRPr>
                    </a:p>
                  </a:txBody>
                  <a:tcPr marL="9525" marR="9525" marT="9525" marB="0" anchor="b">
                    <a:lnL>
                      <a:noFill/>
                    </a:lnL>
                    <a:lnR>
                      <a:noFill/>
                    </a:lnR>
                    <a:lnT>
                      <a:noFill/>
                    </a:lnT>
                    <a:lnB>
                      <a:noFill/>
                    </a:lnB>
                    <a:solidFill>
                      <a:schemeClr val="bg1">
                        <a:lumMod val="85000"/>
                      </a:schemeClr>
                    </a:solidFill>
                  </a:tcPr>
                </a:tc>
                <a:tc>
                  <a:txBody>
                    <a:bodyPr/>
                    <a:lstStyle/>
                    <a:p>
                      <a:pPr algn="ctr" fontAlgn="b"/>
                      <a:r>
                        <a:rPr lang="en-US" sz="3000" b="0" i="0" u="none" strike="noStrike" dirty="0" smtClean="0">
                          <a:solidFill>
                            <a:srgbClr val="000000"/>
                          </a:solidFill>
                          <a:effectLst/>
                          <a:latin typeface="Gill Sans"/>
                          <a:cs typeface="Gill Sans"/>
                        </a:rPr>
                        <a:t>Unreported</a:t>
                      </a:r>
                      <a:endParaRPr lang="en-US" sz="3000" b="0" i="0" u="none" strike="noStrike" dirty="0">
                        <a:solidFill>
                          <a:srgbClr val="000000"/>
                        </a:solidFill>
                        <a:effectLst/>
                        <a:latin typeface="Gill Sans"/>
                        <a:cs typeface="Gill Sans"/>
                      </a:endParaRP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solidFill>
                      <a:schemeClr val="bg1">
                        <a:lumMod val="85000"/>
                      </a:schemeClr>
                    </a:solidFill>
                  </a:tcPr>
                </a:tc>
              </a:tr>
              <a:tr h="671744">
                <a:tc>
                  <a:txBody>
                    <a:bodyPr/>
                    <a:lstStyle/>
                    <a:p>
                      <a:pPr algn="ctr" fontAlgn="b"/>
                      <a:r>
                        <a:rPr lang="en-US" sz="3000" b="0" i="0" u="none" strike="noStrike" dirty="0">
                          <a:solidFill>
                            <a:srgbClr val="000000"/>
                          </a:solidFill>
                          <a:effectLst/>
                          <a:latin typeface="Gill Sans"/>
                          <a:cs typeface="Gill Sans"/>
                        </a:rPr>
                        <a:t>1920</a:t>
                      </a: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solidFill>
                      <a:schemeClr val="bg1"/>
                    </a:solidFill>
                  </a:tcPr>
                </a:tc>
                <a:tc>
                  <a:txBody>
                    <a:bodyPr/>
                    <a:lstStyle/>
                    <a:p>
                      <a:pPr marL="0" marR="0" indent="0" algn="ctr" defTabSz="4702576" rtl="0" eaLnBrk="1" fontAlgn="b" latinLnBrk="0" hangingPunct="1">
                        <a:lnSpc>
                          <a:spcPct val="100000"/>
                        </a:lnSpc>
                        <a:spcBef>
                          <a:spcPts val="0"/>
                        </a:spcBef>
                        <a:spcAft>
                          <a:spcPts val="0"/>
                        </a:spcAft>
                        <a:buClrTx/>
                        <a:buSzTx/>
                        <a:buFontTx/>
                        <a:buNone/>
                        <a:tabLst/>
                        <a:defRPr/>
                      </a:pPr>
                      <a:r>
                        <a:rPr lang="en-US" sz="3000" b="0" i="0" u="none" strike="noStrike" dirty="0">
                          <a:solidFill>
                            <a:srgbClr val="000000"/>
                          </a:solidFill>
                          <a:effectLst/>
                          <a:latin typeface="Gill Sans"/>
                          <a:cs typeface="Gill Sans"/>
                        </a:rPr>
                        <a:t>Gas Boat One Boy lands 200 sharks on R.R </a:t>
                      </a:r>
                      <a:r>
                        <a:rPr lang="en-US" sz="3000" b="0" i="0" u="none" strike="noStrike" dirty="0" smtClean="0">
                          <a:solidFill>
                            <a:srgbClr val="000000"/>
                          </a:solidFill>
                          <a:effectLst/>
                          <a:latin typeface="Gill Sans"/>
                          <a:cs typeface="Gill Sans"/>
                        </a:rPr>
                        <a:t>dock.</a:t>
                      </a:r>
                      <a:r>
                        <a:rPr lang="en-US" sz="3000" b="0" i="0" u="none" strike="noStrike" baseline="0" dirty="0" smtClean="0">
                          <a:solidFill>
                            <a:srgbClr val="000000"/>
                          </a:solidFill>
                          <a:effectLst/>
                          <a:latin typeface="Gill Sans"/>
                          <a:cs typeface="Gill Sans"/>
                        </a:rPr>
                        <a:t> </a:t>
                      </a:r>
                      <a:r>
                        <a:rPr lang="en-US" sz="3000" b="0" i="0" u="none" strike="noStrike" baseline="30000" dirty="0" smtClean="0">
                          <a:solidFill>
                            <a:srgbClr val="000000"/>
                          </a:solidFill>
                          <a:effectLst/>
                          <a:latin typeface="Gill Sans"/>
                          <a:cs typeface="Gill Sans"/>
                        </a:rPr>
                        <a:t>1</a:t>
                      </a:r>
                      <a:endParaRPr lang="en-US" sz="3000" b="0" i="0" u="none" strike="noStrike" baseline="30000" dirty="0" smtClean="0">
                        <a:solidFill>
                          <a:srgbClr val="FF0000"/>
                        </a:solidFill>
                        <a:effectLst/>
                        <a:latin typeface="Gill Sans"/>
                        <a:cs typeface="Gill Sans"/>
                      </a:endParaRPr>
                    </a:p>
                  </a:txBody>
                  <a:tcPr marL="9525" marR="9525" marT="9525" marB="0" anchor="b">
                    <a:lnL>
                      <a:noFill/>
                    </a:lnL>
                    <a:lnR>
                      <a:noFill/>
                    </a:lnR>
                    <a:lnT>
                      <a:noFill/>
                    </a:lnT>
                    <a:lnB>
                      <a:noFill/>
                    </a:lnB>
                    <a:solidFill>
                      <a:schemeClr val="bg1"/>
                    </a:solidFill>
                  </a:tcPr>
                </a:tc>
                <a:tc>
                  <a:txBody>
                    <a:bodyPr/>
                    <a:lstStyle/>
                    <a:p>
                      <a:pPr algn="ctr" fontAlgn="b"/>
                      <a:r>
                        <a:rPr lang="en-US" sz="3000" b="0" i="0" u="none" strike="noStrike" dirty="0" smtClean="0">
                          <a:solidFill>
                            <a:srgbClr val="000000"/>
                          </a:solidFill>
                          <a:effectLst/>
                          <a:latin typeface="Gill Sans"/>
                          <a:cs typeface="Gill Sans"/>
                        </a:rPr>
                        <a:t>Unreported</a:t>
                      </a:r>
                      <a:endParaRPr lang="en-US" sz="3000" b="0" i="0" u="none" strike="noStrike" dirty="0">
                        <a:solidFill>
                          <a:srgbClr val="000000"/>
                        </a:solidFill>
                        <a:effectLst/>
                        <a:latin typeface="Gill Sans"/>
                        <a:cs typeface="Gill Sans"/>
                      </a:endParaRP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solidFill>
                      <a:schemeClr val="bg1"/>
                    </a:solidFill>
                  </a:tcPr>
                </a:tc>
              </a:tr>
              <a:tr h="671744">
                <a:tc>
                  <a:txBody>
                    <a:bodyPr/>
                    <a:lstStyle/>
                    <a:p>
                      <a:pPr algn="ctr" fontAlgn="b"/>
                      <a:r>
                        <a:rPr lang="en-US" sz="3000" b="0" i="0" u="none" strike="noStrike" dirty="0">
                          <a:solidFill>
                            <a:srgbClr val="000000"/>
                          </a:solidFill>
                          <a:effectLst/>
                          <a:latin typeface="Gill Sans"/>
                          <a:cs typeface="Gill Sans"/>
                        </a:rPr>
                        <a:t>1921</a:t>
                      </a: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solidFill>
                      <a:schemeClr val="bg1">
                        <a:lumMod val="85000"/>
                      </a:schemeClr>
                    </a:solidFill>
                  </a:tcPr>
                </a:tc>
                <a:tc>
                  <a:txBody>
                    <a:bodyPr/>
                    <a:lstStyle/>
                    <a:p>
                      <a:pPr algn="ctr" fontAlgn="b"/>
                      <a:r>
                        <a:rPr lang="en-US" sz="3000" b="0" i="0" u="none" strike="noStrike" dirty="0">
                          <a:solidFill>
                            <a:srgbClr val="000000"/>
                          </a:solidFill>
                          <a:effectLst/>
                          <a:latin typeface="Gill Sans"/>
                          <a:cs typeface="Gill Sans"/>
                        </a:rPr>
                        <a:t>Schools of sharks seen off </a:t>
                      </a:r>
                      <a:r>
                        <a:rPr lang="en-US" sz="3000" b="0" i="0" u="none" strike="noStrike" dirty="0" smtClean="0">
                          <a:solidFill>
                            <a:srgbClr val="000000"/>
                          </a:solidFill>
                          <a:effectLst/>
                          <a:latin typeface="Gill Sans"/>
                          <a:cs typeface="Gill Sans"/>
                        </a:rPr>
                        <a:t>shore. </a:t>
                      </a:r>
                      <a:r>
                        <a:rPr lang="en-US" sz="3000" b="0" i="0" u="none" strike="noStrike" baseline="30000" dirty="0" smtClean="0">
                          <a:solidFill>
                            <a:srgbClr val="000000"/>
                          </a:solidFill>
                          <a:effectLst/>
                          <a:latin typeface="Gill Sans"/>
                          <a:cs typeface="Gill Sans"/>
                        </a:rPr>
                        <a:t>1</a:t>
                      </a:r>
                      <a:endParaRPr lang="en-US" sz="3000" b="0" i="0" u="none" strike="noStrike" baseline="30000" dirty="0">
                        <a:solidFill>
                          <a:srgbClr val="000000"/>
                        </a:solidFill>
                        <a:effectLst/>
                        <a:latin typeface="Gill Sans"/>
                        <a:cs typeface="Gill Sans"/>
                      </a:endParaRPr>
                    </a:p>
                  </a:txBody>
                  <a:tcPr marL="9525" marR="9525" marT="9525" marB="0" anchor="b">
                    <a:lnL>
                      <a:noFill/>
                    </a:lnL>
                    <a:lnR>
                      <a:noFill/>
                    </a:lnR>
                    <a:lnT>
                      <a:noFill/>
                    </a:lnT>
                    <a:lnB>
                      <a:noFill/>
                    </a:lnB>
                    <a:solidFill>
                      <a:schemeClr val="bg1">
                        <a:lumMod val="85000"/>
                      </a:schemeClr>
                    </a:solidFill>
                  </a:tcPr>
                </a:tc>
                <a:tc>
                  <a:txBody>
                    <a:bodyPr/>
                    <a:lstStyle/>
                    <a:p>
                      <a:pPr algn="ctr" fontAlgn="b"/>
                      <a:r>
                        <a:rPr lang="en-US" sz="3000" b="0" i="0" u="none" strike="noStrike" dirty="0">
                          <a:solidFill>
                            <a:srgbClr val="000000"/>
                          </a:solidFill>
                          <a:effectLst/>
                          <a:latin typeface="Gill Sans"/>
                          <a:cs typeface="Gill Sans"/>
                        </a:rPr>
                        <a:t>Nantucket, MA </a:t>
                      </a: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solidFill>
                      <a:schemeClr val="bg1">
                        <a:lumMod val="85000"/>
                      </a:schemeClr>
                    </a:solidFill>
                  </a:tcPr>
                </a:tc>
              </a:tr>
              <a:tr h="544175">
                <a:tc>
                  <a:txBody>
                    <a:bodyPr/>
                    <a:lstStyle/>
                    <a:p>
                      <a:pPr algn="ctr" fontAlgn="b"/>
                      <a:r>
                        <a:rPr lang="en-US" sz="3000" b="0" i="0" u="none" strike="noStrike" dirty="0" smtClean="0">
                          <a:solidFill>
                            <a:srgbClr val="000000"/>
                          </a:solidFill>
                          <a:effectLst/>
                          <a:latin typeface="Gill Sans"/>
                          <a:cs typeface="Gill Sans"/>
                        </a:rPr>
                        <a:t>1924</a:t>
                      </a:r>
                      <a:endParaRPr lang="en-US" sz="3000" b="0" i="0" u="none" strike="noStrike" dirty="0">
                        <a:solidFill>
                          <a:srgbClr val="000000"/>
                        </a:solidFill>
                        <a:effectLst/>
                        <a:latin typeface="Gill Sans"/>
                        <a:cs typeface="Gill Sans"/>
                      </a:endParaRP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solidFill>
                      <a:schemeClr val="bg1"/>
                    </a:solidFill>
                  </a:tcPr>
                </a:tc>
                <a:tc>
                  <a:txBody>
                    <a:bodyPr/>
                    <a:lstStyle/>
                    <a:p>
                      <a:pPr algn="ctr" fontAlgn="b"/>
                      <a:r>
                        <a:rPr lang="en-US" sz="3000" b="0" i="0" u="none" strike="noStrike" dirty="0" smtClean="0">
                          <a:solidFill>
                            <a:srgbClr val="000000"/>
                          </a:solidFill>
                          <a:effectLst/>
                          <a:latin typeface="Gill Sans"/>
                          <a:cs typeface="Gill Sans"/>
                        </a:rPr>
                        <a:t>The Ocean Leather Company (Newark, NJ) applied</a:t>
                      </a:r>
                      <a:r>
                        <a:rPr lang="en-US" sz="3000" b="0" i="0" u="none" strike="noStrike" baseline="0" dirty="0" smtClean="0">
                          <a:solidFill>
                            <a:srgbClr val="000000"/>
                          </a:solidFill>
                          <a:effectLst/>
                          <a:latin typeface="Gill Sans"/>
                          <a:cs typeface="Gill Sans"/>
                        </a:rPr>
                        <a:t> for a permit to operate a shark industry on Railroad Wharf, Hyannis</a:t>
                      </a:r>
                      <a:r>
                        <a:rPr lang="en-US" sz="3000" b="0" i="0" u="none" strike="noStrike" dirty="0" smtClean="0">
                          <a:solidFill>
                            <a:srgbClr val="000000"/>
                          </a:solidFill>
                          <a:effectLst/>
                          <a:latin typeface="Gill Sans"/>
                          <a:cs typeface="Gill Sans"/>
                        </a:rPr>
                        <a:t>.</a:t>
                      </a:r>
                      <a:r>
                        <a:rPr lang="en-US" sz="3000" b="0" i="0" u="none" strike="noStrike" baseline="30000" dirty="0" smtClean="0">
                          <a:solidFill>
                            <a:srgbClr val="000000"/>
                          </a:solidFill>
                          <a:effectLst/>
                          <a:latin typeface="Gill Sans"/>
                          <a:cs typeface="Gill Sans"/>
                        </a:rPr>
                        <a:t>3</a:t>
                      </a:r>
                      <a:endParaRPr lang="en-US" sz="3000" b="0" i="0" u="none" strike="noStrike" baseline="30000" dirty="0">
                        <a:solidFill>
                          <a:srgbClr val="000000"/>
                        </a:solidFill>
                        <a:effectLst/>
                        <a:latin typeface="Gill Sans"/>
                        <a:cs typeface="Gill Sans"/>
                      </a:endParaRPr>
                    </a:p>
                  </a:txBody>
                  <a:tcPr marL="9525" marR="9525" marT="9525" marB="0" anchor="b">
                    <a:lnL>
                      <a:noFill/>
                    </a:lnL>
                    <a:lnR>
                      <a:noFill/>
                    </a:lnR>
                    <a:lnT>
                      <a:noFill/>
                    </a:lnT>
                    <a:lnB>
                      <a:noFill/>
                    </a:lnB>
                    <a:solidFill>
                      <a:schemeClr val="bg1"/>
                    </a:solidFill>
                  </a:tcPr>
                </a:tc>
                <a:tc>
                  <a:txBody>
                    <a:bodyPr/>
                    <a:lstStyle/>
                    <a:p>
                      <a:pPr algn="ctr" fontAlgn="b"/>
                      <a:r>
                        <a:rPr lang="en-US" sz="3000" b="0" i="0" u="none" strike="noStrike" dirty="0" smtClean="0">
                          <a:solidFill>
                            <a:srgbClr val="000000"/>
                          </a:solidFill>
                          <a:effectLst/>
                          <a:latin typeface="Gill Sans"/>
                          <a:cs typeface="Gill Sans"/>
                        </a:rPr>
                        <a:t>Hyannis, </a:t>
                      </a:r>
                      <a:r>
                        <a:rPr lang="en-US" sz="3000" b="0" i="0" u="none" strike="noStrike" dirty="0">
                          <a:solidFill>
                            <a:srgbClr val="000000"/>
                          </a:solidFill>
                          <a:effectLst/>
                          <a:latin typeface="Gill Sans"/>
                          <a:cs typeface="Gill Sans"/>
                        </a:rPr>
                        <a:t>MA </a:t>
                      </a: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solidFill>
                      <a:schemeClr val="bg1"/>
                    </a:solidFill>
                  </a:tcPr>
                </a:tc>
              </a:tr>
              <a:tr h="542462">
                <a:tc>
                  <a:txBody>
                    <a:bodyPr/>
                    <a:lstStyle/>
                    <a:p>
                      <a:pPr algn="ctr" fontAlgn="b"/>
                      <a:r>
                        <a:rPr lang="en-US" sz="3000" b="0" i="0" u="none" strike="noStrike" dirty="0">
                          <a:solidFill>
                            <a:srgbClr val="000000"/>
                          </a:solidFill>
                          <a:effectLst/>
                          <a:latin typeface="Gill Sans"/>
                          <a:cs typeface="Gill Sans"/>
                        </a:rPr>
                        <a:t>1936</a:t>
                      </a:r>
                    </a:p>
                  </a:txBody>
                  <a:tcPr marL="9525" marR="9525" marT="9525" marB="0" anchor="b">
                    <a:lnL w="12700" cap="flat" cmpd="sng" algn="ctr">
                      <a:solidFill>
                        <a:scrgbClr r="0" g="0" b="0"/>
                      </a:solidFill>
                      <a:prstDash val="solid"/>
                      <a:round/>
                      <a:headEnd type="none" w="med" len="med"/>
                      <a:tailEnd type="none" w="med" len="med"/>
                    </a:lnL>
                    <a:lnR>
                      <a:noFill/>
                    </a:lnR>
                    <a:lnT>
                      <a:noFill/>
                    </a:lnT>
                    <a:lnB>
                      <a:noFill/>
                    </a:lnB>
                    <a:solidFill>
                      <a:schemeClr val="bg1">
                        <a:lumMod val="85000"/>
                      </a:schemeClr>
                    </a:solidFill>
                  </a:tcPr>
                </a:tc>
                <a:tc>
                  <a:txBody>
                    <a:bodyPr/>
                    <a:lstStyle/>
                    <a:p>
                      <a:pPr algn="ctr" fontAlgn="b"/>
                      <a:r>
                        <a:rPr lang="en-US" sz="3000" b="0" i="0" u="none" strike="noStrike" dirty="0" smtClean="0">
                          <a:solidFill>
                            <a:srgbClr val="000000"/>
                          </a:solidFill>
                          <a:effectLst/>
                          <a:latin typeface="Gill Sans"/>
                          <a:cs typeface="Gill Sans"/>
                        </a:rPr>
                        <a:t>Shark</a:t>
                      </a:r>
                      <a:r>
                        <a:rPr lang="en-US" sz="3000" b="0" i="0" u="none" strike="noStrike" baseline="0" dirty="0" smtClean="0">
                          <a:solidFill>
                            <a:srgbClr val="000000"/>
                          </a:solidFill>
                          <a:effectLst/>
                          <a:latin typeface="Gill Sans"/>
                          <a:cs typeface="Gill Sans"/>
                        </a:rPr>
                        <a:t> attack kills local boy in Buzzards Bay.</a:t>
                      </a:r>
                      <a:r>
                        <a:rPr lang="en-US" sz="3000" b="0" i="0" u="none" strike="noStrike" baseline="30000" dirty="0" smtClean="0">
                          <a:solidFill>
                            <a:srgbClr val="000000"/>
                          </a:solidFill>
                          <a:effectLst/>
                          <a:latin typeface="Gill Sans"/>
                          <a:cs typeface="Gill Sans"/>
                        </a:rPr>
                        <a:t>2</a:t>
                      </a:r>
                      <a:endParaRPr lang="en-US" sz="3000" b="0" i="0" u="none" strike="noStrike" baseline="30000" dirty="0">
                        <a:solidFill>
                          <a:srgbClr val="FF0000"/>
                        </a:solidFill>
                        <a:effectLst/>
                        <a:latin typeface="Gill Sans"/>
                        <a:cs typeface="Gill Sans"/>
                      </a:endParaRPr>
                    </a:p>
                  </a:txBody>
                  <a:tcPr marL="9525" marR="9525" marT="9525" marB="0" anchor="b">
                    <a:lnL>
                      <a:noFill/>
                    </a:lnL>
                    <a:lnR>
                      <a:noFill/>
                    </a:lnR>
                    <a:lnT>
                      <a:noFill/>
                    </a:lnT>
                    <a:lnB>
                      <a:noFill/>
                    </a:lnB>
                    <a:solidFill>
                      <a:schemeClr val="bg1">
                        <a:lumMod val="85000"/>
                      </a:schemeClr>
                    </a:solidFill>
                  </a:tcPr>
                </a:tc>
                <a:tc>
                  <a:txBody>
                    <a:bodyPr/>
                    <a:lstStyle/>
                    <a:p>
                      <a:pPr algn="ctr" fontAlgn="b"/>
                      <a:r>
                        <a:rPr lang="en-US" sz="3000" b="0" i="0" u="none" strike="noStrike" dirty="0" smtClean="0">
                          <a:solidFill>
                            <a:srgbClr val="000000"/>
                          </a:solidFill>
                          <a:effectLst/>
                          <a:latin typeface="Gill Sans"/>
                          <a:cs typeface="Gill Sans"/>
                        </a:rPr>
                        <a:t>Mattapoisett</a:t>
                      </a:r>
                      <a:r>
                        <a:rPr lang="en-US" sz="3000" b="0" i="0" u="none" strike="noStrike" dirty="0">
                          <a:solidFill>
                            <a:srgbClr val="000000"/>
                          </a:solidFill>
                          <a:effectLst/>
                          <a:latin typeface="Gill Sans"/>
                          <a:cs typeface="Gill Sans"/>
                        </a:rPr>
                        <a:t>, MA </a:t>
                      </a:r>
                    </a:p>
                  </a:txBody>
                  <a:tcPr marL="9525" marR="9525" marT="9525" marB="0" anchor="b">
                    <a:lnL>
                      <a:noFill/>
                    </a:lnL>
                    <a:lnR w="12700" cap="flat" cmpd="sng" algn="ctr">
                      <a:solidFill>
                        <a:scrgbClr r="0" g="0" b="0"/>
                      </a:solidFill>
                      <a:prstDash val="solid"/>
                      <a:round/>
                      <a:headEnd type="none" w="med" len="med"/>
                      <a:tailEnd type="none" w="med" len="med"/>
                    </a:lnR>
                    <a:lnT>
                      <a:noFill/>
                    </a:lnT>
                    <a:lnB>
                      <a:noFill/>
                    </a:lnB>
                    <a:solidFill>
                      <a:schemeClr val="bg1">
                        <a:lumMod val="85000"/>
                      </a:schemeClr>
                    </a:solidFill>
                  </a:tcPr>
                </a:tc>
              </a:tr>
              <a:tr h="449007">
                <a:tc>
                  <a:txBody>
                    <a:bodyPr/>
                    <a:lstStyle/>
                    <a:p>
                      <a:pPr algn="ctr" fontAlgn="b"/>
                      <a:r>
                        <a:rPr lang="en-US" sz="3000" b="0" i="0" u="none" strike="noStrike" dirty="0">
                          <a:solidFill>
                            <a:srgbClr val="000000"/>
                          </a:solidFill>
                          <a:effectLst/>
                          <a:latin typeface="Gill Sans"/>
                          <a:cs typeface="Gill Sans"/>
                        </a:rPr>
                        <a:t>1936</a:t>
                      </a:r>
                    </a:p>
                  </a:txBody>
                  <a:tcPr marL="9525" marR="9525" marT="9525" marB="0" anchor="b">
                    <a:lnL w="12700" cap="flat" cmpd="sng" algn="ctr">
                      <a:solidFill>
                        <a:scrgbClr r="0" g="0" b="0"/>
                      </a:solidFill>
                      <a:prstDash val="solid"/>
                      <a:round/>
                      <a:headEnd type="none" w="med" len="med"/>
                      <a:tailEnd type="none" w="med" len="med"/>
                    </a:lnL>
                    <a:lnR>
                      <a:noFill/>
                    </a:lnR>
                    <a:lnT>
                      <a:noFill/>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en-US" sz="3000" b="0" i="0" u="none" strike="noStrike" dirty="0">
                          <a:solidFill>
                            <a:srgbClr val="000000"/>
                          </a:solidFill>
                          <a:effectLst/>
                          <a:latin typeface="Gill Sans"/>
                          <a:cs typeface="Gill Sans"/>
                        </a:rPr>
                        <a:t>12' and 17' sharks killed by fishing </a:t>
                      </a:r>
                      <a:r>
                        <a:rPr lang="en-US" sz="3000" b="0" i="0" u="none" strike="noStrike" dirty="0" smtClean="0">
                          <a:solidFill>
                            <a:srgbClr val="000000"/>
                          </a:solidFill>
                          <a:effectLst/>
                          <a:latin typeface="Gill Sans"/>
                          <a:cs typeface="Gill Sans"/>
                        </a:rPr>
                        <a:t>crews. </a:t>
                      </a:r>
                      <a:r>
                        <a:rPr lang="en-US" sz="3000" b="0" i="0" u="none" strike="noStrike" baseline="30000" dirty="0" smtClean="0">
                          <a:solidFill>
                            <a:srgbClr val="000000"/>
                          </a:solidFill>
                          <a:effectLst/>
                          <a:latin typeface="Gill Sans"/>
                          <a:cs typeface="Gill Sans"/>
                        </a:rPr>
                        <a:t>2</a:t>
                      </a:r>
                      <a:endParaRPr lang="en-US" sz="3000" b="0" i="0" u="none" strike="noStrike" baseline="30000" dirty="0">
                        <a:solidFill>
                          <a:srgbClr val="000000"/>
                        </a:solidFill>
                        <a:effectLst/>
                        <a:latin typeface="Gill Sans"/>
                        <a:cs typeface="Gill Sans"/>
                      </a:endParaRPr>
                    </a:p>
                  </a:txBody>
                  <a:tcPr marL="9525" marR="9525" marT="9525" marB="0" anchor="b">
                    <a:lnL>
                      <a:noFill/>
                    </a:lnL>
                    <a:lnR>
                      <a:noFill/>
                    </a:lnR>
                    <a:lnT>
                      <a:noFill/>
                    </a:lnT>
                    <a:lnB w="12700" cap="flat" cmpd="sng" algn="ctr">
                      <a:solidFill>
                        <a:scrgbClr r="0" g="0" b="0"/>
                      </a:solidFill>
                      <a:prstDash val="solid"/>
                      <a:round/>
                      <a:headEnd type="none" w="med" len="med"/>
                      <a:tailEnd type="none" w="med" len="med"/>
                    </a:lnB>
                    <a:solidFill>
                      <a:schemeClr val="bg1"/>
                    </a:solidFill>
                  </a:tcPr>
                </a:tc>
                <a:tc>
                  <a:txBody>
                    <a:bodyPr/>
                    <a:lstStyle/>
                    <a:p>
                      <a:pPr algn="ctr" fontAlgn="b"/>
                      <a:r>
                        <a:rPr lang="en-US" sz="3000" b="0" i="0" u="none" strike="noStrike" dirty="0" smtClean="0">
                          <a:solidFill>
                            <a:srgbClr val="000000"/>
                          </a:solidFill>
                          <a:effectLst/>
                          <a:latin typeface="Gill Sans"/>
                          <a:cs typeface="Gill Sans"/>
                        </a:rPr>
                        <a:t>Unknown</a:t>
                      </a:r>
                      <a:endParaRPr lang="en-US" sz="3000" b="0" i="0" u="none" strike="noStrike" dirty="0">
                        <a:solidFill>
                          <a:srgbClr val="000000"/>
                        </a:solidFill>
                        <a:effectLst/>
                        <a:latin typeface="Gill Sans"/>
                        <a:cs typeface="Gill Sans"/>
                      </a:endParaRPr>
                    </a:p>
                  </a:txBody>
                  <a:tcPr marL="9525" marR="9525" marT="9525" marB="0" anchor="b">
                    <a:lnL>
                      <a:noFill/>
                    </a:lnL>
                    <a:lnR w="12700" cap="flat" cmpd="sng" algn="ctr">
                      <a:solidFill>
                        <a:scrgbClr r="0" g="0" b="0"/>
                      </a:solidFill>
                      <a:prstDash val="solid"/>
                      <a:round/>
                      <a:headEnd type="none" w="med" len="med"/>
                      <a:tailEnd type="none" w="med" len="med"/>
                    </a:lnR>
                    <a:lnT>
                      <a:noFill/>
                    </a:lnT>
                    <a:lnB w="12700" cap="flat" cmpd="sng" algn="ctr">
                      <a:solidFill>
                        <a:scrgbClr r="0" g="0" b="0"/>
                      </a:solidFill>
                      <a:prstDash val="solid"/>
                      <a:round/>
                      <a:headEnd type="none" w="med" len="med"/>
                      <a:tailEnd type="none" w="med" len="med"/>
                    </a:lnB>
                    <a:solidFill>
                      <a:schemeClr val="bg1"/>
                    </a:solidFill>
                  </a:tcPr>
                </a:tc>
              </a:tr>
            </a:tbl>
          </a:graphicData>
        </a:graphic>
      </p:graphicFrame>
      <p:sp>
        <p:nvSpPr>
          <p:cNvPr id="21" name="TextBox 20"/>
          <p:cNvSpPr txBox="1"/>
          <p:nvPr/>
        </p:nvSpPr>
        <p:spPr>
          <a:xfrm>
            <a:off x="10871200" y="20040600"/>
            <a:ext cx="13208000" cy="16804599"/>
          </a:xfrm>
          <a:prstGeom prst="rect">
            <a:avLst/>
          </a:prstGeom>
          <a:solidFill>
            <a:srgbClr val="DCE6F2"/>
          </a:solidFill>
          <a:ln>
            <a:solidFill>
              <a:schemeClr val="tx1"/>
            </a:solidFill>
          </a:ln>
        </p:spPr>
        <p:txBody>
          <a:bodyPr wrap="square" rtlCol="0">
            <a:spAutoFit/>
          </a:bodyPr>
          <a:lstStyle/>
          <a:p>
            <a:pPr algn="ctr"/>
            <a:r>
              <a:rPr lang="en-US" sz="4200" b="1" i="1" dirty="0" smtClean="0">
                <a:latin typeface="Gill Sans"/>
                <a:cs typeface="Gill Sans"/>
              </a:rPr>
              <a:t>Historical Trends</a:t>
            </a:r>
          </a:p>
          <a:p>
            <a:r>
              <a:rPr lang="en-US" sz="4000" dirty="0" smtClean="0">
                <a:latin typeface="Gill Sans"/>
                <a:cs typeface="Gill Sans"/>
              </a:rPr>
              <a:t>We found 54 newspaper articles &amp; photographs on Cape Cod from1830 to 1940, which included descriptions of:</a:t>
            </a:r>
          </a:p>
          <a:p>
            <a:endParaRPr lang="en-US" sz="2000" dirty="0" smtClean="0">
              <a:latin typeface="Gill Sans"/>
              <a:cs typeface="Gill Sans"/>
            </a:endParaRPr>
          </a:p>
          <a:p>
            <a:r>
              <a:rPr lang="en-US" sz="3600" b="1" dirty="0" smtClean="0">
                <a:latin typeface="Gill Sans"/>
                <a:cs typeface="Gill Sans"/>
              </a:rPr>
              <a:t>Abundance</a:t>
            </a:r>
            <a:r>
              <a:rPr lang="en-US" sz="3600" dirty="0" smtClean="0">
                <a:latin typeface="Gill Sans"/>
                <a:cs typeface="Gill Sans"/>
              </a:rPr>
              <a:t>:  Throughout our historical time period, sharks were described as abundant, with large groups observed from shore. For example, a</a:t>
            </a:r>
            <a:r>
              <a:rPr lang="en-US" sz="3600" dirty="0">
                <a:latin typeface="Gill Sans"/>
                <a:cs typeface="Gill Sans"/>
              </a:rPr>
              <a:t> </a:t>
            </a:r>
            <a:r>
              <a:rPr lang="en-US" sz="3600" dirty="0" smtClean="0">
                <a:latin typeface="Gill Sans"/>
                <a:cs typeface="Gill Sans"/>
              </a:rPr>
              <a:t>1830 article described a whale followed by several sharks near the mouth of a local river, and a 1921 describes ‘schools of sharks’ seen from shore in Nantucket</a:t>
            </a:r>
            <a:r>
              <a:rPr lang="en-US" sz="3600" dirty="0">
                <a:latin typeface="Gill Sans"/>
                <a:cs typeface="Gill Sans"/>
              </a:rPr>
              <a:t>. </a:t>
            </a:r>
            <a:endParaRPr lang="en-US" sz="3600" dirty="0" smtClean="0">
              <a:latin typeface="Gill Sans"/>
              <a:cs typeface="Gill Sans"/>
            </a:endParaRPr>
          </a:p>
          <a:p>
            <a:endParaRPr lang="en-US" sz="2000" dirty="0">
              <a:solidFill>
                <a:srgbClr val="FF0000"/>
              </a:solidFill>
              <a:latin typeface="Gill Sans"/>
              <a:cs typeface="Gill Sans"/>
            </a:endParaRPr>
          </a:p>
          <a:p>
            <a:r>
              <a:rPr lang="en-US" sz="3600" b="1" dirty="0" smtClean="0">
                <a:latin typeface="Gill Sans"/>
                <a:cs typeface="Gill Sans"/>
              </a:rPr>
              <a:t>Cultural value:</a:t>
            </a:r>
            <a:r>
              <a:rPr lang="en-US" sz="3600" dirty="0">
                <a:latin typeface="Gill Sans"/>
                <a:cs typeface="Gill Sans"/>
              </a:rPr>
              <a:t> </a:t>
            </a:r>
            <a:r>
              <a:rPr lang="en-US" sz="3600" dirty="0" smtClean="0">
                <a:latin typeface="Gill Sans"/>
                <a:cs typeface="Gill Sans"/>
              </a:rPr>
              <a:t>Sharks were described harmful </a:t>
            </a:r>
            <a:r>
              <a:rPr lang="en-US" sz="3600" dirty="0">
                <a:latin typeface="Gill Sans"/>
                <a:cs typeface="Gill Sans"/>
              </a:rPr>
              <a:t>to public safety </a:t>
            </a:r>
            <a:r>
              <a:rPr lang="en-US" sz="3600" dirty="0" smtClean="0">
                <a:latin typeface="Gill Sans"/>
                <a:cs typeface="Gill Sans"/>
              </a:rPr>
              <a:t>and local fish stocks.  </a:t>
            </a:r>
            <a:r>
              <a:rPr lang="en-US" sz="3600" dirty="0">
                <a:latin typeface="Gill Sans"/>
                <a:cs typeface="Gill Sans"/>
              </a:rPr>
              <a:t>A</a:t>
            </a:r>
            <a:r>
              <a:rPr lang="en-US" sz="3600" dirty="0" smtClean="0">
                <a:latin typeface="Gill Sans"/>
                <a:cs typeface="Gill Sans"/>
              </a:rPr>
              <a:t>n article from 1878 describes sharks as ‘man-eating, boat  followers that will eat anything thrown overboard.’ </a:t>
            </a:r>
          </a:p>
          <a:p>
            <a:endParaRPr lang="en-US" sz="2000" dirty="0">
              <a:solidFill>
                <a:srgbClr val="FF0000"/>
              </a:solidFill>
              <a:latin typeface="Gill Sans"/>
              <a:cs typeface="Gill Sans"/>
            </a:endParaRPr>
          </a:p>
          <a:p>
            <a:r>
              <a:rPr lang="en-US" sz="3600" b="1" dirty="0" smtClean="0">
                <a:latin typeface="Gill Sans"/>
                <a:cs typeface="Gill Sans"/>
              </a:rPr>
              <a:t>Extermination</a:t>
            </a:r>
            <a:r>
              <a:rPr lang="en-US" sz="3600" dirty="0" smtClean="0">
                <a:latin typeface="Gill Sans"/>
                <a:cs typeface="Gill Sans"/>
              </a:rPr>
              <a:t>: Due to their perceived abundance and competition for fish, federally sponsored culling of sharks was implemented. </a:t>
            </a:r>
            <a:r>
              <a:rPr lang="en-US" sz="3600" dirty="0">
                <a:latin typeface="Gill Sans"/>
                <a:cs typeface="Gill Sans"/>
              </a:rPr>
              <a:t>I</a:t>
            </a:r>
            <a:r>
              <a:rPr lang="en-US" sz="3600" dirty="0" smtClean="0">
                <a:latin typeface="Gill Sans"/>
                <a:cs typeface="Gill Sans"/>
              </a:rPr>
              <a:t>n 1916 the Fish and Game Commission passed federal legislation  to exterminated sharks in North Atlantic coastal waters.</a:t>
            </a:r>
            <a:endParaRPr lang="en-US" sz="3600" dirty="0">
              <a:latin typeface="Gill Sans"/>
              <a:cs typeface="Gill Sans"/>
            </a:endParaRPr>
          </a:p>
          <a:p>
            <a:endParaRPr lang="en-US" sz="2000" b="1" dirty="0" smtClean="0">
              <a:latin typeface="Gill Sans"/>
              <a:cs typeface="Gill Sans"/>
            </a:endParaRPr>
          </a:p>
          <a:p>
            <a:r>
              <a:rPr lang="en-US" sz="3600" b="1" dirty="0" smtClean="0">
                <a:latin typeface="Gill Sans"/>
                <a:cs typeface="Gill Sans"/>
              </a:rPr>
              <a:t>Targeted catch:</a:t>
            </a:r>
            <a:r>
              <a:rPr lang="en-US" sz="3600" dirty="0">
                <a:latin typeface="Gill Sans"/>
                <a:cs typeface="Gill Sans"/>
              </a:rPr>
              <a:t> </a:t>
            </a:r>
            <a:r>
              <a:rPr lang="en-US" sz="3600" dirty="0" smtClean="0">
                <a:latin typeface="Gill Sans"/>
                <a:cs typeface="Gill Sans"/>
              </a:rPr>
              <a:t>Following this legislation, large numbers of sharks were reported as landed on Cape Cod. We found articles describing seven shark fishing trips between1918 and1920, which landed </a:t>
            </a:r>
            <a:r>
              <a:rPr lang="en-US" sz="3600" dirty="0">
                <a:latin typeface="Gill Sans"/>
                <a:cs typeface="Gill Sans"/>
              </a:rPr>
              <a:t>between 13 and 300 sharks </a:t>
            </a:r>
            <a:r>
              <a:rPr lang="en-US" sz="3600" dirty="0" smtClean="0">
                <a:latin typeface="Gill Sans"/>
                <a:cs typeface="Gill Sans"/>
              </a:rPr>
              <a:t>each with </a:t>
            </a:r>
            <a:r>
              <a:rPr lang="en-US" sz="3600" dirty="0">
                <a:latin typeface="Gill Sans"/>
                <a:cs typeface="Gill Sans"/>
              </a:rPr>
              <a:t>a total reported catch of 761 sharks</a:t>
            </a:r>
            <a:r>
              <a:rPr lang="en-US" sz="3600" dirty="0" smtClean="0">
                <a:latin typeface="Gill Sans"/>
                <a:cs typeface="Gill Sans"/>
              </a:rPr>
              <a:t>.  In this same time period,  the Ocean Leather Company applied for a permit to operate a shark processing plant in Hyannis.  </a:t>
            </a:r>
          </a:p>
          <a:p>
            <a:endParaRPr lang="en-US" sz="2000" dirty="0" smtClean="0">
              <a:latin typeface="Gill Sans"/>
              <a:cs typeface="Gill Sans"/>
            </a:endParaRPr>
          </a:p>
          <a:p>
            <a:r>
              <a:rPr lang="en-US" sz="3600" b="1" dirty="0">
                <a:latin typeface="Gill Sans"/>
                <a:cs typeface="Gill Sans"/>
              </a:rPr>
              <a:t>Incidental catch: </a:t>
            </a:r>
            <a:r>
              <a:rPr lang="en-US" sz="3600" dirty="0">
                <a:latin typeface="Gill Sans"/>
                <a:cs typeface="Gill Sans"/>
              </a:rPr>
              <a:t>During the whole period, </a:t>
            </a:r>
            <a:r>
              <a:rPr lang="en-US" sz="3600" dirty="0" smtClean="0">
                <a:latin typeface="Gill Sans"/>
                <a:cs typeface="Gill Sans"/>
              </a:rPr>
              <a:t>sharks </a:t>
            </a:r>
            <a:r>
              <a:rPr lang="en-US" sz="3600" dirty="0">
                <a:latin typeface="Gill Sans"/>
                <a:cs typeface="Gill Sans"/>
              </a:rPr>
              <a:t>were caught incidentally.  For example, articles describe a 16-foot shark caught in Wellfleet, MA in 1915</a:t>
            </a:r>
            <a:r>
              <a:rPr lang="en-US" sz="3600" dirty="0">
                <a:solidFill>
                  <a:srgbClr val="FF0000"/>
                </a:solidFill>
                <a:latin typeface="Gill Sans"/>
                <a:cs typeface="Gill Sans"/>
              </a:rPr>
              <a:t> </a:t>
            </a:r>
            <a:r>
              <a:rPr lang="en-US" sz="3600" dirty="0" smtClean="0">
                <a:latin typeface="Gill Sans"/>
                <a:cs typeface="Gill Sans"/>
              </a:rPr>
              <a:t>and 12 </a:t>
            </a:r>
            <a:r>
              <a:rPr lang="en-US" sz="3600" dirty="0">
                <a:latin typeface="Gill Sans"/>
                <a:cs typeface="Gill Sans"/>
              </a:rPr>
              <a:t>and 17 foot sharks caught in 1936. </a:t>
            </a:r>
            <a:r>
              <a:rPr lang="en-US" sz="3600" dirty="0" smtClean="0">
                <a:latin typeface="Gill Sans"/>
                <a:cs typeface="Gill Sans"/>
              </a:rPr>
              <a:t>Reports of incidental catch more frequently include species information than do reports of targeted catch. </a:t>
            </a:r>
            <a:endParaRPr lang="en-US" sz="3600" dirty="0">
              <a:latin typeface="Gill Sans"/>
              <a:cs typeface="Gill Sans"/>
            </a:endParaRPr>
          </a:p>
        </p:txBody>
      </p:sp>
      <p:sp>
        <p:nvSpPr>
          <p:cNvPr id="23" name="TextBox 22"/>
          <p:cNvSpPr txBox="1"/>
          <p:nvPr/>
        </p:nvSpPr>
        <p:spPr>
          <a:xfrm>
            <a:off x="10744200" y="37033200"/>
            <a:ext cx="13411200" cy="1261884"/>
          </a:xfrm>
          <a:prstGeom prst="rect">
            <a:avLst/>
          </a:prstGeom>
          <a:solidFill>
            <a:schemeClr val="bg1">
              <a:lumMod val="85000"/>
            </a:schemeClr>
          </a:solidFill>
          <a:ln>
            <a:solidFill>
              <a:schemeClr val="tx1"/>
            </a:solidFill>
          </a:ln>
        </p:spPr>
        <p:txBody>
          <a:bodyPr wrap="square" rtlCol="0">
            <a:spAutoFit/>
          </a:bodyPr>
          <a:lstStyle/>
          <a:p>
            <a:pPr algn="ctr"/>
            <a:r>
              <a:rPr lang="en-US" sz="3600" b="1" dirty="0" smtClean="0">
                <a:latin typeface="Gill Sans"/>
                <a:cs typeface="Gill Sans"/>
              </a:rPr>
              <a:t>Acknowledgements:</a:t>
            </a:r>
            <a:r>
              <a:rPr lang="en-US" sz="4000" b="1" dirty="0" smtClean="0">
                <a:latin typeface="Gill Sans"/>
                <a:cs typeface="Gill Sans"/>
              </a:rPr>
              <a:t> </a:t>
            </a:r>
            <a:r>
              <a:rPr lang="en-US" sz="3200" dirty="0" smtClean="0">
                <a:latin typeface="Gill Sans"/>
                <a:cs typeface="Gill Sans"/>
              </a:rPr>
              <a:t>We would like to thank the Colby College Dean of Faculty’s Office for funding this project</a:t>
            </a:r>
            <a:r>
              <a:rPr lang="en-US" sz="3600" dirty="0" smtClean="0">
                <a:latin typeface="Gill Sans"/>
                <a:cs typeface="Gill Sans"/>
              </a:rPr>
              <a:t>. </a:t>
            </a:r>
            <a:endParaRPr lang="en-US" sz="4800" b="1" dirty="0" smtClean="0">
              <a:latin typeface="Gill Sans"/>
              <a:cs typeface="Gill Sans"/>
            </a:endParaRPr>
          </a:p>
        </p:txBody>
      </p:sp>
      <p:pic>
        <p:nvPicPr>
          <p:cNvPr id="5" name="Picture 2" descr="C:\Users\ecmccorm\Desktop\W4461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86776" y="152400"/>
            <a:ext cx="3691848" cy="3733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ecmccorm\Desktop\1938_Biggam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642" y="14630400"/>
            <a:ext cx="9744358" cy="126147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09600" y="27127200"/>
            <a:ext cx="9601200" cy="1077218"/>
          </a:xfrm>
          <a:prstGeom prst="rect">
            <a:avLst/>
          </a:prstGeom>
          <a:solidFill>
            <a:srgbClr val="EEECE1"/>
          </a:solidFill>
          <a:ln>
            <a:solidFill>
              <a:srgbClr val="000000"/>
            </a:solidFill>
          </a:ln>
        </p:spPr>
        <p:txBody>
          <a:bodyPr wrap="square" rtlCol="0">
            <a:spAutoFit/>
          </a:bodyPr>
          <a:lstStyle/>
          <a:p>
            <a:pPr algn="ctr"/>
            <a:r>
              <a:rPr lang="en-US" sz="3200" dirty="0" smtClean="0">
                <a:latin typeface="Gill Sans"/>
                <a:cs typeface="Gill Sans"/>
              </a:rPr>
              <a:t>Shark caught in gill net</a:t>
            </a:r>
            <a:r>
              <a:rPr lang="en-US" sz="3200" dirty="0" smtClean="0">
                <a:solidFill>
                  <a:srgbClr val="000000"/>
                </a:solidFill>
                <a:latin typeface="Gill Sans"/>
                <a:cs typeface="Gill Sans"/>
              </a:rPr>
              <a:t>,</a:t>
            </a:r>
            <a:r>
              <a:rPr lang="en-US" sz="3200" dirty="0" smtClean="0">
                <a:latin typeface="Gill Sans"/>
                <a:cs typeface="Gill Sans"/>
              </a:rPr>
              <a:t> photo taken at the Plymouth Town Pier in 1938. </a:t>
            </a:r>
            <a:r>
              <a:rPr lang="en-US" sz="3200" i="1" dirty="0" smtClean="0">
                <a:latin typeface="Gill Sans"/>
                <a:cs typeface="Gill Sans"/>
              </a:rPr>
              <a:t>Photo credit: Skip </a:t>
            </a:r>
            <a:r>
              <a:rPr lang="en-US" sz="3200" i="1" dirty="0" err="1" smtClean="0">
                <a:latin typeface="Gill Sans"/>
                <a:cs typeface="Gill Sans"/>
              </a:rPr>
              <a:t>DeBrusk</a:t>
            </a:r>
            <a:r>
              <a:rPr lang="en-US" sz="3200" dirty="0" smtClean="0">
                <a:latin typeface="Gill Sans"/>
                <a:cs typeface="Gill Sans"/>
              </a:rPr>
              <a:t>. </a:t>
            </a:r>
            <a:endParaRPr lang="en-US" sz="3200" dirty="0">
              <a:latin typeface="Gill Sans"/>
              <a:cs typeface="Gill Sans"/>
            </a:endParaRPr>
          </a:p>
        </p:txBody>
      </p:sp>
      <p:sp>
        <p:nvSpPr>
          <p:cNvPr id="24" name="TextBox 23"/>
          <p:cNvSpPr txBox="1"/>
          <p:nvPr/>
        </p:nvSpPr>
        <p:spPr>
          <a:xfrm>
            <a:off x="33832800" y="11375648"/>
            <a:ext cx="9330268" cy="1077218"/>
          </a:xfrm>
          <a:prstGeom prst="rect">
            <a:avLst/>
          </a:prstGeom>
          <a:solidFill>
            <a:srgbClr val="EEECE1"/>
          </a:solidFill>
          <a:ln>
            <a:solidFill>
              <a:srgbClr val="000000"/>
            </a:solidFill>
          </a:ln>
        </p:spPr>
        <p:txBody>
          <a:bodyPr wrap="square" rtlCol="0">
            <a:spAutoFit/>
          </a:bodyPr>
          <a:lstStyle/>
          <a:p>
            <a:pPr algn="ctr"/>
            <a:r>
              <a:rPr lang="en-US" sz="2800" dirty="0" smtClean="0">
                <a:solidFill>
                  <a:srgbClr val="FF0000"/>
                </a:solidFill>
                <a:latin typeface="Gill Sans"/>
                <a:cs typeface="Gill Sans"/>
              </a:rPr>
              <a:t> </a:t>
            </a:r>
            <a:r>
              <a:rPr lang="en-US" sz="3200" dirty="0" smtClean="0">
                <a:latin typeface="Gill Sans"/>
                <a:cs typeface="Gill Sans"/>
              </a:rPr>
              <a:t>Man with sharks in family photo album  in 1936,  Provincetown History Preservation Project</a:t>
            </a:r>
            <a:r>
              <a:rPr lang="en-US" sz="2800" dirty="0" smtClean="0">
                <a:latin typeface="Gill Sans"/>
                <a:cs typeface="Gill Sans"/>
              </a:rPr>
              <a:t>. </a:t>
            </a:r>
            <a:endParaRPr lang="en-US" sz="2800" dirty="0">
              <a:latin typeface="Gill Sans"/>
              <a:cs typeface="Gill Sans"/>
            </a:endParaRPr>
          </a:p>
        </p:txBody>
      </p:sp>
      <p:sp>
        <p:nvSpPr>
          <p:cNvPr id="25" name="TextBox 24"/>
          <p:cNvSpPr txBox="1"/>
          <p:nvPr/>
        </p:nvSpPr>
        <p:spPr>
          <a:xfrm>
            <a:off x="13106400" y="13335000"/>
            <a:ext cx="6781800" cy="1015663"/>
          </a:xfrm>
          <a:prstGeom prst="rect">
            <a:avLst/>
          </a:prstGeom>
          <a:noFill/>
        </p:spPr>
        <p:txBody>
          <a:bodyPr wrap="square" rtlCol="0">
            <a:spAutoFit/>
          </a:bodyPr>
          <a:lstStyle/>
          <a:p>
            <a:pPr algn="ctr"/>
            <a:r>
              <a:rPr lang="en-US" sz="3000" dirty="0" smtClean="0">
                <a:latin typeface="Gill Sans"/>
                <a:cs typeface="Gill Sans"/>
              </a:rPr>
              <a:t>Articles in the </a:t>
            </a:r>
            <a:r>
              <a:rPr lang="en-US" sz="3000" i="1" dirty="0" smtClean="0">
                <a:latin typeface="Gill Sans"/>
                <a:cs typeface="Gill Sans"/>
              </a:rPr>
              <a:t>Cape Cod Times</a:t>
            </a:r>
            <a:r>
              <a:rPr lang="en-US" sz="3000" dirty="0" smtClean="0">
                <a:latin typeface="Gill Sans"/>
                <a:cs typeface="Gill Sans"/>
              </a:rPr>
              <a:t> from 1997 to 2013 </a:t>
            </a:r>
            <a:endParaRPr lang="en-US" sz="3000" dirty="0">
              <a:latin typeface="Gill Sans"/>
              <a:cs typeface="Gill Sans"/>
            </a:endParaRPr>
          </a:p>
        </p:txBody>
      </p:sp>
      <p:sp>
        <p:nvSpPr>
          <p:cNvPr id="26" name="TextBox 25"/>
          <p:cNvSpPr txBox="1"/>
          <p:nvPr/>
        </p:nvSpPr>
        <p:spPr>
          <a:xfrm>
            <a:off x="24612600" y="35352097"/>
            <a:ext cx="5257800" cy="2062103"/>
          </a:xfrm>
          <a:prstGeom prst="rect">
            <a:avLst/>
          </a:prstGeom>
          <a:solidFill>
            <a:srgbClr val="EEECE1"/>
          </a:solidFill>
          <a:ln>
            <a:solidFill>
              <a:srgbClr val="000000"/>
            </a:solidFill>
          </a:ln>
        </p:spPr>
        <p:txBody>
          <a:bodyPr wrap="square" rtlCol="0">
            <a:spAutoFit/>
          </a:bodyPr>
          <a:lstStyle/>
          <a:p>
            <a:pPr algn="ctr"/>
            <a:r>
              <a:rPr lang="en-US" sz="2800" dirty="0" smtClean="0">
                <a:latin typeface="Gill Sans"/>
                <a:cs typeface="Gill Sans"/>
              </a:rPr>
              <a:t> </a:t>
            </a:r>
            <a:r>
              <a:rPr lang="en-US" sz="3200" b="1" dirty="0" smtClean="0">
                <a:latin typeface="Gill Sans"/>
                <a:cs typeface="Gill Sans"/>
              </a:rPr>
              <a:t>Incidental catch</a:t>
            </a:r>
            <a:r>
              <a:rPr lang="en-US" sz="3200" dirty="0" smtClean="0">
                <a:latin typeface="Gill Sans"/>
                <a:cs typeface="Gill Sans"/>
              </a:rPr>
              <a:t>: </a:t>
            </a:r>
            <a:r>
              <a:rPr lang="en-US" sz="3200" dirty="0">
                <a:latin typeface="Gill Sans"/>
                <a:cs typeface="Gill Sans"/>
              </a:rPr>
              <a:t>W</a:t>
            </a:r>
            <a:r>
              <a:rPr lang="en-US" sz="3200" dirty="0" smtClean="0">
                <a:latin typeface="Gill Sans"/>
                <a:cs typeface="Gill Sans"/>
              </a:rPr>
              <a:t>hite shark (‘man-eater’) speared from shore in 1860, </a:t>
            </a:r>
            <a:r>
              <a:rPr lang="en-US" sz="3200" i="1" dirty="0" smtClean="0">
                <a:latin typeface="Gill Sans"/>
                <a:cs typeface="Gill Sans"/>
              </a:rPr>
              <a:t>Provincetown Hist. Pres. Project</a:t>
            </a:r>
            <a:r>
              <a:rPr lang="en-US" sz="3200" dirty="0" smtClean="0">
                <a:latin typeface="Gill Sans"/>
                <a:cs typeface="Gill Sans"/>
              </a:rPr>
              <a:t>.  </a:t>
            </a:r>
            <a:endParaRPr lang="en-US" sz="2800" dirty="0">
              <a:latin typeface="Gill Sans"/>
              <a:cs typeface="Gill Sans"/>
            </a:endParaRPr>
          </a:p>
        </p:txBody>
      </p:sp>
      <p:sp>
        <p:nvSpPr>
          <p:cNvPr id="16" name="TextBox 15"/>
          <p:cNvSpPr txBox="1"/>
          <p:nvPr/>
        </p:nvSpPr>
        <p:spPr>
          <a:xfrm>
            <a:off x="24917400" y="29032200"/>
            <a:ext cx="20345400" cy="430887"/>
          </a:xfrm>
          <a:prstGeom prst="rect">
            <a:avLst/>
          </a:prstGeom>
          <a:noFill/>
        </p:spPr>
        <p:txBody>
          <a:bodyPr wrap="square" rtlCol="0">
            <a:spAutoFit/>
          </a:bodyPr>
          <a:lstStyle/>
          <a:p>
            <a:r>
              <a:rPr lang="en-US" sz="2200" baseline="30000" dirty="0" smtClean="0">
                <a:latin typeface="Gill Sans"/>
                <a:cs typeface="Gill Sans"/>
              </a:rPr>
              <a:t>1 </a:t>
            </a:r>
            <a:r>
              <a:rPr lang="en-US" sz="2200" dirty="0" smtClean="0">
                <a:latin typeface="Gill Sans"/>
                <a:cs typeface="Gill Sans"/>
              </a:rPr>
              <a:t>Barnstable Patriot  </a:t>
            </a:r>
            <a:r>
              <a:rPr lang="en-US" sz="2200" baseline="30000" dirty="0" smtClean="0">
                <a:latin typeface="Gill Sans"/>
                <a:cs typeface="Gill Sans"/>
              </a:rPr>
              <a:t>2 </a:t>
            </a:r>
            <a:r>
              <a:rPr lang="en-US" sz="2200" dirty="0" smtClean="0">
                <a:latin typeface="Gill Sans"/>
                <a:cs typeface="Gill Sans"/>
              </a:rPr>
              <a:t>Boston Globe  </a:t>
            </a:r>
            <a:r>
              <a:rPr lang="en-US" sz="2200" baseline="30000" dirty="0" smtClean="0">
                <a:latin typeface="Gill Sans"/>
                <a:cs typeface="Gill Sans"/>
              </a:rPr>
              <a:t>3</a:t>
            </a:r>
            <a:r>
              <a:rPr lang="en-US" sz="2200" dirty="0" smtClean="0">
                <a:latin typeface="Gill Sans"/>
                <a:cs typeface="Gill Sans"/>
              </a:rPr>
              <a:t> Hyannis Patriot </a:t>
            </a:r>
            <a:endParaRPr lang="en-US" sz="2200" dirty="0">
              <a:latin typeface="Gill Sans"/>
              <a:cs typeface="Gill Sans"/>
            </a:endParaRPr>
          </a:p>
        </p:txBody>
      </p:sp>
      <p:pic>
        <p:nvPicPr>
          <p:cNvPr id="18" name="Picture 17" descr="Screen Clipp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4800" y="28575000"/>
            <a:ext cx="7354029" cy="55222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 name="Picture 19" descr="Screen Clippi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52800" y="34103837"/>
            <a:ext cx="6781799" cy="38033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1" name="TextBox 30"/>
          <p:cNvSpPr txBox="1"/>
          <p:nvPr/>
        </p:nvSpPr>
        <p:spPr>
          <a:xfrm>
            <a:off x="8001000" y="28714119"/>
            <a:ext cx="2133600" cy="5078313"/>
          </a:xfrm>
          <a:prstGeom prst="rect">
            <a:avLst/>
          </a:prstGeom>
          <a:solidFill>
            <a:srgbClr val="EEECE1"/>
          </a:solidFill>
          <a:ln>
            <a:solidFill>
              <a:srgbClr val="000000"/>
            </a:solidFill>
          </a:ln>
        </p:spPr>
        <p:txBody>
          <a:bodyPr wrap="square" rtlCol="0">
            <a:spAutoFit/>
          </a:bodyPr>
          <a:lstStyle/>
          <a:p>
            <a:pPr algn="ctr"/>
            <a:r>
              <a:rPr lang="en-US" sz="3200" b="1" dirty="0" smtClean="0">
                <a:latin typeface="Gill Sans"/>
                <a:cs typeface="Gill Sans"/>
              </a:rPr>
              <a:t>Targeted</a:t>
            </a:r>
            <a:r>
              <a:rPr lang="en-US" sz="3200" dirty="0" smtClean="0">
                <a:latin typeface="Gill Sans"/>
                <a:cs typeface="Gill Sans"/>
              </a:rPr>
              <a:t> </a:t>
            </a:r>
            <a:r>
              <a:rPr lang="en-US" sz="3200" b="1" dirty="0" smtClean="0">
                <a:latin typeface="Gill Sans"/>
                <a:cs typeface="Gill Sans"/>
              </a:rPr>
              <a:t>catch</a:t>
            </a:r>
            <a:r>
              <a:rPr lang="en-US" sz="3200" dirty="0" smtClean="0">
                <a:latin typeface="Gill Sans"/>
                <a:cs typeface="Gill Sans"/>
              </a:rPr>
              <a:t>: Articles describing sharks caught in 1918,  </a:t>
            </a:r>
            <a:r>
              <a:rPr lang="en-US" sz="3200" i="1" dirty="0" smtClean="0">
                <a:latin typeface="Gill Sans"/>
                <a:cs typeface="Gill Sans"/>
              </a:rPr>
              <a:t>Sturgis Library of Barnstable</a:t>
            </a:r>
            <a:r>
              <a:rPr lang="en-US" sz="3600" dirty="0" smtClean="0"/>
              <a:t>.</a:t>
            </a:r>
            <a:r>
              <a:rPr lang="en-US" sz="3200" dirty="0" smtClean="0"/>
              <a:t>   </a:t>
            </a:r>
            <a:endParaRPr lang="en-US" sz="3200" dirty="0"/>
          </a:p>
        </p:txBody>
      </p:sp>
      <p:graphicFrame>
        <p:nvGraphicFramePr>
          <p:cNvPr id="32" name="Chart 31"/>
          <p:cNvGraphicFramePr>
            <a:graphicFrameLocks/>
          </p:cNvGraphicFramePr>
          <p:nvPr>
            <p:extLst>
              <p:ext uri="{D42A27DB-BD31-4B8C-83A1-F6EECF244321}">
                <p14:modId xmlns:p14="http://schemas.microsoft.com/office/powerpoint/2010/main" val="2162322994"/>
              </p:ext>
            </p:extLst>
          </p:nvPr>
        </p:nvGraphicFramePr>
        <p:xfrm>
          <a:off x="10896600" y="12649200"/>
          <a:ext cx="13182600" cy="6985347"/>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42716576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1552</TotalTime>
  <Words>1216</Words>
  <Application>Microsoft Macintosh PowerPoint</Application>
  <PresentationFormat>Custom</PresentationFormat>
  <Paragraphs>97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Colby College</dc:creator>
  <cp:lastModifiedBy>Lizzie McCormack</cp:lastModifiedBy>
  <cp:revision>155</cp:revision>
  <cp:lastPrinted>2014-04-25T12:23:54Z</cp:lastPrinted>
  <dcterms:created xsi:type="dcterms:W3CDTF">2014-04-18T14:44:41Z</dcterms:created>
  <dcterms:modified xsi:type="dcterms:W3CDTF">2014-04-25T23:43:38Z</dcterms:modified>
</cp:coreProperties>
</file>