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23" d="100"/>
          <a:sy n="23" d="100"/>
        </p:scale>
        <p:origin x="208" y="464"/>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4/27/15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4/27/15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4/27/15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dirty="0"/>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4/27/15</a:t>
            </a:fld>
            <a:endParaRPr lang="en-US" dirty="0"/>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dirty="0"/>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0565" y="2438400"/>
            <a:ext cx="8305800" cy="4213810"/>
          </a:xfrm>
          <a:prstGeom prst="rect">
            <a:avLst/>
          </a:prstGeom>
        </p:spPr>
      </p:pic>
      <p:sp>
        <p:nvSpPr>
          <p:cNvPr id="5" name="TextBox 4"/>
          <p:cNvSpPr txBox="1"/>
          <p:nvPr/>
        </p:nvSpPr>
        <p:spPr>
          <a:xfrm>
            <a:off x="11887200" y="1219200"/>
            <a:ext cx="27127200" cy="4308872"/>
          </a:xfrm>
          <a:prstGeom prst="rect">
            <a:avLst/>
          </a:prstGeom>
          <a:noFill/>
        </p:spPr>
        <p:txBody>
          <a:bodyPr wrap="square" rtlCol="0">
            <a:spAutoFit/>
          </a:bodyPr>
          <a:lstStyle/>
          <a:p>
            <a:pPr algn="ctr"/>
            <a:r>
              <a:rPr lang="en-US" sz="8800" b="1" dirty="0"/>
              <a:t>Cost Benefit Analysis of Café Standards compared to the Alternative Fuel/Carbon Tax</a:t>
            </a:r>
            <a:endParaRPr lang="en-US" sz="8800" dirty="0"/>
          </a:p>
          <a:p>
            <a:pPr algn="ctr"/>
            <a:endParaRPr lang="en-US" sz="8800" dirty="0">
              <a:latin typeface="Helvetica" pitchFamily="34" charset="0"/>
            </a:endParaRPr>
          </a:p>
        </p:txBody>
      </p:sp>
      <p:sp>
        <p:nvSpPr>
          <p:cNvPr id="6" name="TextBox 5"/>
          <p:cNvSpPr txBox="1"/>
          <p:nvPr/>
        </p:nvSpPr>
        <p:spPr>
          <a:xfrm>
            <a:off x="10591800" y="3962400"/>
            <a:ext cx="27127200" cy="1200329"/>
          </a:xfrm>
          <a:prstGeom prst="rect">
            <a:avLst/>
          </a:prstGeom>
          <a:noFill/>
        </p:spPr>
        <p:txBody>
          <a:bodyPr wrap="square" rtlCol="0">
            <a:spAutoFit/>
          </a:bodyPr>
          <a:lstStyle/>
          <a:p>
            <a:pPr algn="ctr"/>
            <a:r>
              <a:rPr lang="en-US" sz="7200" dirty="0" smtClean="0">
                <a:latin typeface="Helvetica" pitchFamily="34" charset="0"/>
              </a:rPr>
              <a:t>Brian Levinson</a:t>
            </a:r>
            <a:endParaRPr lang="en-US" sz="7200" dirty="0">
              <a:latin typeface="Helvetica" pitchFamily="34" charset="0"/>
            </a:endParaRPr>
          </a:p>
        </p:txBody>
      </p:sp>
      <p:sp>
        <p:nvSpPr>
          <p:cNvPr id="7" name="TextBox 6"/>
          <p:cNvSpPr txBox="1"/>
          <p:nvPr/>
        </p:nvSpPr>
        <p:spPr>
          <a:xfrm>
            <a:off x="13030200" y="5486400"/>
            <a:ext cx="27127200" cy="1200329"/>
          </a:xfrm>
          <a:prstGeom prst="rect">
            <a:avLst/>
          </a:prstGeom>
          <a:noFill/>
        </p:spPr>
        <p:txBody>
          <a:bodyPr wrap="square" rtlCol="0">
            <a:spAutoFit/>
          </a:bodyPr>
          <a:lstStyle/>
          <a:p>
            <a:pPr algn="ctr"/>
            <a:r>
              <a:rPr lang="en-US" sz="7200" dirty="0" smtClean="0">
                <a:latin typeface="Helvetica" pitchFamily="34" charset="0"/>
              </a:rPr>
              <a:t>Department or </a:t>
            </a:r>
            <a:r>
              <a:rPr lang="en-US" sz="7200" dirty="0" smtClean="0">
                <a:latin typeface="Helvetica" pitchFamily="34" charset="0"/>
              </a:rPr>
              <a:t>Economics, </a:t>
            </a:r>
            <a:r>
              <a:rPr lang="en-US" sz="7200" dirty="0" smtClean="0">
                <a:latin typeface="Helvetica" pitchFamily="34" charset="0"/>
              </a:rPr>
              <a:t>Colby College, Waterville, ME</a:t>
            </a:r>
            <a:endParaRPr lang="en-US" sz="7200" dirty="0">
              <a:latin typeface="Helvetica" pitchFamily="34" charset="0"/>
            </a:endParaRPr>
          </a:p>
        </p:txBody>
      </p:sp>
      <p:sp>
        <p:nvSpPr>
          <p:cNvPr id="8" name="TextBox 7"/>
          <p:cNvSpPr txBox="1"/>
          <p:nvPr/>
        </p:nvSpPr>
        <p:spPr>
          <a:xfrm>
            <a:off x="1600200" y="7765473"/>
            <a:ext cx="13258800" cy="29823547"/>
          </a:xfrm>
          <a:prstGeom prst="rect">
            <a:avLst/>
          </a:prstGeom>
          <a:noFill/>
        </p:spPr>
        <p:txBody>
          <a:bodyPr wrap="square" rtlCol="0">
            <a:spAutoFit/>
          </a:bodyPr>
          <a:lstStyle/>
          <a:p>
            <a:pPr algn="ctr"/>
            <a:r>
              <a:rPr lang="en-US" sz="7200" dirty="0" smtClean="0">
                <a:latin typeface="+mj-lt"/>
              </a:rPr>
              <a:t>1. Introduction</a:t>
            </a:r>
            <a:endParaRPr lang="en-US" sz="7200" dirty="0" smtClean="0">
              <a:latin typeface="+mj-lt"/>
            </a:endParaRPr>
          </a:p>
          <a:p>
            <a:pPr algn="ctr"/>
            <a:endParaRPr lang="en-US" sz="3200" dirty="0">
              <a:latin typeface="+mj-lt"/>
            </a:endParaRPr>
          </a:p>
          <a:p>
            <a:pPr marL="457200" indent="-457200">
              <a:buFont typeface="Wingdings" charset="2"/>
              <a:buChar char="u"/>
            </a:pPr>
            <a:r>
              <a:rPr lang="en-US" sz="3200" dirty="0" smtClean="0">
                <a:latin typeface="+mj-lt"/>
              </a:rPr>
              <a:t>.</a:t>
            </a:r>
            <a:r>
              <a:rPr lang="en-US" sz="3200" dirty="0">
                <a:latin typeface="+mj-lt"/>
              </a:rPr>
              <a:t> The goal of this study is to perform a cost-benefit analysis on the new Café Standards and the alternative fuel tax. </a:t>
            </a:r>
            <a:endParaRPr lang="en-US" sz="3200" dirty="0" smtClean="0">
              <a:latin typeface="+mj-lt"/>
            </a:endParaRPr>
          </a:p>
          <a:p>
            <a:pPr marL="457200" indent="-457200">
              <a:buFont typeface="Wingdings" charset="2"/>
              <a:buChar char="u"/>
            </a:pPr>
            <a:r>
              <a:rPr lang="en-US" sz="3200" dirty="0">
                <a:latin typeface="+mj-lt"/>
              </a:rPr>
              <a:t>The Café Standards stand for Corporate Average Fuel Efficiency and were put in place by congress in 1975, following the oil embargo in 1973</a:t>
            </a:r>
            <a:r>
              <a:rPr lang="en-US" sz="3200" dirty="0">
                <a:latin typeface="+mj-lt"/>
              </a:rPr>
              <a:t> </a:t>
            </a:r>
            <a:endParaRPr lang="en-US" sz="3200" dirty="0" smtClean="0">
              <a:latin typeface="+mj-lt"/>
            </a:endParaRPr>
          </a:p>
          <a:p>
            <a:pPr marL="457200" indent="-457200">
              <a:buFont typeface="Wingdings" charset="2"/>
              <a:buChar char="u"/>
            </a:pPr>
            <a:r>
              <a:rPr lang="en-US" sz="3200" dirty="0">
                <a:latin typeface="+mj-lt"/>
              </a:rPr>
              <a:t>The goal of the Café Standards were to improve the mile per gallon efficiency of American made cars in the hopes of reducing gas consumption drastically</a:t>
            </a:r>
            <a:r>
              <a:rPr lang="en-US" sz="3200" dirty="0">
                <a:latin typeface="+mj-lt"/>
              </a:rPr>
              <a:t> </a:t>
            </a:r>
            <a:endParaRPr lang="en-US" sz="3200" dirty="0" smtClean="0">
              <a:latin typeface="+mj-lt"/>
            </a:endParaRPr>
          </a:p>
          <a:p>
            <a:pPr marL="457200" indent="-457200">
              <a:buFont typeface="Wingdings" charset="2"/>
              <a:buChar char="u"/>
            </a:pPr>
            <a:r>
              <a:rPr lang="en-US" sz="3200" dirty="0">
                <a:latin typeface="+mj-lt"/>
              </a:rPr>
              <a:t>On August 28</a:t>
            </a:r>
            <a:r>
              <a:rPr lang="en-US" sz="3200" baseline="30000" dirty="0">
                <a:latin typeface="+mj-lt"/>
              </a:rPr>
              <a:t>th</a:t>
            </a:r>
            <a:r>
              <a:rPr lang="en-US" sz="3200" dirty="0">
                <a:latin typeface="+mj-lt"/>
              </a:rPr>
              <a:t> 2012, President Obama announced, “groundbreaking standards that will increase fuel economy to the equivalent of 54.5 mpg for cars and light-duty trucks by Model Year 2025” (Whitehouse.gov).  This number would essentially double the current 27-mpg standard that is currently in place</a:t>
            </a:r>
            <a:r>
              <a:rPr lang="en-US" sz="3200" dirty="0">
                <a:latin typeface="+mj-lt"/>
              </a:rPr>
              <a:t> </a:t>
            </a:r>
            <a:endParaRPr lang="en-US" sz="3200" dirty="0" smtClean="0">
              <a:latin typeface="+mj-lt"/>
            </a:endParaRPr>
          </a:p>
          <a:p>
            <a:pPr marL="457200" indent="-457200">
              <a:buFont typeface="Wingdings" charset="2"/>
              <a:buChar char="u"/>
            </a:pPr>
            <a:r>
              <a:rPr lang="en-US" sz="3200" dirty="0">
                <a:latin typeface="+mj-lt"/>
              </a:rPr>
              <a:t>Ultimately, the Café Standards are in place to improve fuel efficiency of the cars in the United States, which should lead to reduced greenhouse gas emissions, reduced dependency on foreign oil, incentives to switch to alternative fuel sources and potentially savings for the consumers </a:t>
            </a:r>
            <a:endParaRPr lang="en-US" sz="3200" dirty="0" smtClean="0">
              <a:latin typeface="+mj-lt"/>
            </a:endParaRPr>
          </a:p>
          <a:p>
            <a:pPr marL="457200" indent="-457200">
              <a:buFont typeface="Wingdings" charset="2"/>
              <a:buChar char="u"/>
            </a:pPr>
            <a:endParaRPr lang="en-US" sz="3200" dirty="0" smtClean="0">
              <a:latin typeface="+mj-lt"/>
            </a:endParaRPr>
          </a:p>
          <a:p>
            <a:pPr marL="457200" indent="-457200">
              <a:buFont typeface="Wingdings" charset="2"/>
              <a:buChar char="u"/>
            </a:pPr>
            <a:r>
              <a:rPr lang="en-US" sz="3200" dirty="0">
                <a:latin typeface="+mj-lt"/>
              </a:rPr>
              <a:t>On the other hand, there are several opponents to the Café Standard and several supporters of a fuel/carbon tax</a:t>
            </a:r>
            <a:r>
              <a:rPr lang="en-US" sz="3200" dirty="0">
                <a:latin typeface="+mj-lt"/>
              </a:rPr>
              <a:t> </a:t>
            </a:r>
            <a:endParaRPr lang="en-US" sz="3200" dirty="0" smtClean="0">
              <a:latin typeface="+mj-lt"/>
            </a:endParaRPr>
          </a:p>
          <a:p>
            <a:pPr marL="457200" indent="-457200">
              <a:buFont typeface="Wingdings" charset="2"/>
              <a:buChar char="u"/>
            </a:pPr>
            <a:r>
              <a:rPr lang="en-US" sz="3200" dirty="0">
                <a:latin typeface="+mj-lt"/>
              </a:rPr>
              <a:t>The supporters of this tax claim that the tax will solve all of the environmental issues associated with the Café Standards immediately and will in fact have a greater benefit for all parties involved</a:t>
            </a:r>
            <a:r>
              <a:rPr lang="en-US" sz="3200" dirty="0">
                <a:latin typeface="+mj-lt"/>
              </a:rPr>
              <a:t> </a:t>
            </a:r>
            <a:endParaRPr lang="en-US" sz="3200" dirty="0" smtClean="0">
              <a:latin typeface="+mj-lt"/>
            </a:endParaRPr>
          </a:p>
          <a:p>
            <a:pPr marL="457200" indent="-457200">
              <a:buFont typeface="Wingdings" charset="2"/>
              <a:buChar char="u"/>
            </a:pPr>
            <a:r>
              <a:rPr lang="en-US" sz="3200" dirty="0">
                <a:latin typeface="+mj-lt"/>
              </a:rPr>
              <a:t>Both of these methods have similar goals; however, the ways these policies achieve their goals vary greatly.  By performing a cost benefit analysis on both these techniques we can determine which policy is more cost effective, better for the environment and which policy is more realistic. </a:t>
            </a:r>
            <a:endParaRPr lang="en-US" sz="3200" dirty="0" smtClean="0">
              <a:latin typeface="+mj-lt"/>
            </a:endParaRPr>
          </a:p>
          <a:p>
            <a:pPr algn="ctr"/>
            <a:endParaRPr lang="en-US" sz="7200" dirty="0" smtClean="0">
              <a:latin typeface="+mj-lt"/>
            </a:endParaRPr>
          </a:p>
          <a:p>
            <a:pPr algn="ctr"/>
            <a:r>
              <a:rPr lang="en-US" sz="7200" dirty="0" smtClean="0">
                <a:latin typeface="+mj-lt"/>
              </a:rPr>
              <a:t>2. Research Questions</a:t>
            </a:r>
          </a:p>
          <a:p>
            <a:pPr marL="857250" indent="-857250">
              <a:buFont typeface="Wingdings" charset="2"/>
              <a:buChar char="u"/>
            </a:pPr>
            <a:r>
              <a:rPr lang="en-US" sz="3600" dirty="0" smtClean="0">
                <a:latin typeface="+mj-lt"/>
              </a:rPr>
              <a:t>What are the Costs and the Benefits associated with the Café Standards and the alternative Fuel Tax?</a:t>
            </a:r>
          </a:p>
          <a:p>
            <a:pPr marL="3208538" lvl="1" indent="-857250">
              <a:buFont typeface="Wingdings" charset="2"/>
              <a:buChar char="u"/>
            </a:pPr>
            <a:endParaRPr lang="en-US" sz="3200" dirty="0">
              <a:latin typeface="+mj-lt"/>
            </a:endParaRPr>
          </a:p>
          <a:p>
            <a:pPr marL="3208538" lvl="1" indent="-857250">
              <a:buFont typeface="Wingdings" charset="2"/>
              <a:buChar char="u"/>
            </a:pPr>
            <a:r>
              <a:rPr lang="en-US" sz="3200" dirty="0" smtClean="0">
                <a:latin typeface="+mj-lt"/>
              </a:rPr>
              <a:t>By manually extracting data associated with each of these policies, we can view the positives and negatives of each category</a:t>
            </a:r>
          </a:p>
          <a:p>
            <a:pPr marL="3208538" lvl="1" indent="-857250">
              <a:buFont typeface="Wingdings" charset="2"/>
              <a:buChar char="u"/>
            </a:pPr>
            <a:r>
              <a:rPr lang="en-US" sz="3200" dirty="0" smtClean="0">
                <a:latin typeface="+mj-lt"/>
              </a:rPr>
              <a:t>We can view which the positive and negative environmental factors, along with the economic impact of each policy</a:t>
            </a:r>
            <a:endParaRPr lang="en-US" sz="3200" dirty="0">
              <a:latin typeface="+mj-lt"/>
            </a:endParaRPr>
          </a:p>
          <a:p>
            <a:pPr marL="685800" indent="-685800">
              <a:buFont typeface="Wingdings" charset="2"/>
              <a:buChar char="u"/>
            </a:pPr>
            <a:r>
              <a:rPr lang="en-US" sz="3600" dirty="0" smtClean="0">
                <a:latin typeface="+mj-lt"/>
              </a:rPr>
              <a:t>After viewing the costs and benefits associated with each policy, </a:t>
            </a:r>
            <a:r>
              <a:rPr lang="en-US" sz="3600" dirty="0" smtClean="0">
                <a:latin typeface="+mj-lt"/>
              </a:rPr>
              <a:t>can we determine if one policy is clearly more efficient than the other in terms of environmental and economic impact?</a:t>
            </a:r>
          </a:p>
          <a:p>
            <a:endParaRPr lang="en-US" sz="4800" dirty="0" smtClean="0">
              <a:latin typeface="+mj-lt"/>
            </a:endParaRPr>
          </a:p>
          <a:p>
            <a:pPr algn="ctr"/>
            <a:endParaRPr lang="en-US" sz="4800" dirty="0" smtClean="0">
              <a:latin typeface="+mj-lt"/>
            </a:endParaRPr>
          </a:p>
          <a:p>
            <a:pPr algn="ctr"/>
            <a:r>
              <a:rPr lang="en-US" sz="4800" dirty="0" smtClean="0">
                <a:latin typeface="+mj-lt"/>
              </a:rPr>
              <a:t>5. Acknowledgements </a:t>
            </a:r>
          </a:p>
          <a:p>
            <a:r>
              <a:rPr lang="en-US" sz="3200" dirty="0" smtClean="0">
                <a:latin typeface="+mj-lt"/>
                <a:cs typeface="Helvetica"/>
              </a:rPr>
              <a:t>I would personally </a:t>
            </a:r>
            <a:r>
              <a:rPr lang="en-US" sz="3200" dirty="0">
                <a:latin typeface="+mj-lt"/>
                <a:cs typeface="Helvetica"/>
              </a:rPr>
              <a:t>like to thank Professor </a:t>
            </a:r>
            <a:r>
              <a:rPr lang="en-US" sz="3200" dirty="0">
                <a:latin typeface="+mj-lt"/>
                <a:cs typeface="Helvetica"/>
              </a:rPr>
              <a:t>Sahan</a:t>
            </a:r>
            <a:r>
              <a:rPr lang="en-US" sz="3200" dirty="0">
                <a:latin typeface="+mj-lt"/>
                <a:cs typeface="Helvetica"/>
              </a:rPr>
              <a:t> </a:t>
            </a:r>
            <a:r>
              <a:rPr lang="en-US" sz="3200" dirty="0" smtClean="0">
                <a:latin typeface="+mj-lt"/>
                <a:cs typeface="Helvetica"/>
              </a:rPr>
              <a:t>Dissanayake</a:t>
            </a:r>
            <a:r>
              <a:rPr lang="en-US" sz="3200" dirty="0" smtClean="0">
                <a:latin typeface="+mj-lt"/>
                <a:cs typeface="Helvetica"/>
              </a:rPr>
              <a:t> </a:t>
            </a:r>
            <a:r>
              <a:rPr lang="en-US" sz="3200" dirty="0">
                <a:latin typeface="+mj-lt"/>
                <a:cs typeface="Helvetica"/>
              </a:rPr>
              <a:t>for his two years of excellent teaching in Environmental Economics</a:t>
            </a:r>
            <a:r>
              <a:rPr lang="en-US" sz="3200" dirty="0" smtClean="0">
                <a:latin typeface="+mj-lt"/>
                <a:cs typeface="Helvetica"/>
              </a:rPr>
              <a:t>.</a:t>
            </a:r>
          </a:p>
          <a:p>
            <a:endParaRPr lang="en-US" sz="3200" dirty="0" smtClean="0">
              <a:latin typeface="+mj-lt"/>
              <a:cs typeface="Helvetica"/>
            </a:endParaRPr>
          </a:p>
          <a:p>
            <a:r>
              <a:rPr lang="en-US" sz="3200" dirty="0" smtClean="0">
                <a:latin typeface="+mj-lt"/>
                <a:cs typeface="Helvetica"/>
              </a:rPr>
              <a:t>I would also like to thank the Colby College Economic Department as a whole for teaching me for the past 4 years</a:t>
            </a:r>
          </a:p>
          <a:p>
            <a:endParaRPr lang="en-US" sz="3200" dirty="0">
              <a:latin typeface="+mj-lt"/>
              <a:cs typeface="Helvetica"/>
            </a:endParaRPr>
          </a:p>
          <a:p>
            <a:r>
              <a:rPr lang="en-US" sz="3200" dirty="0" smtClean="0">
                <a:latin typeface="+mj-lt"/>
              </a:rPr>
              <a:t>I would also like to thank my parents for their support through this entire process</a:t>
            </a:r>
          </a:p>
          <a:p>
            <a:endParaRPr lang="en-US" sz="4800" dirty="0">
              <a:latin typeface="Helvetica" pitchFamily="34" charset="0"/>
            </a:endParaRPr>
          </a:p>
        </p:txBody>
      </p:sp>
      <p:sp>
        <p:nvSpPr>
          <p:cNvPr id="9" name="TextBox 8"/>
          <p:cNvSpPr txBox="1"/>
          <p:nvPr/>
        </p:nvSpPr>
        <p:spPr>
          <a:xfrm>
            <a:off x="15621000" y="7751618"/>
            <a:ext cx="13258800" cy="28530891"/>
          </a:xfrm>
          <a:prstGeom prst="rect">
            <a:avLst/>
          </a:prstGeom>
          <a:noFill/>
        </p:spPr>
        <p:txBody>
          <a:bodyPr wrap="square" rtlCol="0">
            <a:spAutoFit/>
          </a:bodyPr>
          <a:lstStyle/>
          <a:p>
            <a:pPr algn="ctr"/>
            <a:r>
              <a:rPr lang="en-US" sz="7200" dirty="0" smtClean="0">
                <a:latin typeface="+mj-lt"/>
              </a:rPr>
              <a:t>3. Methods/Results</a:t>
            </a:r>
            <a:endParaRPr lang="en-US" sz="7200" dirty="0" smtClean="0">
              <a:latin typeface="+mj-lt"/>
            </a:endParaRPr>
          </a:p>
          <a:p>
            <a:r>
              <a:rPr lang="en-US" sz="4800" dirty="0" smtClean="0">
                <a:latin typeface="+mj-lt"/>
              </a:rPr>
              <a:t>Café Standards</a:t>
            </a:r>
          </a:p>
          <a:p>
            <a:pPr marL="685800" indent="-685800">
              <a:buFont typeface="Wingdings" charset="2"/>
              <a:buChar char="u"/>
            </a:pPr>
            <a:r>
              <a:rPr lang="en-US" sz="3200" dirty="0" smtClean="0">
                <a:latin typeface="+mj-lt"/>
              </a:rPr>
              <a:t>Benefits</a:t>
            </a:r>
          </a:p>
          <a:p>
            <a:pPr marL="3037088" lvl="1" indent="-685800">
              <a:buFont typeface="Wingdings" charset="2"/>
              <a:buChar char="u"/>
            </a:pPr>
            <a:r>
              <a:rPr lang="en-US" sz="3200" dirty="0" smtClean="0">
                <a:latin typeface="+mj-lt"/>
              </a:rPr>
              <a:t>Savings at Gas pump</a:t>
            </a:r>
          </a:p>
          <a:p>
            <a:pPr marL="3037088" lvl="1" indent="-685800">
              <a:buFont typeface="Wingdings" charset="2"/>
              <a:buChar char="u"/>
            </a:pPr>
            <a:r>
              <a:rPr lang="en-US" sz="3200" dirty="0" smtClean="0">
                <a:latin typeface="+mj-lt"/>
              </a:rPr>
              <a:t>After manually extracting data about current gas prices and miles driven per driver, we can determine how much the Café Standards would have an effect</a:t>
            </a:r>
          </a:p>
          <a:p>
            <a:pPr marL="3037088" lvl="1" indent="-685800">
              <a:buFont typeface="Wingdings" charset="2"/>
              <a:buChar char="u"/>
            </a:pPr>
            <a:r>
              <a:rPr lang="en-US" sz="3200" dirty="0" smtClean="0">
                <a:latin typeface="+mj-lt"/>
              </a:rPr>
              <a:t>If drivers drove the same amount, they would use about half the gallons they currently use and save an average of $994.54 per year</a:t>
            </a:r>
          </a:p>
          <a:p>
            <a:pPr marL="3037088" lvl="1" indent="-685800">
              <a:buFont typeface="Wingdings" charset="2"/>
              <a:buChar char="u"/>
            </a:pPr>
            <a:r>
              <a:rPr lang="en-US" sz="3200" dirty="0" smtClean="0">
                <a:latin typeface="+mj-lt"/>
              </a:rPr>
              <a:t>This would save </a:t>
            </a:r>
            <a:r>
              <a:rPr lang="en-US" sz="3200" dirty="0">
                <a:latin typeface="+mj-lt"/>
              </a:rPr>
              <a:t>$208,853,400,000 </a:t>
            </a:r>
            <a:r>
              <a:rPr lang="en-US" sz="3200" dirty="0" smtClean="0">
                <a:latin typeface="+mj-lt"/>
              </a:rPr>
              <a:t>for all the drivers combined per year</a:t>
            </a:r>
          </a:p>
          <a:p>
            <a:pPr marL="3037088" lvl="1" indent="-685800">
              <a:buFont typeface="Wingdings" charset="2"/>
              <a:buChar char="u"/>
            </a:pPr>
            <a:endParaRPr lang="en-US" sz="3200" dirty="0" smtClean="0">
              <a:latin typeface="+mj-lt"/>
            </a:endParaRPr>
          </a:p>
          <a:p>
            <a:pPr marL="3037088" lvl="1" indent="-685800">
              <a:buFont typeface="Wingdings" charset="2"/>
              <a:buChar char="u"/>
            </a:pPr>
            <a:r>
              <a:rPr lang="en-US" sz="3200" dirty="0" smtClean="0">
                <a:latin typeface="+mj-lt"/>
              </a:rPr>
              <a:t>Environmental Benefit of Café Standards</a:t>
            </a:r>
          </a:p>
          <a:p>
            <a:pPr marL="457200" indent="-457200">
              <a:buFont typeface="Wingdings" charset="2"/>
              <a:buChar char="u"/>
            </a:pPr>
            <a:r>
              <a:rPr lang="en-US" sz="3200" dirty="0">
                <a:latin typeface="+mj-lt"/>
              </a:rPr>
              <a:t>611.32 gallons per year x 8,887 grams of co2 per gallon = 5,432,800.84 grams of co2 emitted each year per vehicle.  </a:t>
            </a:r>
            <a:endParaRPr lang="en-US" sz="3200" dirty="0" smtClean="0">
              <a:latin typeface="+mj-lt"/>
            </a:endParaRPr>
          </a:p>
          <a:p>
            <a:pPr marL="457200" indent="-457200">
              <a:buFont typeface="Wingdings" charset="2"/>
              <a:buChar char="u"/>
            </a:pPr>
            <a:r>
              <a:rPr lang="en-US" sz="3200" dirty="0" smtClean="0">
                <a:latin typeface="+mj-lt"/>
              </a:rPr>
              <a:t>However</a:t>
            </a:r>
            <a:r>
              <a:rPr lang="en-US" sz="3200" dirty="0">
                <a:latin typeface="+mj-lt"/>
              </a:rPr>
              <a:t>, under the new 54.5-mpg average for 2025, drivers would only need to consume 302.85 gallons per year.  Therefore we can achieve a new co2 emissions level based on the new policy.  </a:t>
            </a:r>
            <a:endParaRPr lang="en-US" sz="3200" dirty="0" smtClean="0">
              <a:latin typeface="+mj-lt"/>
            </a:endParaRPr>
          </a:p>
          <a:p>
            <a:pPr marL="457200" indent="-457200">
              <a:buFont typeface="Wingdings" charset="2"/>
              <a:buChar char="u"/>
            </a:pPr>
            <a:r>
              <a:rPr lang="en-US" sz="3200" dirty="0" smtClean="0">
                <a:latin typeface="+mj-lt"/>
              </a:rPr>
              <a:t>302.85 </a:t>
            </a:r>
            <a:r>
              <a:rPr lang="en-US" sz="3200" dirty="0">
                <a:latin typeface="+mj-lt"/>
              </a:rPr>
              <a:t>gallons per year x 8887 grams of co2 per gallon = 2,691,427.95 grams of co2 emitted each year per </a:t>
            </a:r>
            <a:r>
              <a:rPr lang="en-US" sz="3200" dirty="0" smtClean="0">
                <a:latin typeface="+mj-lt"/>
              </a:rPr>
              <a:t>vehicle</a:t>
            </a:r>
          </a:p>
          <a:p>
            <a:pPr marL="457200" indent="-457200">
              <a:buFont typeface="Wingdings" charset="2"/>
              <a:buChar char="u"/>
            </a:pPr>
            <a:r>
              <a:rPr lang="en-US" sz="3200" dirty="0" smtClean="0">
                <a:latin typeface="+mj-lt"/>
              </a:rPr>
              <a:t>Based </a:t>
            </a:r>
            <a:r>
              <a:rPr lang="en-US" sz="3200" dirty="0">
                <a:latin typeface="+mj-lt"/>
              </a:rPr>
              <a:t>on the new 54.5-mpg average, drivers will emit 2,741,372.89 grams of co2 less per vehicle.  (5,432,800.84-2,691,427.95=2,7741,372.89).  According to these results, co2 emissions would be reduced immensely under this policy</a:t>
            </a:r>
            <a:r>
              <a:rPr lang="en-US" sz="3200" dirty="0" smtClean="0">
                <a:latin typeface="+mj-lt"/>
              </a:rPr>
              <a:t>.</a:t>
            </a:r>
          </a:p>
          <a:p>
            <a:pPr marL="457200" indent="-457200">
              <a:buFont typeface="Wingdings" charset="2"/>
              <a:buChar char="u"/>
            </a:pPr>
            <a:endParaRPr lang="en-US" sz="3200" dirty="0">
              <a:latin typeface="+mj-lt"/>
            </a:endParaRPr>
          </a:p>
          <a:p>
            <a:pPr marL="457200" indent="-457200">
              <a:buFont typeface="Wingdings" charset="2"/>
              <a:buChar char="u"/>
            </a:pPr>
            <a:r>
              <a:rPr lang="en-US" sz="3200" dirty="0" smtClean="0">
                <a:latin typeface="+mj-lt"/>
              </a:rPr>
              <a:t>Costs</a:t>
            </a:r>
          </a:p>
          <a:p>
            <a:pPr marL="2808488" lvl="1" indent="-457200">
              <a:buFont typeface="Wingdings" charset="2"/>
              <a:buChar char="u"/>
            </a:pPr>
            <a:r>
              <a:rPr lang="en-US" sz="3200" dirty="0" smtClean="0">
                <a:latin typeface="+mj-lt"/>
              </a:rPr>
              <a:t>Increased Cost of New Vehicles</a:t>
            </a:r>
          </a:p>
          <a:p>
            <a:pPr marL="2808488" lvl="1" indent="-457200">
              <a:buFont typeface="Wingdings" charset="2"/>
              <a:buChar char="u"/>
            </a:pPr>
            <a:endParaRPr lang="en-US" sz="3200" dirty="0" smtClean="0">
              <a:latin typeface="+mj-lt"/>
            </a:endParaRPr>
          </a:p>
          <a:p>
            <a:pPr marL="2808488" lvl="1" indent="-457200">
              <a:buFont typeface="Wingdings" charset="2"/>
              <a:buChar char="u"/>
            </a:pPr>
            <a:r>
              <a:rPr lang="en-US" sz="3200" dirty="0" smtClean="0">
                <a:latin typeface="+mj-lt"/>
              </a:rPr>
              <a:t>According </a:t>
            </a:r>
            <a:r>
              <a:rPr lang="en-US" sz="3200" dirty="0">
                <a:latin typeface="+mj-lt"/>
              </a:rPr>
              <a:t>to the Heritage Foundation, “Combined with the more stringent rules for 2011–2016, the new standards will increase the average cost of a new car by $3,000 by 2025 by </a:t>
            </a:r>
            <a:r>
              <a:rPr lang="en-US" sz="3200" dirty="0" smtClean="0">
                <a:latin typeface="+mj-lt"/>
              </a:rPr>
              <a:t>the </a:t>
            </a:r>
            <a:r>
              <a:rPr lang="en-US" sz="3200" dirty="0">
                <a:latin typeface="+mj-lt"/>
              </a:rPr>
              <a:t>government’s own account </a:t>
            </a:r>
            <a:endParaRPr lang="en-US" sz="3200" dirty="0">
              <a:latin typeface="+mj-lt"/>
            </a:endParaRPr>
          </a:p>
          <a:p>
            <a:pPr marL="2808488" lvl="1" indent="-457200">
              <a:buFont typeface="Wingdings" charset="2"/>
              <a:buChar char="u"/>
            </a:pPr>
            <a:endParaRPr lang="en-US" sz="3200" dirty="0" smtClean="0">
              <a:latin typeface="+mj-lt"/>
            </a:endParaRPr>
          </a:p>
          <a:p>
            <a:pPr marL="2808488" lvl="1" indent="-457200">
              <a:buFont typeface="Wingdings" charset="2"/>
              <a:buChar char="u"/>
            </a:pPr>
            <a:r>
              <a:rPr lang="en-US" sz="3200" dirty="0" smtClean="0">
                <a:latin typeface="+mj-lt"/>
              </a:rPr>
              <a:t>Increased Demand For Gasoline due to Increased MPG averages in 2025</a:t>
            </a:r>
          </a:p>
          <a:p>
            <a:pPr marL="2808488" lvl="1" indent="-457200">
              <a:buFont typeface="Wingdings" charset="2"/>
              <a:buChar char="u"/>
            </a:pPr>
            <a:endParaRPr lang="en-US" sz="3200" dirty="0">
              <a:latin typeface="+mj-lt"/>
            </a:endParaRPr>
          </a:p>
          <a:p>
            <a:pPr marL="2808488" lvl="1" indent="-457200">
              <a:buFont typeface="Wingdings" charset="2"/>
              <a:buChar char="u"/>
            </a:pPr>
            <a:r>
              <a:rPr lang="en-US" sz="3200" dirty="0">
                <a:latin typeface="+mj-lt"/>
              </a:rPr>
              <a:t>Another potentially huge drawback associated with the Café Standards is what effect the increased mpg-average will have on consumption of gasoline.  In other words, the Obama administration assumes that by increasing the mpg-average drastically for all vehicles, the supply-demand market of gasoline will remain virtually unaffected.  They assume that the increase of miles per gallon for vehicles will only cause the demand to drive more by 10%. </a:t>
            </a:r>
            <a:endParaRPr lang="en-US" sz="3200" dirty="0" smtClean="0">
              <a:latin typeface="+mj-lt"/>
            </a:endParaRPr>
          </a:p>
          <a:p>
            <a:pPr lvl="1"/>
            <a:r>
              <a:rPr lang="en-US" sz="3200" dirty="0">
                <a:latin typeface="+mj-lt"/>
              </a:rPr>
              <a:t>Based on this 10% effect on increased gasoline demand we save about $200 dollars per vehicle less per year. </a:t>
            </a:r>
            <a:endParaRPr lang="en-US" sz="3200" dirty="0" smtClean="0">
              <a:latin typeface="+mj-lt"/>
            </a:endParaRPr>
          </a:p>
          <a:p>
            <a:pPr lvl="1"/>
            <a:r>
              <a:rPr lang="en-US" sz="3200" dirty="0" smtClean="0">
                <a:latin typeface="+mj-lt"/>
              </a:rPr>
              <a:t>Based on a 30% effect on increased gasoline demand we save about $600 less per vehicle</a:t>
            </a:r>
          </a:p>
          <a:p>
            <a:pPr lvl="1"/>
            <a:endParaRPr lang="en-US" sz="3200" dirty="0" smtClean="0">
              <a:latin typeface="+mj-lt"/>
            </a:endParaRPr>
          </a:p>
          <a:p>
            <a:pPr marL="2808488" lvl="1" indent="-457200">
              <a:buFont typeface="Wingdings" charset="2"/>
              <a:buChar char="u"/>
            </a:pPr>
            <a:r>
              <a:rPr lang="en-US" sz="3200" dirty="0" smtClean="0">
                <a:latin typeface="+mj-lt"/>
              </a:rPr>
              <a:t>Along with the these two costs, there are several other miscellaneous costs associated with the Café Standards, such as: Reduced Consumer Choice and Reduced Passenger Safety due to lighter cars on average</a:t>
            </a:r>
          </a:p>
          <a:p>
            <a:pPr lvl="2"/>
            <a:endParaRPr lang="en-US" sz="3200" dirty="0">
              <a:latin typeface="Helvetica" pitchFamily="34" charset="0"/>
            </a:endParaRPr>
          </a:p>
          <a:p>
            <a:pPr marL="5388376" lvl="2" indent="-685800">
              <a:buFont typeface="Wingdings" charset="2"/>
              <a:buChar char="u"/>
            </a:pPr>
            <a:endParaRPr lang="en-US" sz="3200" dirty="0" smtClean="0">
              <a:latin typeface="Helvetica" pitchFamily="34" charset="0"/>
            </a:endParaRPr>
          </a:p>
        </p:txBody>
      </p:sp>
      <p:sp>
        <p:nvSpPr>
          <p:cNvPr id="10" name="TextBox 9"/>
          <p:cNvSpPr txBox="1"/>
          <p:nvPr/>
        </p:nvSpPr>
        <p:spPr>
          <a:xfrm>
            <a:off x="29413200" y="7696200"/>
            <a:ext cx="13258800" cy="27299791"/>
          </a:xfrm>
          <a:prstGeom prst="rect">
            <a:avLst/>
          </a:prstGeom>
          <a:noFill/>
        </p:spPr>
        <p:txBody>
          <a:bodyPr wrap="square" rtlCol="0">
            <a:spAutoFit/>
          </a:bodyPr>
          <a:lstStyle/>
          <a:p>
            <a:r>
              <a:rPr lang="en-US" sz="4800" dirty="0" smtClean="0">
                <a:latin typeface="+mj-lt"/>
              </a:rPr>
              <a:t>Fuel Tax</a:t>
            </a:r>
          </a:p>
          <a:p>
            <a:pPr marL="685800" indent="-685800">
              <a:buFont typeface="Wingdings" charset="2"/>
              <a:buChar char="u"/>
            </a:pPr>
            <a:r>
              <a:rPr lang="en-US" sz="3200" dirty="0" smtClean="0">
                <a:latin typeface="+mj-lt"/>
              </a:rPr>
              <a:t>Benefits</a:t>
            </a:r>
          </a:p>
          <a:p>
            <a:pPr lvl="1"/>
            <a:r>
              <a:rPr lang="en-US" sz="3200" b="1" dirty="0">
                <a:latin typeface="+mj-lt"/>
              </a:rPr>
              <a:t>Determine How Big a Tax Would Need to be in Order to Control the Amount of CO2 Emissions </a:t>
            </a:r>
            <a:endParaRPr lang="en-US" sz="3200" b="1" dirty="0">
              <a:latin typeface="+mj-lt"/>
            </a:endParaRPr>
          </a:p>
          <a:p>
            <a:pPr lvl="1"/>
            <a:endParaRPr lang="en-US" sz="3200" b="1" dirty="0" smtClean="0">
              <a:latin typeface="+mj-lt"/>
            </a:endParaRPr>
          </a:p>
          <a:p>
            <a:pPr lvl="1"/>
            <a:endParaRPr lang="en-US" sz="3200" b="1" dirty="0">
              <a:latin typeface="+mj-lt"/>
            </a:endParaRPr>
          </a:p>
          <a:p>
            <a:pPr lvl="1"/>
            <a:endParaRPr lang="en-US" sz="3200" b="1" dirty="0" smtClean="0">
              <a:latin typeface="+mj-lt"/>
            </a:endParaRPr>
          </a:p>
          <a:p>
            <a:pPr lvl="1"/>
            <a:endParaRPr lang="en-US" sz="3200" b="1" dirty="0">
              <a:latin typeface="+mj-lt"/>
            </a:endParaRPr>
          </a:p>
          <a:p>
            <a:pPr lvl="1"/>
            <a:endParaRPr lang="en-US" sz="3200" b="1" dirty="0" smtClean="0">
              <a:latin typeface="+mj-lt"/>
            </a:endParaRPr>
          </a:p>
          <a:p>
            <a:pPr lvl="1"/>
            <a:endParaRPr lang="en-US" sz="3200" b="1" dirty="0">
              <a:latin typeface="+mj-lt"/>
            </a:endParaRPr>
          </a:p>
          <a:p>
            <a:pPr lvl="1"/>
            <a:endParaRPr lang="en-US" sz="3200" b="1" dirty="0" smtClean="0">
              <a:latin typeface="+mj-lt"/>
            </a:endParaRPr>
          </a:p>
          <a:p>
            <a:pPr lvl="1"/>
            <a:endParaRPr lang="en-US" sz="3200" b="1" dirty="0">
              <a:latin typeface="+mj-lt"/>
            </a:endParaRPr>
          </a:p>
          <a:p>
            <a:pPr lvl="1"/>
            <a:endParaRPr lang="en-US" sz="3200" b="1" dirty="0" smtClean="0">
              <a:latin typeface="+mj-lt"/>
            </a:endParaRPr>
          </a:p>
          <a:p>
            <a:pPr lvl="1"/>
            <a:endParaRPr lang="en-US" sz="3200" b="1" dirty="0">
              <a:latin typeface="+mj-lt"/>
            </a:endParaRPr>
          </a:p>
          <a:p>
            <a:pPr marL="2808488" lvl="1" indent="-457200">
              <a:buFont typeface="Wingdings" charset="2"/>
              <a:buChar char="u"/>
            </a:pPr>
            <a:r>
              <a:rPr lang="en-US" sz="3200" dirty="0" smtClean="0">
                <a:latin typeface="+mj-lt"/>
              </a:rPr>
              <a:t>By using this table we can determine the price elasticity of demand for gasoline and determine how big of an effect a gas tax would have</a:t>
            </a:r>
          </a:p>
          <a:p>
            <a:pPr marL="2808488" lvl="1" indent="-457200">
              <a:buFont typeface="Wingdings" charset="2"/>
              <a:buChar char="u"/>
            </a:pPr>
            <a:r>
              <a:rPr lang="en-US" sz="3200" dirty="0" smtClean="0">
                <a:latin typeface="+mj-lt"/>
              </a:rPr>
              <a:t>A 1 cent tax would decrease fuel consumption by </a:t>
            </a:r>
            <a:r>
              <a:rPr lang="en-US" sz="3200" dirty="0">
                <a:latin typeface="+mj-lt"/>
              </a:rPr>
              <a:t>230,952,380.90</a:t>
            </a:r>
            <a:r>
              <a:rPr lang="en-US" sz="3200" dirty="0">
                <a:latin typeface="+mj-lt"/>
              </a:rPr>
              <a:t> </a:t>
            </a:r>
            <a:endParaRPr lang="en-US" sz="3200" dirty="0" smtClean="0">
              <a:latin typeface="+mj-lt"/>
            </a:endParaRPr>
          </a:p>
          <a:p>
            <a:pPr marL="2808488" lvl="1" indent="-457200">
              <a:buFont typeface="Wingdings" charset="2"/>
              <a:buChar char="u"/>
            </a:pPr>
            <a:r>
              <a:rPr lang="en-US" sz="3200" dirty="0" smtClean="0">
                <a:latin typeface="+mj-lt"/>
              </a:rPr>
              <a:t>Based on these results, it would take a $1.00-$1.60 tax to get same environmental benefit as Café Standards</a:t>
            </a:r>
          </a:p>
          <a:p>
            <a:pPr marL="2808488" lvl="1" indent="-457200">
              <a:buFont typeface="Wingdings" charset="2"/>
              <a:buChar char="u"/>
            </a:pPr>
            <a:r>
              <a:rPr lang="en-US" sz="3200" dirty="0" smtClean="0">
                <a:latin typeface="+mj-lt"/>
              </a:rPr>
              <a:t>Furthermore, based on the exact tax number, the government would receive tax revenue that could be used to repair the roads or other projects</a:t>
            </a:r>
          </a:p>
          <a:p>
            <a:pPr marL="2808488" lvl="1" indent="-457200">
              <a:buFont typeface="Wingdings" charset="2"/>
              <a:buChar char="u"/>
            </a:pPr>
            <a:r>
              <a:rPr lang="en-US" sz="3200" dirty="0">
                <a:latin typeface="+mj-lt"/>
              </a:rPr>
              <a:t>T</a:t>
            </a:r>
            <a:r>
              <a:rPr lang="en-US" sz="3200" dirty="0" smtClean="0">
                <a:latin typeface="+mj-lt"/>
              </a:rPr>
              <a:t>he </a:t>
            </a:r>
            <a:r>
              <a:rPr lang="en-US" sz="3200" dirty="0">
                <a:latin typeface="+mj-lt"/>
              </a:rPr>
              <a:t>government would receive 110 billion dollars in revenue from a 1-dollar tax on gasoline</a:t>
            </a:r>
            <a:r>
              <a:rPr lang="en-US" sz="3200" dirty="0">
                <a:latin typeface="+mj-lt"/>
              </a:rPr>
              <a:t> </a:t>
            </a:r>
          </a:p>
          <a:p>
            <a:pPr lvl="1"/>
            <a:r>
              <a:rPr lang="en-US" sz="3200" dirty="0" smtClean="0">
                <a:latin typeface="+mj-lt"/>
              </a:rPr>
              <a:t>Costs</a:t>
            </a:r>
          </a:p>
          <a:p>
            <a:pPr marL="3037088" lvl="1" indent="-685800">
              <a:buFont typeface="Wingdings" charset="2"/>
              <a:buChar char="u"/>
            </a:pPr>
            <a:r>
              <a:rPr lang="en-US" sz="3200" dirty="0">
                <a:latin typeface="+mj-lt"/>
              </a:rPr>
              <a:t>The cost to the consumer is the exact same as how much revenue the government will receive.  Based on a 1-dollar tax, consumers will need to spend an extra 110 billion dollars on gasoline per year.  This may seem like an extremely large number; however, we can see how much this will cost per driver by dividing the total number by the amount of drivers.  110,000,000,000/210,000,000=$523.81 per person.  </a:t>
            </a:r>
            <a:endParaRPr lang="en-US" sz="3200" dirty="0" smtClean="0">
              <a:latin typeface="+mj-lt"/>
            </a:endParaRPr>
          </a:p>
          <a:p>
            <a:pPr lvl="1"/>
            <a:endParaRPr lang="en-US" sz="3200" dirty="0">
              <a:latin typeface="+mj-lt"/>
            </a:endParaRPr>
          </a:p>
          <a:p>
            <a:pPr lvl="1" algn="ctr"/>
            <a:r>
              <a:rPr lang="en-US" sz="7200" dirty="0" smtClean="0">
                <a:latin typeface="+mj-lt"/>
              </a:rPr>
              <a:t>4. Conclusion</a:t>
            </a:r>
          </a:p>
          <a:p>
            <a:pPr lvl="1"/>
            <a:r>
              <a:rPr lang="en-US" sz="3200" dirty="0">
                <a:latin typeface="+mj-lt"/>
              </a:rPr>
              <a:t>In the end, the Gas Tax appears to be the safer option compared to the Café Standards.  The Gas Tax allows for consumers to control the market and avoids government interference.  By increasing the cost of gasoline, the tax would incentivize consumers to naturally switch to more fuel-efficient vehicles without changing their preferences toward gasoline demand.  Furthermore, the same reduction in co2 emissions can be achieved through this policy with much less risk to account </a:t>
            </a:r>
            <a:r>
              <a:rPr lang="en-US" sz="3200" dirty="0" smtClean="0">
                <a:latin typeface="+mj-lt"/>
              </a:rPr>
              <a:t>for and the policy could be implemented today as supposed to 2025.  That being said, it is extremely difficult to say this is the more efficient way because there are several factors that are impossible to account until a policy is actually in play, but based on this research the fuel tax appears to be a safer policy with much less risk to account for.</a:t>
            </a:r>
          </a:p>
          <a:p>
            <a:pPr lvl="1"/>
            <a:r>
              <a:rPr lang="en-US" sz="3200" dirty="0" smtClean="0">
                <a:latin typeface="+mj-lt"/>
              </a:rPr>
              <a:t>.  </a:t>
            </a:r>
            <a:endParaRPr lang="en-US" sz="3200" dirty="0">
              <a:latin typeface="+mj-lt"/>
            </a:endParaRPr>
          </a:p>
          <a:p>
            <a:pPr lvl="1"/>
            <a:endParaRPr lang="en-US" sz="3200" dirty="0" smtClean="0">
              <a:latin typeface="Helvetica"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071964870"/>
              </p:ext>
            </p:extLst>
          </p:nvPr>
        </p:nvGraphicFramePr>
        <p:xfrm>
          <a:off x="30556200" y="10287001"/>
          <a:ext cx="10439400" cy="3947159"/>
        </p:xfrm>
        <a:graphic>
          <a:graphicData uri="http://schemas.openxmlformats.org/drawingml/2006/table">
            <a:tbl>
              <a:tblPr firstRow="1" bandRow="1">
                <a:tableStyleId>{073A0DAA-6AF3-43AB-8588-CEC1D06C72B9}</a:tableStyleId>
              </a:tblPr>
              <a:tblGrid>
                <a:gridCol w="2609850"/>
                <a:gridCol w="2609850"/>
                <a:gridCol w="2609850"/>
                <a:gridCol w="2609850"/>
              </a:tblGrid>
              <a:tr h="724651">
                <a:tc>
                  <a:txBody>
                    <a:bodyPr/>
                    <a:lstStyle/>
                    <a:p>
                      <a:endParaRPr lang="en-US" dirty="0"/>
                    </a:p>
                  </a:txBody>
                  <a:tcPr/>
                </a:tc>
                <a:tc>
                  <a:txBody>
                    <a:bodyPr/>
                    <a:lstStyle/>
                    <a:p>
                      <a:r>
                        <a:rPr lang="en-US" dirty="0" smtClean="0"/>
                        <a:t>2012</a:t>
                      </a:r>
                      <a:endParaRPr lang="en-US" dirty="0"/>
                    </a:p>
                  </a:txBody>
                  <a:tcPr/>
                </a:tc>
                <a:tc>
                  <a:txBody>
                    <a:bodyPr/>
                    <a:lstStyle/>
                    <a:p>
                      <a:r>
                        <a:rPr lang="en-US" dirty="0" smtClean="0"/>
                        <a:t>2013</a:t>
                      </a:r>
                      <a:endParaRPr lang="en-US" dirty="0"/>
                    </a:p>
                  </a:txBody>
                  <a:tcPr/>
                </a:tc>
                <a:tc>
                  <a:txBody>
                    <a:bodyPr/>
                    <a:lstStyle/>
                    <a:p>
                      <a:r>
                        <a:rPr lang="en-US" dirty="0" smtClean="0"/>
                        <a:t>2014</a:t>
                      </a:r>
                      <a:endParaRPr lang="en-US" dirty="0"/>
                    </a:p>
                  </a:txBody>
                  <a:tcPr/>
                </a:tc>
              </a:tr>
              <a:tr h="597776">
                <a:tc>
                  <a:txBody>
                    <a:bodyPr/>
                    <a:lstStyle/>
                    <a:p>
                      <a:r>
                        <a:rPr lang="en-US" sz="3200" dirty="0" smtClean="0"/>
                        <a:t>Cost of Gas per Gallon</a:t>
                      </a:r>
                      <a:endParaRPr lang="en-US" sz="3200" dirty="0"/>
                    </a:p>
                  </a:txBody>
                  <a:tcPr/>
                </a:tc>
                <a:tc>
                  <a:txBody>
                    <a:bodyPr/>
                    <a:lstStyle/>
                    <a:p>
                      <a:r>
                        <a:rPr lang="en-US" sz="3200" dirty="0" smtClean="0"/>
                        <a:t>$3.71</a:t>
                      </a:r>
                      <a:endParaRPr lang="en-US" sz="3200" dirty="0"/>
                    </a:p>
                  </a:txBody>
                  <a:tcPr/>
                </a:tc>
                <a:tc>
                  <a:txBody>
                    <a:bodyPr/>
                    <a:lstStyle/>
                    <a:p>
                      <a:r>
                        <a:rPr lang="en-US" sz="3200" dirty="0" smtClean="0"/>
                        <a:t>$3.50</a:t>
                      </a:r>
                      <a:endParaRPr lang="en-US" sz="3200" dirty="0"/>
                    </a:p>
                  </a:txBody>
                  <a:tcPr/>
                </a:tc>
                <a:tc>
                  <a:txBody>
                    <a:bodyPr/>
                    <a:lstStyle/>
                    <a:p>
                      <a:r>
                        <a:rPr lang="en-US" sz="3200" dirty="0" smtClean="0"/>
                        <a:t>$3.35</a:t>
                      </a:r>
                      <a:endParaRPr lang="en-US" sz="3200" dirty="0"/>
                    </a:p>
                  </a:txBody>
                  <a:tcPr/>
                </a:tc>
              </a:tr>
              <a:tr h="658773">
                <a:tc>
                  <a:txBody>
                    <a:bodyPr/>
                    <a:lstStyle/>
                    <a:p>
                      <a:r>
                        <a:rPr lang="en-US" sz="2800" dirty="0" smtClean="0"/>
                        <a:t>Gallons of Gas</a:t>
                      </a:r>
                      <a:r>
                        <a:rPr lang="en-US" sz="2800" baseline="0" dirty="0" smtClean="0"/>
                        <a:t> Purchased (Billions</a:t>
                      </a:r>
                      <a:endParaRPr lang="en-US" sz="2800" dirty="0"/>
                    </a:p>
                  </a:txBody>
                  <a:tcPr/>
                </a:tc>
                <a:tc>
                  <a:txBody>
                    <a:bodyPr/>
                    <a:lstStyle/>
                    <a:p>
                      <a:r>
                        <a:rPr lang="en-US" sz="3200" dirty="0" smtClean="0"/>
                        <a:t>128.5</a:t>
                      </a:r>
                      <a:endParaRPr lang="en-US" sz="3200" dirty="0"/>
                    </a:p>
                  </a:txBody>
                  <a:tcPr/>
                </a:tc>
                <a:tc>
                  <a:txBody>
                    <a:bodyPr/>
                    <a:lstStyle/>
                    <a:p>
                      <a:r>
                        <a:rPr lang="en-US" sz="3200" dirty="0" smtClean="0"/>
                        <a:t>134.00</a:t>
                      </a:r>
                      <a:endParaRPr lang="en-US" sz="3200" dirty="0"/>
                    </a:p>
                  </a:txBody>
                  <a:tcPr/>
                </a:tc>
                <a:tc>
                  <a:txBody>
                    <a:bodyPr/>
                    <a:lstStyle/>
                    <a:p>
                      <a:r>
                        <a:rPr lang="en-US" sz="3200" dirty="0" smtClean="0"/>
                        <a:t>137.00</a:t>
                      </a:r>
                      <a:endParaRPr lang="en-US" sz="3200" dirty="0"/>
                    </a:p>
                  </a:txBody>
                  <a:tcPr/>
                </a:tc>
              </a:tr>
            </a:tbl>
          </a:graphicData>
        </a:graphic>
      </p:graphicFrame>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TotalTime>
  <Words>1270</Words>
  <Application>Microsoft Macintosh PowerPoint</Application>
  <PresentationFormat>Custom</PresentationFormat>
  <Paragraphs>90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Brian Levinson</cp:lastModifiedBy>
  <cp:revision>14</cp:revision>
  <dcterms:created xsi:type="dcterms:W3CDTF">2014-04-08T13:46:32Z</dcterms:created>
  <dcterms:modified xsi:type="dcterms:W3CDTF">2015-04-27T14:21:40Z</dcterms:modified>
</cp:coreProperties>
</file>