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gif" ContentType="image/gif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891200" cy="38404800"/>
  <p:notesSz cx="6858000" cy="9144000"/>
  <p:defaultTextStyle>
    <a:defPPr>
      <a:defRPr lang="en-US"/>
    </a:defPPr>
    <a:lvl1pPr marL="0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1pPr>
    <a:lvl2pPr marL="2351288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2pPr>
    <a:lvl3pPr marL="4702576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3pPr>
    <a:lvl4pPr marL="7053864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4pPr>
    <a:lvl5pPr marL="9405153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5pPr>
    <a:lvl6pPr marL="11756441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6pPr>
    <a:lvl7pPr marL="14107729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7pPr>
    <a:lvl8pPr marL="16459017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8pPr>
    <a:lvl9pPr marL="18810305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2096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DE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" d="100"/>
          <a:sy n="14" d="100"/>
        </p:scale>
        <p:origin x="-2048" y="-136"/>
      </p:cViewPr>
      <p:guideLst>
        <p:guide orient="horz" pos="12096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1930383"/>
            <a:ext cx="37307520" cy="8232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21762720"/>
            <a:ext cx="30723840" cy="9814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51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702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053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405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893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56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8614416"/>
            <a:ext cx="47404018" cy="1834984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8614416"/>
            <a:ext cx="141480542" cy="1834984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57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73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4678643"/>
            <a:ext cx="37307520" cy="7627620"/>
          </a:xfrm>
        </p:spPr>
        <p:txBody>
          <a:bodyPr anchor="t"/>
          <a:lstStyle>
            <a:lvl1pPr algn="l">
              <a:defRPr sz="20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6277596"/>
            <a:ext cx="37307520" cy="8401047"/>
          </a:xfrm>
        </p:spPr>
        <p:txBody>
          <a:bodyPr anchor="b"/>
          <a:lstStyle>
            <a:lvl1pPr marL="0" indent="0">
              <a:buNone/>
              <a:defRPr sz="10300">
                <a:solidFill>
                  <a:schemeClr val="tx1">
                    <a:tint val="75000"/>
                  </a:schemeClr>
                </a:solidFill>
              </a:defRPr>
            </a:lvl1pPr>
            <a:lvl2pPr marL="2351288" indent="0">
              <a:buNone/>
              <a:defRPr sz="9300">
                <a:solidFill>
                  <a:schemeClr val="tx1">
                    <a:tint val="75000"/>
                  </a:schemeClr>
                </a:solidFill>
              </a:defRPr>
            </a:lvl2pPr>
            <a:lvl3pPr marL="470257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3pPr>
            <a:lvl4pPr marL="7053864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4pPr>
            <a:lvl5pPr marL="9405153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156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77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596633"/>
            <a:ext cx="19392902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2179300"/>
            <a:ext cx="19392902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8596633"/>
            <a:ext cx="19400520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2179300"/>
            <a:ext cx="19400520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82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869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212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529080"/>
            <a:ext cx="14439902" cy="6507480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529083"/>
            <a:ext cx="24536400" cy="32777433"/>
          </a:xfrm>
        </p:spPr>
        <p:txBody>
          <a:bodyPr/>
          <a:lstStyle>
            <a:lvl1pPr>
              <a:defRPr sz="16500"/>
            </a:lvl1pPr>
            <a:lvl2pPr>
              <a:defRPr sz="14400"/>
            </a:lvl2pPr>
            <a:lvl3pPr>
              <a:defRPr sz="12300"/>
            </a:lvl3pPr>
            <a:lvl4pPr>
              <a:defRPr sz="10300"/>
            </a:lvl4pPr>
            <a:lvl5pPr>
              <a:defRPr sz="10300"/>
            </a:lvl5pPr>
            <a:lvl6pPr>
              <a:defRPr sz="10300"/>
            </a:lvl6pPr>
            <a:lvl7pPr>
              <a:defRPr sz="10300"/>
            </a:lvl7pPr>
            <a:lvl8pPr>
              <a:defRPr sz="10300"/>
            </a:lvl8pPr>
            <a:lvl9pPr>
              <a:defRPr sz="10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8036563"/>
            <a:ext cx="14439902" cy="26269953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654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6883360"/>
            <a:ext cx="26334720" cy="3173733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3431540"/>
            <a:ext cx="26334720" cy="23042880"/>
          </a:xfrm>
        </p:spPr>
        <p:txBody>
          <a:bodyPr/>
          <a:lstStyle>
            <a:lvl1pPr marL="0" indent="0">
              <a:buNone/>
              <a:defRPr sz="16500"/>
            </a:lvl1pPr>
            <a:lvl2pPr marL="2351288" indent="0">
              <a:buNone/>
              <a:defRPr sz="14400"/>
            </a:lvl2pPr>
            <a:lvl3pPr marL="4702576" indent="0">
              <a:buNone/>
              <a:defRPr sz="12300"/>
            </a:lvl3pPr>
            <a:lvl4pPr marL="7053864" indent="0">
              <a:buNone/>
              <a:defRPr sz="10300"/>
            </a:lvl4pPr>
            <a:lvl5pPr marL="9405153" indent="0">
              <a:buNone/>
              <a:defRPr sz="10300"/>
            </a:lvl5pPr>
            <a:lvl6pPr marL="11756441" indent="0">
              <a:buNone/>
              <a:defRPr sz="10300"/>
            </a:lvl6pPr>
            <a:lvl7pPr marL="14107729" indent="0">
              <a:buNone/>
              <a:defRPr sz="10300"/>
            </a:lvl7pPr>
            <a:lvl8pPr marL="16459017" indent="0">
              <a:buNone/>
              <a:defRPr sz="10300"/>
            </a:lvl8pPr>
            <a:lvl9pPr marL="18810305" indent="0">
              <a:buNone/>
              <a:defRPr sz="103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30057093"/>
            <a:ext cx="26334720" cy="4507227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352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  <a:prstGeom prst="rect">
            <a:avLst/>
          </a:prstGeom>
        </p:spPr>
        <p:txBody>
          <a:bodyPr vert="horz" lIns="470258" tIns="235129" rIns="470258" bIns="23512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961123"/>
            <a:ext cx="39502080" cy="25345393"/>
          </a:xfrm>
          <a:prstGeom prst="rect">
            <a:avLst/>
          </a:prstGeom>
        </p:spPr>
        <p:txBody>
          <a:bodyPr vert="horz" lIns="470258" tIns="235129" rIns="470258" bIns="23512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l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253B7-7725-45E2-85A7-ECFFAB05BAA7}" type="datetimeFigureOut">
              <a:rPr lang="en-US" smtClean="0"/>
              <a:t>4/27/15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5595563"/>
            <a:ext cx="138988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ct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53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702576" rtl="0" eaLnBrk="1" latinLnBrk="0" hangingPunct="1">
        <a:spcBef>
          <a:spcPct val="0"/>
        </a:spcBef>
        <a:buNone/>
        <a:defRPr sz="2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3466" indent="-1763466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00" kern="1200">
          <a:solidFill>
            <a:schemeClr val="tx1"/>
          </a:solidFill>
          <a:latin typeface="+mn-lt"/>
          <a:ea typeface="+mn-ea"/>
          <a:cs typeface="+mn-cs"/>
        </a:defRPr>
      </a:lvl1pPr>
      <a:lvl2pPr marL="3820843" indent="-1469555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4400" kern="1200">
          <a:solidFill>
            <a:schemeClr val="tx1"/>
          </a:solidFill>
          <a:latin typeface="+mn-lt"/>
          <a:ea typeface="+mn-ea"/>
          <a:cs typeface="+mn-cs"/>
        </a:defRPr>
      </a:lvl2pPr>
      <a:lvl3pPr marL="5878220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300" kern="1200">
          <a:solidFill>
            <a:schemeClr val="tx1"/>
          </a:solidFill>
          <a:latin typeface="+mn-lt"/>
          <a:ea typeface="+mn-ea"/>
          <a:cs typeface="+mn-cs"/>
        </a:defRPr>
      </a:lvl3pPr>
      <a:lvl4pPr marL="822950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0300" kern="1200">
          <a:solidFill>
            <a:schemeClr val="tx1"/>
          </a:solidFill>
          <a:latin typeface="+mn-lt"/>
          <a:ea typeface="+mn-ea"/>
          <a:cs typeface="+mn-cs"/>
        </a:defRPr>
      </a:lvl4pPr>
      <a:lvl5pPr marL="10580797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»"/>
        <a:defRPr sz="10300" kern="1200">
          <a:solidFill>
            <a:schemeClr val="tx1"/>
          </a:solidFill>
          <a:latin typeface="+mn-lt"/>
          <a:ea typeface="+mn-ea"/>
          <a:cs typeface="+mn-cs"/>
        </a:defRPr>
      </a:lvl5pPr>
      <a:lvl6pPr marL="12932085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6pPr>
      <a:lvl7pPr marL="15283373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7pPr>
      <a:lvl8pPr marL="17634661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8pPr>
      <a:lvl9pPr marL="1998594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1pPr>
      <a:lvl2pPr marL="2351288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2pPr>
      <a:lvl3pPr marL="4702576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3pPr>
      <a:lvl4pPr marL="7053864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4pPr>
      <a:lvl5pPr marL="9405153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5pPr>
      <a:lvl6pPr marL="11756441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6pPr>
      <a:lvl7pPr marL="14107729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017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8pPr>
      <a:lvl9pPr marL="18810305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gif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057400"/>
            <a:ext cx="7810247" cy="3962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9000" y="1447800"/>
            <a:ext cx="4960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0" b="1" dirty="0" smtClean="0">
                <a:latin typeface="+mj-lt"/>
              </a:rPr>
              <a:t>The NFL as a Community Touchdown</a:t>
            </a:r>
            <a:endParaRPr lang="en-US" sz="14000" b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0" y="3962400"/>
            <a:ext cx="2712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Helvetica" pitchFamily="34" charset="0"/>
              </a:rPr>
              <a:t>Catherine Powell, </a:t>
            </a:r>
            <a:r>
              <a:rPr lang="fr-FR" sz="7200" dirty="0" smtClean="0">
                <a:latin typeface="Helvetica" pitchFamily="34" charset="0"/>
              </a:rPr>
              <a:t>’</a:t>
            </a:r>
            <a:r>
              <a:rPr lang="en-US" sz="7200" dirty="0" smtClean="0">
                <a:latin typeface="Helvetica" pitchFamily="34" charset="0"/>
              </a:rPr>
              <a:t>15, </a:t>
            </a:r>
            <a:r>
              <a:rPr lang="en-US" sz="7200" dirty="0" smtClean="0">
                <a:latin typeface="Helvetica" pitchFamily="34" charset="0"/>
              </a:rPr>
              <a:t>Kalu</a:t>
            </a:r>
            <a:r>
              <a:rPr lang="en-US" sz="7200" dirty="0" smtClean="0">
                <a:latin typeface="Helvetica" pitchFamily="34" charset="0"/>
              </a:rPr>
              <a:t> </a:t>
            </a:r>
            <a:r>
              <a:rPr lang="en-US" sz="7200" dirty="0" smtClean="0">
                <a:latin typeface="Helvetica" pitchFamily="34" charset="0"/>
              </a:rPr>
              <a:t>Kalu</a:t>
            </a:r>
            <a:r>
              <a:rPr lang="en-US" sz="7200" dirty="0" smtClean="0">
                <a:latin typeface="Helvetica" pitchFamily="34" charset="0"/>
              </a:rPr>
              <a:t> ‘15, Meg Fortier ‘16</a:t>
            </a:r>
            <a:endParaRPr lang="en-US" sz="7200" dirty="0">
              <a:latin typeface="Helvetic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325600" y="5334000"/>
            <a:ext cx="2712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Helvetica" pitchFamily="34" charset="0"/>
              </a:rPr>
              <a:t>Department of American Studies, Colby College, Waterville, ME</a:t>
            </a:r>
            <a:endParaRPr lang="en-US" sz="7200" dirty="0">
              <a:latin typeface="Helvetic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00" y="7432180"/>
            <a:ext cx="14706600" cy="1297278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The Problem</a:t>
            </a:r>
          </a:p>
          <a:p>
            <a:pPr marL="1143000" indent="-1143000">
              <a:buFont typeface="Wingdings" charset="2"/>
              <a:buChar char=""/>
            </a:pPr>
            <a:r>
              <a:rPr lang="en-US" dirty="0" smtClean="0"/>
              <a:t>NFL stadiums are mainly funded by community taxes</a:t>
            </a:r>
          </a:p>
          <a:p>
            <a:pPr marL="1143000" indent="-1143000">
              <a:buFont typeface="Wingdings" charset="2"/>
              <a:buChar char=""/>
            </a:pPr>
            <a:r>
              <a:rPr lang="en-US" dirty="0" smtClean="0"/>
              <a:t>NFL teams have </a:t>
            </a:r>
            <a:r>
              <a:rPr lang="en-US" dirty="0"/>
              <a:t>power and money but doesn’t use it to give back to their local </a:t>
            </a:r>
            <a:r>
              <a:rPr lang="en-US" dirty="0" smtClean="0"/>
              <a:t>community (1)</a:t>
            </a:r>
            <a:endParaRPr lang="en-US" dirty="0" smtClean="0"/>
          </a:p>
          <a:p>
            <a:pPr marL="1143000" indent="-1143000">
              <a:buFont typeface="Wingdings" charset="2"/>
              <a:buChar char=""/>
            </a:pPr>
            <a:r>
              <a:rPr lang="en-US" dirty="0" smtClean="0"/>
              <a:t>Profits </a:t>
            </a:r>
            <a:r>
              <a:rPr lang="en-US" dirty="0" smtClean="0"/>
              <a:t>mainly go to the </a:t>
            </a:r>
            <a:r>
              <a:rPr lang="en-US" dirty="0" smtClean="0"/>
              <a:t>owners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90600" y="21564600"/>
            <a:ext cx="14630400" cy="1583510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Ex: St. Louis </a:t>
            </a:r>
            <a:r>
              <a:rPr lang="en-US" b="1" dirty="0" smtClean="0"/>
              <a:t>Rams</a:t>
            </a:r>
            <a:endParaRPr lang="en-US" b="1" dirty="0" smtClean="0"/>
          </a:p>
          <a:p>
            <a:pPr marL="1143000" indent="-1143000">
              <a:buFont typeface="Wingdings" charset="2"/>
              <a:buChar char=""/>
            </a:pPr>
            <a:r>
              <a:rPr lang="en-US" dirty="0" smtClean="0"/>
              <a:t>St. Louis children deprived of $17 million annually in educational </a:t>
            </a:r>
            <a:r>
              <a:rPr lang="en-US" dirty="0" smtClean="0"/>
              <a:t>funding (2) </a:t>
            </a:r>
            <a:endParaRPr lang="en-US" dirty="0" smtClean="0"/>
          </a:p>
          <a:p>
            <a:pPr marL="1143000" indent="-1143000">
              <a:buFont typeface="Wingdings" charset="2"/>
              <a:buChar char=""/>
            </a:pPr>
            <a:r>
              <a:rPr lang="en-US" dirty="0" smtClean="0"/>
              <a:t>Stadium funded with tax money meant for education</a:t>
            </a:r>
          </a:p>
          <a:p>
            <a:pPr marL="1143000" indent="-1143000">
              <a:buFont typeface="Wingdings" charset="2"/>
              <a:buChar char=""/>
            </a:pPr>
            <a:r>
              <a:rPr lang="en-US" dirty="0" smtClean="0"/>
              <a:t>No stadium profits given back to community </a:t>
            </a:r>
          </a:p>
          <a:p>
            <a:pPr marL="1143000" indent="-1143000">
              <a:buFont typeface="Wingdings" charset="2"/>
              <a:buChar char=""/>
            </a:pPr>
            <a:r>
              <a:rPr lang="en-US" dirty="0" smtClean="0"/>
              <a:t>Results in greater class and social divides </a:t>
            </a:r>
            <a:r>
              <a:rPr lang="en-US" dirty="0" smtClean="0"/>
              <a:t>(3, 4)</a:t>
            </a:r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28575000" y="34518601"/>
            <a:ext cx="1447800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Bibliography: </a:t>
            </a:r>
            <a:endParaRPr lang="en-US" sz="2800" dirty="0" smtClean="0"/>
          </a:p>
          <a:p>
            <a:r>
              <a:rPr lang="en-US" sz="2800" dirty="0" smtClean="0"/>
              <a:t>1) </a:t>
            </a:r>
            <a:r>
              <a:rPr lang="en-US" sz="2800" dirty="0"/>
              <a:t>McDonald, </a:t>
            </a:r>
            <a:r>
              <a:rPr lang="en-US" sz="2800" dirty="0"/>
              <a:t>Sharyn</a:t>
            </a:r>
            <a:r>
              <a:rPr lang="en-US" sz="2800" dirty="0"/>
              <a:t>, Smith, Aaron and </a:t>
            </a:r>
            <a:r>
              <a:rPr lang="en-US" sz="2800" dirty="0"/>
              <a:t>Westerbeek</a:t>
            </a:r>
            <a:r>
              <a:rPr lang="en-US" sz="2800" dirty="0"/>
              <a:t>, Hans </a:t>
            </a:r>
            <a:r>
              <a:rPr lang="en-US" sz="2800" dirty="0" smtClean="0"/>
              <a:t>2009.  “Using </a:t>
            </a:r>
            <a:r>
              <a:rPr lang="en-US" sz="2800" dirty="0"/>
              <a:t>Sport and Physical Activity (PA) in Corporate Social Responsibility Programs: An Analysis of Indexed Multinationals</a:t>
            </a:r>
            <a:r>
              <a:rPr lang="en-US" sz="2800" i="1" dirty="0" smtClean="0"/>
              <a:t>,</a:t>
            </a:r>
            <a:r>
              <a:rPr lang="en-US" sz="2800" dirty="0" smtClean="0"/>
              <a:t>”</a:t>
            </a:r>
            <a:r>
              <a:rPr lang="en-US" sz="2800" i="1" dirty="0" smtClean="0"/>
              <a:t> </a:t>
            </a:r>
            <a:r>
              <a:rPr lang="en-US" sz="2800" i="1" dirty="0"/>
              <a:t>in Social responsibility and sustainability in sports</a:t>
            </a:r>
            <a:r>
              <a:rPr lang="en-US" sz="2800" dirty="0"/>
              <a:t>, </a:t>
            </a:r>
            <a:r>
              <a:rPr lang="en-US" sz="2800" dirty="0"/>
              <a:t>Ediciones</a:t>
            </a:r>
            <a:r>
              <a:rPr lang="en-US" sz="2800" dirty="0"/>
              <a:t> de la Universidad de Oviedo, [Oviedo, Spain], pp.111‐134. </a:t>
            </a:r>
            <a:endParaRPr lang="en-US" sz="2800" dirty="0" smtClean="0"/>
          </a:p>
          <a:p>
            <a:r>
              <a:rPr lang="en-US" sz="2800" dirty="0" smtClean="0"/>
              <a:t>2) Lipsitz, George 2002. “Silence of the Rams.” New York University Press, </a:t>
            </a:r>
            <a:r>
              <a:rPr lang="en-US" sz="2800" dirty="0" smtClean="0"/>
              <a:t>pp</a:t>
            </a:r>
            <a:r>
              <a:rPr lang="en-US" sz="2800" dirty="0" smtClean="0"/>
              <a:t> 225-245.</a:t>
            </a:r>
          </a:p>
          <a:p>
            <a:r>
              <a:rPr lang="en-US" sz="2800" dirty="0" smtClean="0"/>
              <a:t>3)</a:t>
            </a:r>
            <a:r>
              <a:rPr lang="en-US" sz="2800" dirty="0"/>
              <a:t> </a:t>
            </a:r>
            <a:r>
              <a:rPr lang="en-US" sz="2800" dirty="0" smtClean="0"/>
              <a:t>Stromberg, Joseph 2015. “St</a:t>
            </a:r>
            <a:r>
              <a:rPr lang="en-US" sz="2800" dirty="0"/>
              <a:t>. Louis' plan to keep the Rams is a $400 million </a:t>
            </a:r>
            <a:r>
              <a:rPr lang="en-US" sz="2800" dirty="0" smtClean="0"/>
              <a:t>mistake.” </a:t>
            </a:r>
            <a:r>
              <a:rPr lang="en-US" sz="2800" i="1" dirty="0" smtClean="0"/>
              <a:t>Vox</a:t>
            </a:r>
            <a:r>
              <a:rPr lang="en-US" sz="2800" i="1" dirty="0"/>
              <a:t>.</a:t>
            </a:r>
            <a:endParaRPr lang="en-US" sz="2800" dirty="0" smtClean="0"/>
          </a:p>
          <a:p>
            <a:r>
              <a:rPr lang="en-US" sz="2800" dirty="0" smtClean="0"/>
              <a:t>4) </a:t>
            </a:r>
            <a:r>
              <a:rPr lang="en-US" sz="2800" dirty="0" smtClean="0"/>
              <a:t>Isidore</a:t>
            </a:r>
            <a:r>
              <a:rPr lang="en-US" sz="2800" dirty="0" smtClean="0"/>
              <a:t>, Chris 2015. “NFL Gets Billions In Subsidies From US Taxpayers.” </a:t>
            </a:r>
            <a:r>
              <a:rPr lang="en-US" sz="2800" i="1" dirty="0" smtClean="0"/>
              <a:t>CNNMoney</a:t>
            </a:r>
            <a:r>
              <a:rPr lang="en-US" sz="2800" i="1" dirty="0" smtClean="0"/>
              <a:t>, </a:t>
            </a:r>
            <a:r>
              <a:rPr lang="en-US" sz="2800" dirty="0" smtClean="0"/>
              <a:t>CNN.</a:t>
            </a:r>
            <a:endParaRPr lang="en-US" sz="2800" i="1" dirty="0" smtClean="0"/>
          </a:p>
          <a:p>
            <a:r>
              <a:rPr lang="en-US" sz="2800" dirty="0" smtClean="0"/>
              <a:t>5)</a:t>
            </a:r>
            <a:r>
              <a:rPr lang="en-US" sz="2800" dirty="0"/>
              <a:t> Steve </a:t>
            </a:r>
            <a:r>
              <a:rPr lang="en-US" sz="2800" dirty="0" smtClean="0"/>
              <a:t>Almond 2014. “Against Football.” </a:t>
            </a:r>
            <a:r>
              <a:rPr lang="en-US" sz="2800" dirty="0"/>
              <a:t>Melville </a:t>
            </a:r>
            <a:r>
              <a:rPr lang="en-US" sz="2800" dirty="0" smtClean="0"/>
              <a:t>House, New York.</a:t>
            </a:r>
            <a:endParaRPr lang="en-US" sz="2800" dirty="0"/>
          </a:p>
          <a:p>
            <a:endParaRPr lang="en-US" sz="36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28498800" y="21488400"/>
            <a:ext cx="14554200" cy="1297278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St</a:t>
            </a:r>
            <a:r>
              <a:rPr lang="en-US" b="1" dirty="0" smtClean="0"/>
              <a:t>. Louis Potential Solutions</a:t>
            </a:r>
          </a:p>
          <a:p>
            <a:pPr marL="1143000" indent="-1143000">
              <a:buFont typeface="Wingdings" charset="2"/>
              <a:buChar char=""/>
            </a:pPr>
            <a:r>
              <a:rPr lang="en-US" dirty="0" smtClean="0"/>
              <a:t>I</a:t>
            </a:r>
            <a:r>
              <a:rPr lang="en-US" dirty="0" smtClean="0"/>
              <a:t>nvest </a:t>
            </a:r>
            <a:r>
              <a:rPr lang="en-US" dirty="0" smtClean="0"/>
              <a:t>profits in local educational programs and public schools</a:t>
            </a:r>
          </a:p>
          <a:p>
            <a:pPr marL="1143000" indent="-1143000">
              <a:buFont typeface="Wingdings" charset="2"/>
              <a:buChar char=""/>
            </a:pPr>
            <a:r>
              <a:rPr lang="en-US" dirty="0" smtClean="0"/>
              <a:t>Open stadium for free public events</a:t>
            </a:r>
          </a:p>
          <a:p>
            <a:pPr marL="1143000" indent="-1143000">
              <a:buFont typeface="Wingdings" charset="2"/>
              <a:buChar char=""/>
            </a:pPr>
            <a:r>
              <a:rPr lang="en-US" dirty="0" smtClean="0"/>
              <a:t>Make pro players become involved in education (school reps, mentors, </a:t>
            </a:r>
            <a:r>
              <a:rPr lang="en-US" dirty="0" smtClean="0"/>
              <a:t>etc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28498800" y="7391400"/>
            <a:ext cx="14478000" cy="12972781"/>
          </a:xfrm>
          <a:prstGeom prst="rect">
            <a:avLst/>
          </a:prstGeom>
          <a:solidFill>
            <a:srgbClr val="D9969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Potential Solution</a:t>
            </a:r>
          </a:p>
          <a:p>
            <a:pPr marL="1143000" indent="-1143000">
              <a:buFont typeface="Wingdings" charset="2"/>
              <a:buChar char=""/>
            </a:pPr>
            <a:r>
              <a:rPr lang="en-US" dirty="0" smtClean="0"/>
              <a:t>“revoke the NFL’s non-profit status” </a:t>
            </a:r>
            <a:r>
              <a:rPr lang="en-US" dirty="0" smtClean="0"/>
              <a:t>(5)</a:t>
            </a:r>
            <a:endParaRPr lang="en-US" dirty="0" smtClean="0"/>
          </a:p>
          <a:p>
            <a:pPr marL="1143000" indent="-1143000">
              <a:buFont typeface="Wingdings" charset="2"/>
              <a:buChar char=""/>
            </a:pPr>
            <a:r>
              <a:rPr lang="en-US" dirty="0" smtClean="0"/>
              <a:t>Donate luxury box profits</a:t>
            </a:r>
            <a:endParaRPr lang="en-US" dirty="0" smtClean="0"/>
          </a:p>
          <a:p>
            <a:pPr marL="1143000" indent="-1143000">
              <a:buFont typeface="Wingdings" charset="2"/>
              <a:buChar char=""/>
            </a:pPr>
            <a:r>
              <a:rPr lang="en-US" dirty="0" smtClean="0"/>
              <a:t>Give back to the community in locally-specific ways</a:t>
            </a:r>
          </a:p>
          <a:p>
            <a:pPr marL="1143000" indent="-1143000">
              <a:buFont typeface="Wingdings" charset="2"/>
              <a:buChar char=""/>
            </a:pPr>
            <a:r>
              <a:rPr lang="en-US" dirty="0" smtClean="0"/>
              <a:t>Use </a:t>
            </a:r>
            <a:r>
              <a:rPr lang="en-US" dirty="0" smtClean="0"/>
              <a:t>the stadium for community </a:t>
            </a:r>
            <a:r>
              <a:rPr lang="en-US" dirty="0" smtClean="0"/>
              <a:t>events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73400" y="16611600"/>
            <a:ext cx="12649199" cy="7747000"/>
          </a:xfrm>
          <a:prstGeom prst="rect">
            <a:avLst/>
          </a:prstGeom>
        </p:spPr>
      </p:pic>
      <p:pic>
        <p:nvPicPr>
          <p:cNvPr id="2" name="Picture 1" descr="05_0217_01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0" y="25374600"/>
            <a:ext cx="12232026" cy="9829800"/>
          </a:xfrm>
          <a:prstGeom prst="rect">
            <a:avLst/>
          </a:prstGeom>
        </p:spPr>
      </p:pic>
      <p:pic>
        <p:nvPicPr>
          <p:cNvPr id="8" name="Picture 7" descr="nfl-logo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85" t="-347" r="35144"/>
          <a:stretch/>
        </p:blipFill>
        <p:spPr>
          <a:xfrm>
            <a:off x="18897600" y="7620000"/>
            <a:ext cx="6400801" cy="8808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3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298</Words>
  <Application>Microsoft Macintosh PowerPoint</Application>
  <PresentationFormat>Custom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Colby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Gimond</dc:creator>
  <cp:lastModifiedBy>Meg Fortier</cp:lastModifiedBy>
  <cp:revision>26</cp:revision>
  <dcterms:created xsi:type="dcterms:W3CDTF">2014-04-08T13:46:32Z</dcterms:created>
  <dcterms:modified xsi:type="dcterms:W3CDTF">2015-04-27T16:25:46Z</dcterms:modified>
</cp:coreProperties>
</file>