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3891200" cy="38404800"/>
  <p:notesSz cx="6858000" cy="9144000"/>
  <p:defaultText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nny" initials="MG" lastIdx="2" clrIdx="0"/>
  <p:cmAuthor id="1" name="Colby College" initials=""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29" d="100"/>
          <a:sy n="29" d="100"/>
        </p:scale>
        <p:origin x="-3546" y="-90"/>
      </p:cViewPr>
      <p:guideLst>
        <p:guide orient="horz" pos="12096"/>
        <p:guide pos="13824"/>
      </p:guideLst>
    </p:cSldViewPr>
  </p:slideViewPr>
  <p:notesTextViewPr>
    <p:cViewPr>
      <p:scale>
        <a:sx n="1" d="1"/>
        <a:sy n="1" d="1"/>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AF8D88-8EAA-42A1-9AF7-041252D37F2A}" type="datetimeFigureOut">
              <a:rPr lang="en-US" smtClean="0"/>
              <a:t>4/24/2014</a:t>
            </a:fld>
            <a:endParaRPr lang="en-US"/>
          </a:p>
        </p:txBody>
      </p:sp>
      <p:sp>
        <p:nvSpPr>
          <p:cNvPr id="4" name="Slide Image Placeholder 3"/>
          <p:cNvSpPr>
            <a:spLocks noGrp="1" noRot="1" noChangeAspect="1"/>
          </p:cNvSpPr>
          <p:nvPr>
            <p:ph type="sldImg" idx="2"/>
          </p:nvPr>
        </p:nvSpPr>
        <p:spPr>
          <a:xfrm>
            <a:off x="1470025" y="685800"/>
            <a:ext cx="39179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DE7090-9AC8-4CD5-9F8E-00250C4BDEBF}" type="slidenum">
              <a:rPr lang="en-US" smtClean="0"/>
              <a:t>‹#›</a:t>
            </a:fld>
            <a:endParaRPr lang="en-US"/>
          </a:p>
        </p:txBody>
      </p:sp>
    </p:spTree>
    <p:extLst>
      <p:ext uri="{BB962C8B-B14F-4D97-AF65-F5344CB8AC3E}">
        <p14:creationId xmlns:p14="http://schemas.microsoft.com/office/powerpoint/2010/main" val="1836895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1930383"/>
            <a:ext cx="37307520" cy="823214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21762720"/>
            <a:ext cx="30723840" cy="9814560"/>
          </a:xfrm>
        </p:spPr>
        <p:txBody>
          <a:bodyPr/>
          <a:lstStyle>
            <a:lvl1pPr marL="0" indent="0" algn="ctr">
              <a:buNone/>
              <a:defRPr>
                <a:solidFill>
                  <a:schemeClr val="tx1">
                    <a:tint val="75000"/>
                  </a:schemeClr>
                </a:solidFill>
              </a:defRPr>
            </a:lvl1pPr>
            <a:lvl2pPr marL="2351288" indent="0" algn="ctr">
              <a:buNone/>
              <a:defRPr>
                <a:solidFill>
                  <a:schemeClr val="tx1">
                    <a:tint val="75000"/>
                  </a:schemeClr>
                </a:solidFill>
              </a:defRPr>
            </a:lvl2pPr>
            <a:lvl3pPr marL="4702576" indent="0" algn="ctr">
              <a:buNone/>
              <a:defRPr>
                <a:solidFill>
                  <a:schemeClr val="tx1">
                    <a:tint val="75000"/>
                  </a:schemeClr>
                </a:solidFill>
              </a:defRPr>
            </a:lvl3pPr>
            <a:lvl4pPr marL="7053864" indent="0" algn="ctr">
              <a:buNone/>
              <a:defRPr>
                <a:solidFill>
                  <a:schemeClr val="tx1">
                    <a:tint val="75000"/>
                  </a:schemeClr>
                </a:solidFill>
              </a:defRPr>
            </a:lvl4pPr>
            <a:lvl5pPr marL="9405153" indent="0" algn="ctr">
              <a:buNone/>
              <a:defRPr>
                <a:solidFill>
                  <a:schemeClr val="tx1">
                    <a:tint val="75000"/>
                  </a:schemeClr>
                </a:solidFill>
              </a:defRPr>
            </a:lvl5pPr>
            <a:lvl6pPr marL="11756441" indent="0" algn="ctr">
              <a:buNone/>
              <a:defRPr>
                <a:solidFill>
                  <a:schemeClr val="tx1">
                    <a:tint val="75000"/>
                  </a:schemeClr>
                </a:solidFill>
              </a:defRPr>
            </a:lvl6pPr>
            <a:lvl7pPr marL="14107729" indent="0" algn="ctr">
              <a:buNone/>
              <a:defRPr>
                <a:solidFill>
                  <a:schemeClr val="tx1">
                    <a:tint val="75000"/>
                  </a:schemeClr>
                </a:solidFill>
              </a:defRPr>
            </a:lvl7pPr>
            <a:lvl8pPr marL="16459017" indent="0" algn="ctr">
              <a:buNone/>
              <a:defRPr>
                <a:solidFill>
                  <a:schemeClr val="tx1">
                    <a:tint val="75000"/>
                  </a:schemeClr>
                </a:solidFill>
              </a:defRPr>
            </a:lvl8pPr>
            <a:lvl9pPr marL="1881030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EE93DFD-034B-4391-9A29-C768E3DB5D71}" type="datetimeFigureOut">
              <a:rPr lang="en-US" smtClean="0"/>
              <a:t>4/24/2014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EA066E-711A-4F48-BB4E-F43BD4B4DBE8}" type="slidenum">
              <a:rPr lang="en-US" smtClean="0"/>
              <a:t>‹#›</a:t>
            </a:fld>
            <a:endParaRPr lang="en-US"/>
          </a:p>
        </p:txBody>
      </p:sp>
    </p:spTree>
    <p:extLst>
      <p:ext uri="{BB962C8B-B14F-4D97-AF65-F5344CB8AC3E}">
        <p14:creationId xmlns:p14="http://schemas.microsoft.com/office/powerpoint/2010/main" val="23897828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E93DFD-034B-4391-9A29-C768E3DB5D71}" type="datetimeFigureOut">
              <a:rPr lang="en-US" smtClean="0"/>
              <a:t>4/24/2014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EA066E-711A-4F48-BB4E-F43BD4B4DBE8}" type="slidenum">
              <a:rPr lang="en-US" smtClean="0"/>
              <a:t>‹#›</a:t>
            </a:fld>
            <a:endParaRPr lang="en-US"/>
          </a:p>
        </p:txBody>
      </p:sp>
    </p:spTree>
    <p:extLst>
      <p:ext uri="{BB962C8B-B14F-4D97-AF65-F5344CB8AC3E}">
        <p14:creationId xmlns:p14="http://schemas.microsoft.com/office/powerpoint/2010/main" val="6947373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537975"/>
            <a:ext cx="9875520" cy="3276854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4560" y="1537975"/>
            <a:ext cx="28895040" cy="3276854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E93DFD-034B-4391-9A29-C768E3DB5D71}" type="datetimeFigureOut">
              <a:rPr lang="en-US" smtClean="0"/>
              <a:t>4/24/2014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EA066E-711A-4F48-BB4E-F43BD4B4DBE8}" type="slidenum">
              <a:rPr lang="en-US" smtClean="0"/>
              <a:t>‹#›</a:t>
            </a:fld>
            <a:endParaRPr lang="en-US"/>
          </a:p>
        </p:txBody>
      </p:sp>
    </p:spTree>
    <p:extLst>
      <p:ext uri="{BB962C8B-B14F-4D97-AF65-F5344CB8AC3E}">
        <p14:creationId xmlns:p14="http://schemas.microsoft.com/office/powerpoint/2010/main" val="7436089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E93DFD-034B-4391-9A29-C768E3DB5D71}" type="datetimeFigureOut">
              <a:rPr lang="en-US" smtClean="0"/>
              <a:t>4/24/2014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EA066E-711A-4F48-BB4E-F43BD4B4DBE8}" type="slidenum">
              <a:rPr lang="en-US" smtClean="0"/>
              <a:t>‹#›</a:t>
            </a:fld>
            <a:endParaRPr lang="en-US"/>
          </a:p>
        </p:txBody>
      </p:sp>
    </p:spTree>
    <p:extLst>
      <p:ext uri="{BB962C8B-B14F-4D97-AF65-F5344CB8AC3E}">
        <p14:creationId xmlns:p14="http://schemas.microsoft.com/office/powerpoint/2010/main" val="2890208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3" y="24678643"/>
            <a:ext cx="37307520" cy="7627620"/>
          </a:xfrm>
        </p:spPr>
        <p:txBody>
          <a:bodyPr anchor="t"/>
          <a:lstStyle>
            <a:lvl1pPr algn="l">
              <a:defRPr sz="206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3" y="16277596"/>
            <a:ext cx="37307520" cy="8401047"/>
          </a:xfrm>
        </p:spPr>
        <p:txBody>
          <a:bodyPr anchor="b"/>
          <a:lstStyle>
            <a:lvl1pPr marL="0" indent="0">
              <a:buNone/>
              <a:defRPr sz="10300">
                <a:solidFill>
                  <a:schemeClr val="tx1">
                    <a:tint val="75000"/>
                  </a:schemeClr>
                </a:solidFill>
              </a:defRPr>
            </a:lvl1pPr>
            <a:lvl2pPr marL="2351288" indent="0">
              <a:buNone/>
              <a:defRPr sz="9300">
                <a:solidFill>
                  <a:schemeClr val="tx1">
                    <a:tint val="75000"/>
                  </a:schemeClr>
                </a:solidFill>
              </a:defRPr>
            </a:lvl2pPr>
            <a:lvl3pPr marL="4702576" indent="0">
              <a:buNone/>
              <a:defRPr sz="8200">
                <a:solidFill>
                  <a:schemeClr val="tx1">
                    <a:tint val="75000"/>
                  </a:schemeClr>
                </a:solidFill>
              </a:defRPr>
            </a:lvl3pPr>
            <a:lvl4pPr marL="7053864" indent="0">
              <a:buNone/>
              <a:defRPr sz="7200">
                <a:solidFill>
                  <a:schemeClr val="tx1">
                    <a:tint val="75000"/>
                  </a:schemeClr>
                </a:solidFill>
              </a:defRPr>
            </a:lvl4pPr>
            <a:lvl5pPr marL="9405153" indent="0">
              <a:buNone/>
              <a:defRPr sz="7200">
                <a:solidFill>
                  <a:schemeClr val="tx1">
                    <a:tint val="75000"/>
                  </a:schemeClr>
                </a:solidFill>
              </a:defRPr>
            </a:lvl5pPr>
            <a:lvl6pPr marL="11756441" indent="0">
              <a:buNone/>
              <a:defRPr sz="7200">
                <a:solidFill>
                  <a:schemeClr val="tx1">
                    <a:tint val="75000"/>
                  </a:schemeClr>
                </a:solidFill>
              </a:defRPr>
            </a:lvl6pPr>
            <a:lvl7pPr marL="14107729" indent="0">
              <a:buNone/>
              <a:defRPr sz="7200">
                <a:solidFill>
                  <a:schemeClr val="tx1">
                    <a:tint val="75000"/>
                  </a:schemeClr>
                </a:solidFill>
              </a:defRPr>
            </a:lvl7pPr>
            <a:lvl8pPr marL="16459017" indent="0">
              <a:buNone/>
              <a:defRPr sz="7200">
                <a:solidFill>
                  <a:schemeClr val="tx1">
                    <a:tint val="75000"/>
                  </a:schemeClr>
                </a:solidFill>
              </a:defRPr>
            </a:lvl8pPr>
            <a:lvl9pPr marL="18810305" indent="0">
              <a:buNone/>
              <a:defRPr sz="7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EE93DFD-034B-4391-9A29-C768E3DB5D71}" type="datetimeFigureOut">
              <a:rPr lang="en-US" smtClean="0"/>
              <a:t>4/24/2014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EA066E-711A-4F48-BB4E-F43BD4B4DBE8}" type="slidenum">
              <a:rPr lang="en-US" smtClean="0"/>
              <a:t>‹#›</a:t>
            </a:fld>
            <a:endParaRPr lang="en-US"/>
          </a:p>
        </p:txBody>
      </p:sp>
    </p:spTree>
    <p:extLst>
      <p:ext uri="{BB962C8B-B14F-4D97-AF65-F5344CB8AC3E}">
        <p14:creationId xmlns:p14="http://schemas.microsoft.com/office/powerpoint/2010/main" val="2154826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94560" y="8961123"/>
            <a:ext cx="19385280" cy="25345393"/>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311360" y="8961123"/>
            <a:ext cx="19385280" cy="25345393"/>
          </a:xfrm>
        </p:spPr>
        <p:txBody>
          <a:bodyPr/>
          <a:lstStyle>
            <a:lvl1pPr>
              <a:defRPr sz="14400"/>
            </a:lvl1pPr>
            <a:lvl2pPr>
              <a:defRPr sz="12300"/>
            </a:lvl2pPr>
            <a:lvl3pPr>
              <a:defRPr sz="103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EE93DFD-034B-4391-9A29-C768E3DB5D71}" type="datetimeFigureOut">
              <a:rPr lang="en-US" smtClean="0"/>
              <a:t>4/24/2014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EA066E-711A-4F48-BB4E-F43BD4B4DBE8}" type="slidenum">
              <a:rPr lang="en-US" smtClean="0"/>
              <a:t>‹#›</a:t>
            </a:fld>
            <a:endParaRPr lang="en-US"/>
          </a:p>
        </p:txBody>
      </p:sp>
    </p:spTree>
    <p:extLst>
      <p:ext uri="{BB962C8B-B14F-4D97-AF65-F5344CB8AC3E}">
        <p14:creationId xmlns:p14="http://schemas.microsoft.com/office/powerpoint/2010/main" val="6868929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8596633"/>
            <a:ext cx="19392903"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4" name="Content Placeholder 3"/>
          <p:cNvSpPr>
            <a:spLocks noGrp="1"/>
          </p:cNvSpPr>
          <p:nvPr>
            <p:ph sz="half" idx="2"/>
          </p:nvPr>
        </p:nvSpPr>
        <p:spPr>
          <a:xfrm>
            <a:off x="2194560" y="12179300"/>
            <a:ext cx="19392903"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3" y="8596633"/>
            <a:ext cx="19400520" cy="3582667"/>
          </a:xfrm>
        </p:spPr>
        <p:txBody>
          <a:bodyPr anchor="b"/>
          <a:lstStyle>
            <a:lvl1pPr marL="0" indent="0">
              <a:buNone/>
              <a:defRPr sz="12300" b="1"/>
            </a:lvl1pPr>
            <a:lvl2pPr marL="2351288" indent="0">
              <a:buNone/>
              <a:defRPr sz="10300" b="1"/>
            </a:lvl2pPr>
            <a:lvl3pPr marL="4702576" indent="0">
              <a:buNone/>
              <a:defRPr sz="9300" b="1"/>
            </a:lvl3pPr>
            <a:lvl4pPr marL="7053864" indent="0">
              <a:buNone/>
              <a:defRPr sz="8200" b="1"/>
            </a:lvl4pPr>
            <a:lvl5pPr marL="9405153" indent="0">
              <a:buNone/>
              <a:defRPr sz="8200" b="1"/>
            </a:lvl5pPr>
            <a:lvl6pPr marL="11756441" indent="0">
              <a:buNone/>
              <a:defRPr sz="8200" b="1"/>
            </a:lvl6pPr>
            <a:lvl7pPr marL="14107729" indent="0">
              <a:buNone/>
              <a:defRPr sz="8200" b="1"/>
            </a:lvl7pPr>
            <a:lvl8pPr marL="16459017" indent="0">
              <a:buNone/>
              <a:defRPr sz="8200" b="1"/>
            </a:lvl8pPr>
            <a:lvl9pPr marL="18810305" indent="0">
              <a:buNone/>
              <a:defRPr sz="8200" b="1"/>
            </a:lvl9pPr>
          </a:lstStyle>
          <a:p>
            <a:pPr lvl="0"/>
            <a:r>
              <a:rPr lang="en-US" smtClean="0"/>
              <a:t>Click to edit Master text styles</a:t>
            </a:r>
          </a:p>
        </p:txBody>
      </p:sp>
      <p:sp>
        <p:nvSpPr>
          <p:cNvPr id="6" name="Content Placeholder 5"/>
          <p:cNvSpPr>
            <a:spLocks noGrp="1"/>
          </p:cNvSpPr>
          <p:nvPr>
            <p:ph sz="quarter" idx="4"/>
          </p:nvPr>
        </p:nvSpPr>
        <p:spPr>
          <a:xfrm>
            <a:off x="22296123" y="12179300"/>
            <a:ext cx="19400520" cy="22127213"/>
          </a:xfrm>
        </p:spPr>
        <p:txBody>
          <a:bodyPr/>
          <a:lstStyle>
            <a:lvl1pPr>
              <a:defRPr sz="12300"/>
            </a:lvl1pPr>
            <a:lvl2pPr>
              <a:defRPr sz="10300"/>
            </a:lvl2pPr>
            <a:lvl3pPr>
              <a:defRPr sz="93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EE93DFD-034B-4391-9A29-C768E3DB5D71}" type="datetimeFigureOut">
              <a:rPr lang="en-US" smtClean="0"/>
              <a:t>4/24/2014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2EA066E-711A-4F48-BB4E-F43BD4B4DBE8}" type="slidenum">
              <a:rPr lang="en-US" smtClean="0"/>
              <a:t>‹#›</a:t>
            </a:fld>
            <a:endParaRPr lang="en-US"/>
          </a:p>
        </p:txBody>
      </p:sp>
    </p:spTree>
    <p:extLst>
      <p:ext uri="{BB962C8B-B14F-4D97-AF65-F5344CB8AC3E}">
        <p14:creationId xmlns:p14="http://schemas.microsoft.com/office/powerpoint/2010/main" val="305596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EE93DFD-034B-4391-9A29-C768E3DB5D71}" type="datetimeFigureOut">
              <a:rPr lang="en-US" smtClean="0"/>
              <a:t>4/24/2014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2EA066E-711A-4F48-BB4E-F43BD4B4DBE8}" type="slidenum">
              <a:rPr lang="en-US" smtClean="0"/>
              <a:t>‹#›</a:t>
            </a:fld>
            <a:endParaRPr lang="en-US"/>
          </a:p>
        </p:txBody>
      </p:sp>
    </p:spTree>
    <p:extLst>
      <p:ext uri="{BB962C8B-B14F-4D97-AF65-F5344CB8AC3E}">
        <p14:creationId xmlns:p14="http://schemas.microsoft.com/office/powerpoint/2010/main" val="15272288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E93DFD-034B-4391-9A29-C768E3DB5D71}" type="datetimeFigureOut">
              <a:rPr lang="en-US" smtClean="0"/>
              <a:t>4/24/2014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2EA066E-711A-4F48-BB4E-F43BD4B4DBE8}" type="slidenum">
              <a:rPr lang="en-US" smtClean="0"/>
              <a:t>‹#›</a:t>
            </a:fld>
            <a:endParaRPr lang="en-US"/>
          </a:p>
        </p:txBody>
      </p:sp>
    </p:spTree>
    <p:extLst>
      <p:ext uri="{BB962C8B-B14F-4D97-AF65-F5344CB8AC3E}">
        <p14:creationId xmlns:p14="http://schemas.microsoft.com/office/powerpoint/2010/main" val="29162353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529080"/>
            <a:ext cx="14439903" cy="6507480"/>
          </a:xfrm>
        </p:spPr>
        <p:txBody>
          <a:bodyPr anchor="b"/>
          <a:lstStyle>
            <a:lvl1pPr algn="l">
              <a:defRPr sz="10300" b="1"/>
            </a:lvl1pPr>
          </a:lstStyle>
          <a:p>
            <a:r>
              <a:rPr lang="en-US" smtClean="0"/>
              <a:t>Click to edit Master title style</a:t>
            </a:r>
            <a:endParaRPr lang="en-US"/>
          </a:p>
        </p:txBody>
      </p:sp>
      <p:sp>
        <p:nvSpPr>
          <p:cNvPr id="3" name="Content Placeholder 2"/>
          <p:cNvSpPr>
            <a:spLocks noGrp="1"/>
          </p:cNvSpPr>
          <p:nvPr>
            <p:ph idx="1"/>
          </p:nvPr>
        </p:nvSpPr>
        <p:spPr>
          <a:xfrm>
            <a:off x="17160240" y="1529083"/>
            <a:ext cx="24536400" cy="32777433"/>
          </a:xfrm>
        </p:spPr>
        <p:txBody>
          <a:bodyPr/>
          <a:lstStyle>
            <a:lvl1pPr>
              <a:defRPr sz="16500"/>
            </a:lvl1pPr>
            <a:lvl2pPr>
              <a:defRPr sz="14400"/>
            </a:lvl2pPr>
            <a:lvl3pPr>
              <a:defRPr sz="12300"/>
            </a:lvl3pPr>
            <a:lvl4pPr>
              <a:defRPr sz="10300"/>
            </a:lvl4pPr>
            <a:lvl5pPr>
              <a:defRPr sz="10300"/>
            </a:lvl5pPr>
            <a:lvl6pPr>
              <a:defRPr sz="10300"/>
            </a:lvl6pPr>
            <a:lvl7pPr>
              <a:defRPr sz="10300"/>
            </a:lvl7pPr>
            <a:lvl8pPr>
              <a:defRPr sz="10300"/>
            </a:lvl8pPr>
            <a:lvl9pPr>
              <a:defRPr sz="10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8036563"/>
            <a:ext cx="14439903" cy="26269953"/>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E93DFD-034B-4391-9A29-C768E3DB5D71}" type="datetimeFigureOut">
              <a:rPr lang="en-US" smtClean="0"/>
              <a:t>4/24/2014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EA066E-711A-4F48-BB4E-F43BD4B4DBE8}" type="slidenum">
              <a:rPr lang="en-US" smtClean="0"/>
              <a:t>‹#›</a:t>
            </a:fld>
            <a:endParaRPr lang="en-US"/>
          </a:p>
        </p:txBody>
      </p:sp>
    </p:spTree>
    <p:extLst>
      <p:ext uri="{BB962C8B-B14F-4D97-AF65-F5344CB8AC3E}">
        <p14:creationId xmlns:p14="http://schemas.microsoft.com/office/powerpoint/2010/main" val="27775573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3" y="26883360"/>
            <a:ext cx="26334720" cy="3173733"/>
          </a:xfrm>
        </p:spPr>
        <p:txBody>
          <a:bodyPr anchor="b"/>
          <a:lstStyle>
            <a:lvl1pPr algn="l">
              <a:defRPr sz="10300" b="1"/>
            </a:lvl1pPr>
          </a:lstStyle>
          <a:p>
            <a:r>
              <a:rPr lang="en-US" smtClean="0"/>
              <a:t>Click to edit Master title style</a:t>
            </a:r>
            <a:endParaRPr lang="en-US"/>
          </a:p>
        </p:txBody>
      </p:sp>
      <p:sp>
        <p:nvSpPr>
          <p:cNvPr id="3" name="Picture Placeholder 2"/>
          <p:cNvSpPr>
            <a:spLocks noGrp="1"/>
          </p:cNvSpPr>
          <p:nvPr>
            <p:ph type="pic" idx="1"/>
          </p:nvPr>
        </p:nvSpPr>
        <p:spPr>
          <a:xfrm>
            <a:off x="8602983" y="3431540"/>
            <a:ext cx="26334720" cy="23042880"/>
          </a:xfrm>
        </p:spPr>
        <p:txBody>
          <a:bodyPr/>
          <a:lstStyle>
            <a:lvl1pPr marL="0" indent="0">
              <a:buNone/>
              <a:defRPr sz="16500"/>
            </a:lvl1pPr>
            <a:lvl2pPr marL="2351288" indent="0">
              <a:buNone/>
              <a:defRPr sz="14400"/>
            </a:lvl2pPr>
            <a:lvl3pPr marL="4702576" indent="0">
              <a:buNone/>
              <a:defRPr sz="12300"/>
            </a:lvl3pPr>
            <a:lvl4pPr marL="7053864" indent="0">
              <a:buNone/>
              <a:defRPr sz="10300"/>
            </a:lvl4pPr>
            <a:lvl5pPr marL="9405153" indent="0">
              <a:buNone/>
              <a:defRPr sz="10300"/>
            </a:lvl5pPr>
            <a:lvl6pPr marL="11756441" indent="0">
              <a:buNone/>
              <a:defRPr sz="10300"/>
            </a:lvl6pPr>
            <a:lvl7pPr marL="14107729" indent="0">
              <a:buNone/>
              <a:defRPr sz="10300"/>
            </a:lvl7pPr>
            <a:lvl8pPr marL="16459017" indent="0">
              <a:buNone/>
              <a:defRPr sz="10300"/>
            </a:lvl8pPr>
            <a:lvl9pPr marL="18810305" indent="0">
              <a:buNone/>
              <a:defRPr sz="10300"/>
            </a:lvl9pPr>
          </a:lstStyle>
          <a:p>
            <a:endParaRPr lang="en-US"/>
          </a:p>
        </p:txBody>
      </p:sp>
      <p:sp>
        <p:nvSpPr>
          <p:cNvPr id="4" name="Text Placeholder 3"/>
          <p:cNvSpPr>
            <a:spLocks noGrp="1"/>
          </p:cNvSpPr>
          <p:nvPr>
            <p:ph type="body" sz="half" idx="2"/>
          </p:nvPr>
        </p:nvSpPr>
        <p:spPr>
          <a:xfrm>
            <a:off x="8602983" y="30057093"/>
            <a:ext cx="26334720" cy="4507227"/>
          </a:xfrm>
        </p:spPr>
        <p:txBody>
          <a:bodyPr/>
          <a:lstStyle>
            <a:lvl1pPr marL="0" indent="0">
              <a:buNone/>
              <a:defRPr sz="7200"/>
            </a:lvl1pPr>
            <a:lvl2pPr marL="2351288" indent="0">
              <a:buNone/>
              <a:defRPr sz="6200"/>
            </a:lvl2pPr>
            <a:lvl3pPr marL="4702576" indent="0">
              <a:buNone/>
              <a:defRPr sz="5100"/>
            </a:lvl3pPr>
            <a:lvl4pPr marL="7053864" indent="0">
              <a:buNone/>
              <a:defRPr sz="4600"/>
            </a:lvl4pPr>
            <a:lvl5pPr marL="9405153" indent="0">
              <a:buNone/>
              <a:defRPr sz="4600"/>
            </a:lvl5pPr>
            <a:lvl6pPr marL="11756441" indent="0">
              <a:buNone/>
              <a:defRPr sz="4600"/>
            </a:lvl6pPr>
            <a:lvl7pPr marL="14107729" indent="0">
              <a:buNone/>
              <a:defRPr sz="4600"/>
            </a:lvl7pPr>
            <a:lvl8pPr marL="16459017" indent="0">
              <a:buNone/>
              <a:defRPr sz="4600"/>
            </a:lvl8pPr>
            <a:lvl9pPr marL="18810305" indent="0">
              <a:buNone/>
              <a:defRPr sz="4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E93DFD-034B-4391-9A29-C768E3DB5D71}" type="datetimeFigureOut">
              <a:rPr lang="en-US" smtClean="0"/>
              <a:t>4/24/2014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EA066E-711A-4F48-BB4E-F43BD4B4DBE8}" type="slidenum">
              <a:rPr lang="en-US" smtClean="0"/>
              <a:t>‹#›</a:t>
            </a:fld>
            <a:endParaRPr lang="en-US"/>
          </a:p>
        </p:txBody>
      </p:sp>
    </p:spTree>
    <p:extLst>
      <p:ext uri="{BB962C8B-B14F-4D97-AF65-F5344CB8AC3E}">
        <p14:creationId xmlns:p14="http://schemas.microsoft.com/office/powerpoint/2010/main" val="2372016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537973"/>
            <a:ext cx="39502080" cy="6400800"/>
          </a:xfrm>
          <a:prstGeom prst="rect">
            <a:avLst/>
          </a:prstGeom>
        </p:spPr>
        <p:txBody>
          <a:bodyPr vert="horz" lIns="470258" tIns="235129" rIns="470258" bIns="23512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8961123"/>
            <a:ext cx="39502080" cy="25345393"/>
          </a:xfrm>
          <a:prstGeom prst="rect">
            <a:avLst/>
          </a:prstGeom>
        </p:spPr>
        <p:txBody>
          <a:bodyPr vert="horz" lIns="470258" tIns="235129" rIns="470258" bIns="23512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5595563"/>
            <a:ext cx="10241280" cy="2044700"/>
          </a:xfrm>
          <a:prstGeom prst="rect">
            <a:avLst/>
          </a:prstGeom>
        </p:spPr>
        <p:txBody>
          <a:bodyPr vert="horz" lIns="470258" tIns="235129" rIns="470258" bIns="235129" rtlCol="0" anchor="ctr"/>
          <a:lstStyle>
            <a:lvl1pPr algn="l">
              <a:defRPr sz="6200">
                <a:solidFill>
                  <a:schemeClr val="tx1">
                    <a:tint val="75000"/>
                  </a:schemeClr>
                </a:solidFill>
              </a:defRPr>
            </a:lvl1pPr>
          </a:lstStyle>
          <a:p>
            <a:fld id="{AEE93DFD-034B-4391-9A29-C768E3DB5D71}" type="datetimeFigureOut">
              <a:rPr lang="en-US" smtClean="0"/>
              <a:t>4/24/2014</a:t>
            </a:fld>
            <a:endParaRPr lang="en-US"/>
          </a:p>
        </p:txBody>
      </p:sp>
      <p:sp>
        <p:nvSpPr>
          <p:cNvPr id="5" name="Footer Placeholder 4"/>
          <p:cNvSpPr>
            <a:spLocks noGrp="1"/>
          </p:cNvSpPr>
          <p:nvPr>
            <p:ph type="ftr" sz="quarter" idx="3"/>
          </p:nvPr>
        </p:nvSpPr>
        <p:spPr>
          <a:xfrm>
            <a:off x="14996160" y="35595563"/>
            <a:ext cx="13898880" cy="2044700"/>
          </a:xfrm>
          <a:prstGeom prst="rect">
            <a:avLst/>
          </a:prstGeom>
        </p:spPr>
        <p:txBody>
          <a:bodyPr vert="horz" lIns="470258" tIns="235129" rIns="470258" bIns="235129" rtlCol="0" anchor="ctr"/>
          <a:lstStyle>
            <a:lvl1pPr algn="ctr">
              <a:defRPr sz="6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5595563"/>
            <a:ext cx="10241280" cy="2044700"/>
          </a:xfrm>
          <a:prstGeom prst="rect">
            <a:avLst/>
          </a:prstGeom>
        </p:spPr>
        <p:txBody>
          <a:bodyPr vert="horz" lIns="470258" tIns="235129" rIns="470258" bIns="235129" rtlCol="0" anchor="ctr"/>
          <a:lstStyle>
            <a:lvl1pPr algn="r">
              <a:defRPr sz="6200">
                <a:solidFill>
                  <a:schemeClr val="tx1">
                    <a:tint val="75000"/>
                  </a:schemeClr>
                </a:solidFill>
              </a:defRPr>
            </a:lvl1pPr>
          </a:lstStyle>
          <a:p>
            <a:fld id="{92EA066E-711A-4F48-BB4E-F43BD4B4DBE8}" type="slidenum">
              <a:rPr lang="en-US" smtClean="0"/>
              <a:t>‹#›</a:t>
            </a:fld>
            <a:endParaRPr lang="en-US"/>
          </a:p>
        </p:txBody>
      </p:sp>
    </p:spTree>
    <p:extLst>
      <p:ext uri="{BB962C8B-B14F-4D97-AF65-F5344CB8AC3E}">
        <p14:creationId xmlns:p14="http://schemas.microsoft.com/office/powerpoint/2010/main" val="4661562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702576" rtl="0" eaLnBrk="1" latinLnBrk="0" hangingPunct="1">
        <a:spcBef>
          <a:spcPct val="0"/>
        </a:spcBef>
        <a:buNone/>
        <a:defRPr sz="22600" kern="1200">
          <a:solidFill>
            <a:schemeClr val="tx1"/>
          </a:solidFill>
          <a:latin typeface="+mj-lt"/>
          <a:ea typeface="+mj-ea"/>
          <a:cs typeface="+mj-cs"/>
        </a:defRPr>
      </a:lvl1pPr>
    </p:titleStyle>
    <p:bodyStyle>
      <a:lvl1pPr marL="1763466" indent="-1763466" algn="l" defTabSz="4702576" rtl="0" eaLnBrk="1" latinLnBrk="0" hangingPunct="1">
        <a:spcBef>
          <a:spcPct val="20000"/>
        </a:spcBef>
        <a:buFont typeface="Arial" panose="020B0604020202020204" pitchFamily="34" charset="0"/>
        <a:buChar char="•"/>
        <a:defRPr sz="16500" kern="1200">
          <a:solidFill>
            <a:schemeClr val="tx1"/>
          </a:solidFill>
          <a:latin typeface="+mn-lt"/>
          <a:ea typeface="+mn-ea"/>
          <a:cs typeface="+mn-cs"/>
        </a:defRPr>
      </a:lvl1pPr>
      <a:lvl2pPr marL="3820843" indent="-1469555" algn="l" defTabSz="4702576" rtl="0" eaLnBrk="1" latinLnBrk="0" hangingPunct="1">
        <a:spcBef>
          <a:spcPct val="20000"/>
        </a:spcBef>
        <a:buFont typeface="Arial" panose="020B0604020202020204" pitchFamily="34" charset="0"/>
        <a:buChar char="–"/>
        <a:defRPr sz="14400" kern="1200">
          <a:solidFill>
            <a:schemeClr val="tx1"/>
          </a:solidFill>
          <a:latin typeface="+mn-lt"/>
          <a:ea typeface="+mn-ea"/>
          <a:cs typeface="+mn-cs"/>
        </a:defRPr>
      </a:lvl2pPr>
      <a:lvl3pPr marL="5878220" indent="-1175644" algn="l" defTabSz="4702576" rtl="0" eaLnBrk="1" latinLnBrk="0" hangingPunct="1">
        <a:spcBef>
          <a:spcPct val="20000"/>
        </a:spcBef>
        <a:buFont typeface="Arial" panose="020B0604020202020204" pitchFamily="34" charset="0"/>
        <a:buChar char="•"/>
        <a:defRPr sz="12300" kern="1200">
          <a:solidFill>
            <a:schemeClr val="tx1"/>
          </a:solidFill>
          <a:latin typeface="+mn-lt"/>
          <a:ea typeface="+mn-ea"/>
          <a:cs typeface="+mn-cs"/>
        </a:defRPr>
      </a:lvl3pPr>
      <a:lvl4pPr marL="822950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4pPr>
      <a:lvl5pPr marL="10580797"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5pPr>
      <a:lvl6pPr marL="12932085"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6pPr>
      <a:lvl7pPr marL="15283373"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7pPr>
      <a:lvl8pPr marL="17634661"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8pPr>
      <a:lvl9pPr marL="19985949" indent="-1175644" algn="l" defTabSz="4702576" rtl="0" eaLnBrk="1" latinLnBrk="0" hangingPunct="1">
        <a:spcBef>
          <a:spcPct val="20000"/>
        </a:spcBef>
        <a:buFont typeface="Arial" panose="020B0604020202020204" pitchFamily="34" charset="0"/>
        <a:buChar char="•"/>
        <a:defRPr sz="10300" kern="1200">
          <a:solidFill>
            <a:schemeClr val="tx1"/>
          </a:solidFill>
          <a:latin typeface="+mn-lt"/>
          <a:ea typeface="+mn-ea"/>
          <a:cs typeface="+mn-cs"/>
        </a:defRPr>
      </a:lvl9pPr>
    </p:bodyStyle>
    <p:otherStyle>
      <a:defPPr>
        <a:defRPr lang="en-US"/>
      </a:defPPr>
      <a:lvl1pPr marL="0" algn="l" defTabSz="4702576" rtl="0" eaLnBrk="1" latinLnBrk="0" hangingPunct="1">
        <a:defRPr sz="9300" kern="1200">
          <a:solidFill>
            <a:schemeClr val="tx1"/>
          </a:solidFill>
          <a:latin typeface="+mn-lt"/>
          <a:ea typeface="+mn-ea"/>
          <a:cs typeface="+mn-cs"/>
        </a:defRPr>
      </a:lvl1pPr>
      <a:lvl2pPr marL="2351288" algn="l" defTabSz="4702576" rtl="0" eaLnBrk="1" latinLnBrk="0" hangingPunct="1">
        <a:defRPr sz="9300" kern="1200">
          <a:solidFill>
            <a:schemeClr val="tx1"/>
          </a:solidFill>
          <a:latin typeface="+mn-lt"/>
          <a:ea typeface="+mn-ea"/>
          <a:cs typeface="+mn-cs"/>
        </a:defRPr>
      </a:lvl2pPr>
      <a:lvl3pPr marL="4702576" algn="l" defTabSz="4702576" rtl="0" eaLnBrk="1" latinLnBrk="0" hangingPunct="1">
        <a:defRPr sz="9300" kern="1200">
          <a:solidFill>
            <a:schemeClr val="tx1"/>
          </a:solidFill>
          <a:latin typeface="+mn-lt"/>
          <a:ea typeface="+mn-ea"/>
          <a:cs typeface="+mn-cs"/>
        </a:defRPr>
      </a:lvl3pPr>
      <a:lvl4pPr marL="7053864" algn="l" defTabSz="4702576" rtl="0" eaLnBrk="1" latinLnBrk="0" hangingPunct="1">
        <a:defRPr sz="9300" kern="1200">
          <a:solidFill>
            <a:schemeClr val="tx1"/>
          </a:solidFill>
          <a:latin typeface="+mn-lt"/>
          <a:ea typeface="+mn-ea"/>
          <a:cs typeface="+mn-cs"/>
        </a:defRPr>
      </a:lvl4pPr>
      <a:lvl5pPr marL="9405153" algn="l" defTabSz="4702576" rtl="0" eaLnBrk="1" latinLnBrk="0" hangingPunct="1">
        <a:defRPr sz="9300" kern="1200">
          <a:solidFill>
            <a:schemeClr val="tx1"/>
          </a:solidFill>
          <a:latin typeface="+mn-lt"/>
          <a:ea typeface="+mn-ea"/>
          <a:cs typeface="+mn-cs"/>
        </a:defRPr>
      </a:lvl5pPr>
      <a:lvl6pPr marL="11756441" algn="l" defTabSz="4702576" rtl="0" eaLnBrk="1" latinLnBrk="0" hangingPunct="1">
        <a:defRPr sz="9300" kern="1200">
          <a:solidFill>
            <a:schemeClr val="tx1"/>
          </a:solidFill>
          <a:latin typeface="+mn-lt"/>
          <a:ea typeface="+mn-ea"/>
          <a:cs typeface="+mn-cs"/>
        </a:defRPr>
      </a:lvl6pPr>
      <a:lvl7pPr marL="14107729" algn="l" defTabSz="4702576" rtl="0" eaLnBrk="1" latinLnBrk="0" hangingPunct="1">
        <a:defRPr sz="9300" kern="1200">
          <a:solidFill>
            <a:schemeClr val="tx1"/>
          </a:solidFill>
          <a:latin typeface="+mn-lt"/>
          <a:ea typeface="+mn-ea"/>
          <a:cs typeface="+mn-cs"/>
        </a:defRPr>
      </a:lvl7pPr>
      <a:lvl8pPr marL="16459017" algn="l" defTabSz="4702576" rtl="0" eaLnBrk="1" latinLnBrk="0" hangingPunct="1">
        <a:defRPr sz="9300" kern="1200">
          <a:solidFill>
            <a:schemeClr val="tx1"/>
          </a:solidFill>
          <a:latin typeface="+mn-lt"/>
          <a:ea typeface="+mn-ea"/>
          <a:cs typeface="+mn-cs"/>
        </a:defRPr>
      </a:lvl8pPr>
      <a:lvl9pPr marL="18810305" algn="l" defTabSz="4702576" rtl="0" eaLnBrk="1" latinLnBrk="0" hangingPunct="1">
        <a:defRPr sz="9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sjrwmd.com/gisdevelopment/docs/themes.html" TargetMode="External"/><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 Id="rId9" Type="http://schemas.openxmlformats.org/officeDocument/2006/relationships/hyperlink" Target="http://glovis.usgs.gov/"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754600" y="4572000"/>
            <a:ext cx="4191000" cy="10058400"/>
          </a:xfrm>
          <a:prstGeom prst="rect">
            <a:avLst/>
          </a:prstGeom>
        </p:spPr>
      </p:pic>
      <p:pic>
        <p:nvPicPr>
          <p:cNvPr id="23" name="Picture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945600" y="4572000"/>
            <a:ext cx="4191000" cy="10058400"/>
          </a:xfrm>
          <a:prstGeom prst="rect">
            <a:avLst/>
          </a:prstGeom>
        </p:spPr>
      </p:pic>
      <p:pic>
        <p:nvPicPr>
          <p:cNvPr id="24" name="Picture 2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754600" y="13961655"/>
            <a:ext cx="4191000" cy="10058400"/>
          </a:xfrm>
          <a:prstGeom prst="rect">
            <a:avLst/>
          </a:prstGeom>
        </p:spPr>
      </p:pic>
      <p:pic>
        <p:nvPicPr>
          <p:cNvPr id="25" name="Picture 2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940199" y="13867062"/>
            <a:ext cx="4191000" cy="10058400"/>
          </a:xfrm>
          <a:prstGeom prst="rect">
            <a:avLst/>
          </a:prstGeom>
        </p:spPr>
      </p:pic>
      <p:sp>
        <p:nvSpPr>
          <p:cNvPr id="28" name="TextBox 27"/>
          <p:cNvSpPr txBox="1"/>
          <p:nvPr/>
        </p:nvSpPr>
        <p:spPr>
          <a:xfrm>
            <a:off x="914400" y="914400"/>
            <a:ext cx="42062400" cy="2400657"/>
          </a:xfrm>
          <a:prstGeom prst="rect">
            <a:avLst/>
          </a:prstGeom>
          <a:solidFill>
            <a:schemeClr val="accent1">
              <a:lumMod val="20000"/>
              <a:lumOff val="80000"/>
            </a:schemeClr>
          </a:solidFill>
        </p:spPr>
        <p:txBody>
          <a:bodyPr wrap="square" rtlCol="0">
            <a:spAutoFit/>
          </a:bodyPr>
          <a:lstStyle/>
          <a:p>
            <a:r>
              <a:rPr lang="en-US" sz="9600" dirty="0" smtClean="0"/>
              <a:t>Evaluating Land-Use Classification Methodology Using Landsat Imagery</a:t>
            </a:r>
            <a:endParaRPr lang="en-US" sz="9600" dirty="0" smtClean="0"/>
          </a:p>
          <a:p>
            <a:r>
              <a:rPr lang="en-US" sz="5400" dirty="0" smtClean="0"/>
              <a:t>Alexa Junker (‘16), ES212: Introduction to GIS and Remote Sensing</a:t>
            </a:r>
            <a:endParaRPr lang="en-US" sz="5400" dirty="0"/>
          </a:p>
        </p:txBody>
      </p:sp>
      <p:pic>
        <p:nvPicPr>
          <p:cNvPr id="29" name="Picture 2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7749199" y="23797354"/>
            <a:ext cx="4191000" cy="10058400"/>
          </a:xfrm>
          <a:prstGeom prst="rect">
            <a:avLst/>
          </a:prstGeom>
        </p:spPr>
      </p:pic>
      <p:pic>
        <p:nvPicPr>
          <p:cNvPr id="30" name="Picture 2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1945600" y="23797354"/>
            <a:ext cx="4191000" cy="10058400"/>
          </a:xfrm>
          <a:prstGeom prst="rect">
            <a:avLst/>
          </a:prstGeom>
        </p:spPr>
      </p:pic>
      <p:sp>
        <p:nvSpPr>
          <p:cNvPr id="32" name="TextBox 31"/>
          <p:cNvSpPr txBox="1"/>
          <p:nvPr/>
        </p:nvSpPr>
        <p:spPr>
          <a:xfrm flipH="1">
            <a:off x="914400" y="4572000"/>
            <a:ext cx="15544800" cy="8279190"/>
          </a:xfrm>
          <a:prstGeom prst="rect">
            <a:avLst/>
          </a:prstGeom>
          <a:solidFill>
            <a:schemeClr val="bg1">
              <a:lumMod val="95000"/>
            </a:schemeClr>
          </a:solidFill>
        </p:spPr>
        <p:txBody>
          <a:bodyPr wrap="square" rtlCol="0">
            <a:spAutoFit/>
          </a:bodyPr>
          <a:lstStyle/>
          <a:p>
            <a:r>
              <a:rPr lang="en-US" sz="4800" b="1" dirty="0"/>
              <a:t>Introduction</a:t>
            </a:r>
          </a:p>
          <a:p>
            <a:endParaRPr lang="en-US" sz="4400" b="1" dirty="0"/>
          </a:p>
          <a:p>
            <a:r>
              <a:rPr lang="en-US" sz="4400" dirty="0"/>
              <a:t>Geographic Information Systems technology is a powerful tool for visualizing spatial attributes of </a:t>
            </a:r>
            <a:r>
              <a:rPr lang="en-US" sz="4400" dirty="0" smtClean="0"/>
              <a:t>datasets</a:t>
            </a:r>
            <a:r>
              <a:rPr lang="en-US" sz="4400" dirty="0"/>
              <a:t>. The technology can also be used to identify different types of land use </a:t>
            </a:r>
            <a:r>
              <a:rPr lang="en-US" sz="4400" dirty="0" smtClean="0"/>
              <a:t>from </a:t>
            </a:r>
            <a:r>
              <a:rPr lang="en-US" sz="4400" dirty="0"/>
              <a:t>satellite images. This study attempts to recreate existing ground-truth datasets of land-use classifications for Brevard County </a:t>
            </a:r>
            <a:r>
              <a:rPr lang="en-US" sz="4400" dirty="0" smtClean="0"/>
              <a:t>in </a:t>
            </a:r>
            <a:r>
              <a:rPr lang="en-US" sz="4400" dirty="0"/>
              <a:t>east-central Florida from Landsat 5 satellite </a:t>
            </a:r>
            <a:r>
              <a:rPr lang="en-US" sz="4400" dirty="0" smtClean="0"/>
              <a:t>images. This is accomplished </a:t>
            </a:r>
            <a:r>
              <a:rPr lang="en-US" sz="4400" dirty="0"/>
              <a:t>using two different classification tools provided by the GIS program </a:t>
            </a:r>
            <a:r>
              <a:rPr lang="en-US" sz="4400" dirty="0" err="1"/>
              <a:t>ArcMap</a:t>
            </a:r>
            <a:r>
              <a:rPr lang="en-US" sz="4400" dirty="0"/>
              <a:t>, assessing to what extent each </a:t>
            </a:r>
            <a:r>
              <a:rPr lang="en-US" sz="4400" dirty="0" smtClean="0"/>
              <a:t>classification </a:t>
            </a:r>
            <a:r>
              <a:rPr lang="en-US" sz="4400" dirty="0"/>
              <a:t>matches </a:t>
            </a:r>
            <a:r>
              <a:rPr lang="en-US" sz="4400" dirty="0" smtClean="0"/>
              <a:t>the </a:t>
            </a:r>
            <a:r>
              <a:rPr lang="en-US" sz="4400" dirty="0"/>
              <a:t>original </a:t>
            </a:r>
            <a:r>
              <a:rPr lang="en-US" sz="4400" dirty="0" smtClean="0"/>
              <a:t>ground-truth dataset</a:t>
            </a:r>
            <a:r>
              <a:rPr lang="en-US" sz="4400" dirty="0" smtClean="0"/>
              <a:t>.</a:t>
            </a:r>
          </a:p>
          <a:p>
            <a:endParaRPr lang="en-US" sz="4400" dirty="0"/>
          </a:p>
        </p:txBody>
      </p:sp>
      <p:sp>
        <p:nvSpPr>
          <p:cNvPr id="40" name="TextBox 39"/>
          <p:cNvSpPr txBox="1"/>
          <p:nvPr/>
        </p:nvSpPr>
        <p:spPr>
          <a:xfrm flipH="1">
            <a:off x="1099130" y="15544800"/>
            <a:ext cx="15360070" cy="1523494"/>
          </a:xfrm>
          <a:prstGeom prst="rect">
            <a:avLst/>
          </a:prstGeom>
          <a:noFill/>
        </p:spPr>
        <p:txBody>
          <a:bodyPr wrap="square" rtlCol="0">
            <a:spAutoFit/>
          </a:bodyPr>
          <a:lstStyle/>
          <a:p>
            <a:endParaRPr lang="en-US" dirty="0"/>
          </a:p>
        </p:txBody>
      </p:sp>
      <p:sp>
        <p:nvSpPr>
          <p:cNvPr id="42" name="Rectangle 7"/>
          <p:cNvSpPr>
            <a:spLocks noChangeArrowheads="1"/>
          </p:cNvSpPr>
          <p:nvPr/>
        </p:nvSpPr>
        <p:spPr bwMode="auto">
          <a:xfrm>
            <a:off x="914400" y="13965101"/>
            <a:ext cx="15544800" cy="23852684"/>
          </a:xfrm>
          <a:prstGeom prst="rect">
            <a:avLst/>
          </a:prstGeom>
          <a:solidFill>
            <a:schemeClr val="bg1">
              <a:lumMod val="95000"/>
            </a:schemeClr>
          </a:solidFill>
          <a:ln>
            <a:noFill/>
          </a:ln>
          <a:effectLst/>
        </p:spPr>
        <p:txBody>
          <a:bodyPr vert="horz" wrap="square" lIns="91440" tIns="45720" rIns="91440" bIns="45720" numCol="1" anchor="ctr" anchorCtr="0" compatLnSpc="1">
            <a:prstTxWarp prst="textNoShape">
              <a:avLst/>
            </a:prstTxWarp>
            <a:spAutoFit/>
          </a:bodyPr>
          <a:lstStyle/>
          <a:p>
            <a:pPr lvl="0" defTabSz="914400" eaLnBrk="0" fontAlgn="base" hangingPunct="0"/>
            <a:r>
              <a:rPr lang="en-US" altLang="en-US" sz="4800" b="1" dirty="0">
                <a:cs typeface="Arial" pitchFamily="34" charset="0"/>
              </a:rPr>
              <a:t>Methods</a:t>
            </a:r>
          </a:p>
          <a:p>
            <a:pPr lvl="0" defTabSz="914400" eaLnBrk="0" fontAlgn="base" hangingPunct="0"/>
            <a:endParaRPr lang="en-US" altLang="en-US" sz="4400" dirty="0">
              <a:cs typeface="Arial" pitchFamily="34" charset="0"/>
            </a:endParaRPr>
          </a:p>
          <a:p>
            <a:pPr lvl="0" defTabSz="914400" eaLnBrk="0" fontAlgn="base" hangingPunct="0"/>
            <a:r>
              <a:rPr lang="en-US" altLang="en-US" sz="4400" dirty="0">
                <a:cs typeface="Arial" pitchFamily="34" charset="0"/>
              </a:rPr>
              <a:t>The first step in performing this study was obtaining the data. The ground-truth land-use datasets for Brevard County, Florida, were downloaded from the St. Johns River Water Management District website, and the Landsat satellite images of the area for the years 1995, 2000, 2004, and 2009 were downloaded from the USGS’ website </a:t>
            </a:r>
            <a:r>
              <a:rPr lang="en-US" altLang="en-US" sz="4400" dirty="0" smtClean="0">
                <a:cs typeface="Arial" pitchFamily="34" charset="0"/>
              </a:rPr>
              <a:t>http</a:t>
            </a:r>
            <a:r>
              <a:rPr lang="en-US" altLang="en-US" sz="4400" dirty="0">
                <a:cs typeface="Arial" pitchFamily="34" charset="0"/>
              </a:rPr>
              <a:t>://glovis.usgs.gov/. </a:t>
            </a:r>
            <a:r>
              <a:rPr lang="en-US" altLang="en-US" sz="4400" dirty="0" smtClean="0">
                <a:cs typeface="Arial" pitchFamily="34" charset="0"/>
              </a:rPr>
              <a:t>For </a:t>
            </a:r>
            <a:r>
              <a:rPr lang="en-US" altLang="en-US" sz="4400" dirty="0">
                <a:cs typeface="Arial" pitchFamily="34" charset="0"/>
              </a:rPr>
              <a:t>each Landsat scene, six of the seven bands (excluding band 6 – </a:t>
            </a:r>
            <a:r>
              <a:rPr lang="en-US" altLang="en-US" sz="4400" dirty="0" smtClean="0">
                <a:cs typeface="Arial" pitchFamily="34" charset="0"/>
              </a:rPr>
              <a:t>thermal infrared) </a:t>
            </a:r>
            <a:r>
              <a:rPr lang="en-US" altLang="en-US" sz="4400" dirty="0">
                <a:cs typeface="Arial" pitchFamily="34" charset="0"/>
              </a:rPr>
              <a:t>were loaded into an ArcMap document where all bands were converted from digital numbers to at-the-sensor reflectance values. The six reflectance bands were then combined into a composite image for each of the four years. Using the outline of Brevard County (extracted from the ground-truth land-use datasets), the </a:t>
            </a:r>
            <a:r>
              <a:rPr lang="en-US" altLang="en-US" sz="4400" dirty="0" smtClean="0">
                <a:cs typeface="Arial" pitchFamily="34" charset="0"/>
              </a:rPr>
              <a:t>Landsat </a:t>
            </a:r>
            <a:r>
              <a:rPr lang="en-US" altLang="en-US" sz="4400" dirty="0">
                <a:cs typeface="Arial" pitchFamily="34" charset="0"/>
              </a:rPr>
              <a:t>composites were clipped to the shape of the </a:t>
            </a:r>
            <a:r>
              <a:rPr lang="en-US" altLang="en-US" sz="4400" dirty="0" smtClean="0">
                <a:cs typeface="Arial" pitchFamily="34" charset="0"/>
              </a:rPr>
              <a:t>county  for </a:t>
            </a:r>
            <a:r>
              <a:rPr lang="en-US" altLang="en-US" sz="4400" dirty="0">
                <a:cs typeface="Arial" pitchFamily="34" charset="0"/>
              </a:rPr>
              <a:t>subsequent classification. </a:t>
            </a:r>
          </a:p>
          <a:p>
            <a:pPr defTabSz="914400" eaLnBrk="0" fontAlgn="base" hangingPunct="0"/>
            <a:r>
              <a:rPr lang="en-US" altLang="en-US" sz="4400" dirty="0">
                <a:cs typeface="Arial" pitchFamily="34" charset="0"/>
              </a:rPr>
              <a:t>Next, land-use classes in the ground-truth datasets were condensed from over a hundred classes to 6 classes: urban, agriculture, non-forested land, forest, water, and wetland.</a:t>
            </a:r>
            <a:r>
              <a:rPr lang="en-US" sz="4400" dirty="0">
                <a:ea typeface="Calibri"/>
                <a:cs typeface="Times New Roman"/>
              </a:rPr>
              <a:t> These classes were assigned the values 1 through 6, </a:t>
            </a:r>
            <a:r>
              <a:rPr lang="en-US" sz="4400" dirty="0" smtClean="0">
                <a:ea typeface="Calibri"/>
                <a:cs typeface="Times New Roman"/>
              </a:rPr>
              <a:t>and </a:t>
            </a:r>
            <a:r>
              <a:rPr lang="en-US" sz="4400" dirty="0">
                <a:ea typeface="Calibri"/>
                <a:cs typeface="Times New Roman"/>
              </a:rPr>
              <a:t>a new vector layer with only these six classes </a:t>
            </a:r>
            <a:r>
              <a:rPr lang="en-US" sz="4400" dirty="0" smtClean="0">
                <a:ea typeface="Calibri"/>
                <a:cs typeface="Times New Roman"/>
              </a:rPr>
              <a:t>was </a:t>
            </a:r>
            <a:r>
              <a:rPr lang="en-US" sz="4400" dirty="0">
                <a:ea typeface="Calibri"/>
                <a:cs typeface="Times New Roman"/>
              </a:rPr>
              <a:t>created, to be subsequently </a:t>
            </a:r>
            <a:r>
              <a:rPr lang="en-US" sz="4400" dirty="0" smtClean="0">
                <a:ea typeface="Calibri"/>
                <a:cs typeface="Times New Roman"/>
              </a:rPr>
              <a:t>converted </a:t>
            </a:r>
            <a:r>
              <a:rPr lang="en-US" sz="4400" dirty="0">
                <a:ea typeface="Calibri"/>
                <a:cs typeface="Times New Roman"/>
              </a:rPr>
              <a:t>into </a:t>
            </a:r>
            <a:r>
              <a:rPr lang="en-US" sz="4400" dirty="0" smtClean="0">
                <a:ea typeface="Calibri"/>
                <a:cs typeface="Times New Roman"/>
              </a:rPr>
              <a:t>a </a:t>
            </a:r>
            <a:r>
              <a:rPr lang="en-US" sz="4400" dirty="0">
                <a:ea typeface="Calibri"/>
                <a:cs typeface="Times New Roman"/>
              </a:rPr>
              <a:t>raster </a:t>
            </a:r>
            <a:r>
              <a:rPr lang="en-US" sz="4400" dirty="0" smtClean="0">
                <a:ea typeface="Calibri"/>
                <a:cs typeface="Times New Roman"/>
              </a:rPr>
              <a:t>layer.</a:t>
            </a:r>
            <a:r>
              <a:rPr lang="en-US" altLang="en-US" sz="4400" dirty="0" smtClean="0">
                <a:cs typeface="Arial" pitchFamily="34" charset="0"/>
              </a:rPr>
              <a:t> </a:t>
            </a:r>
            <a:r>
              <a:rPr lang="en-US" altLang="en-US" sz="4400" dirty="0">
                <a:cs typeface="Arial" pitchFamily="34" charset="0"/>
              </a:rPr>
              <a:t>In the next step, </a:t>
            </a:r>
            <a:r>
              <a:rPr lang="en-US" altLang="en-US" sz="4400" dirty="0" smtClean="0">
                <a:cs typeface="Arial" pitchFamily="34" charset="0"/>
              </a:rPr>
              <a:t>the </a:t>
            </a:r>
            <a:r>
              <a:rPr lang="en-US" altLang="en-US" sz="4400" dirty="0">
                <a:cs typeface="Arial" pitchFamily="34" charset="0"/>
              </a:rPr>
              <a:t>“unsupervised” feature of the </a:t>
            </a:r>
            <a:r>
              <a:rPr lang="en-US" altLang="en-US" sz="4400" dirty="0" smtClean="0">
                <a:cs typeface="Arial" pitchFamily="34" charset="0"/>
              </a:rPr>
              <a:t>classification </a:t>
            </a:r>
            <a:r>
              <a:rPr lang="en-US" altLang="en-US" sz="4400" dirty="0">
                <a:cs typeface="Arial" pitchFamily="34" charset="0"/>
              </a:rPr>
              <a:t>tool was used to classify the Landsat images into six classes, which were matched (by sight) with the six classes described above, after which they were assigned the same values (1-6) and the same color scheme as the land-use classes of the ground-truth datasets. The classification tool was used </a:t>
            </a:r>
            <a:r>
              <a:rPr lang="en-US" altLang="en-US" sz="4400" dirty="0" smtClean="0">
                <a:cs typeface="Arial" pitchFamily="34" charset="0"/>
              </a:rPr>
              <a:t>again, </a:t>
            </a:r>
            <a:r>
              <a:rPr lang="en-US" altLang="en-US" sz="4400" dirty="0">
                <a:cs typeface="Arial" pitchFamily="34" charset="0"/>
              </a:rPr>
              <a:t>but this time it was </a:t>
            </a:r>
            <a:r>
              <a:rPr lang="en-US" altLang="en-US" sz="4400" dirty="0" smtClean="0">
                <a:cs typeface="Arial" pitchFamily="34" charset="0"/>
              </a:rPr>
              <a:t>trained </a:t>
            </a:r>
            <a:r>
              <a:rPr lang="en-US" altLang="en-US" sz="4400" dirty="0">
                <a:cs typeface="Arial" pitchFamily="34" charset="0"/>
              </a:rPr>
              <a:t>to recognize the </a:t>
            </a:r>
            <a:r>
              <a:rPr lang="en-US" altLang="en-US" sz="4400" dirty="0" smtClean="0">
                <a:cs typeface="Arial" pitchFamily="34" charset="0"/>
              </a:rPr>
              <a:t>six </a:t>
            </a:r>
            <a:r>
              <a:rPr lang="en-US" altLang="en-US" sz="4400" dirty="0">
                <a:cs typeface="Arial" pitchFamily="34" charset="0"/>
              </a:rPr>
              <a:t>classes. This training was accomplished by defining six polygons within the corresponding area for each class. To analyze the accuracy of the two classification </a:t>
            </a:r>
            <a:r>
              <a:rPr lang="en-US" altLang="en-US" sz="4400" dirty="0" smtClean="0">
                <a:cs typeface="Arial" pitchFamily="34" charset="0"/>
              </a:rPr>
              <a:t>tools, </a:t>
            </a:r>
            <a:r>
              <a:rPr lang="en-US" altLang="en-US" sz="4400" dirty="0">
                <a:cs typeface="Arial" pitchFamily="34" charset="0"/>
              </a:rPr>
              <a:t>binary comparisons (match/no match) were used to compare the value of each pixel in the ground-truth dataset to the unsupervised classification and the trained classification. </a:t>
            </a:r>
          </a:p>
          <a:p>
            <a:pPr lvl="0" defTabSz="914400" eaLnBrk="0" fontAlgn="base" hangingPunct="0"/>
            <a:r>
              <a:rPr lang="en-US" altLang="en-US" sz="4400" dirty="0">
                <a:cs typeface="Arial" pitchFamily="34" charset="0"/>
              </a:rPr>
              <a:t>An example of this workflow is shown for the year </a:t>
            </a:r>
            <a:r>
              <a:rPr lang="en-US" altLang="en-US" sz="4400" dirty="0" smtClean="0">
                <a:cs typeface="Arial" pitchFamily="34" charset="0"/>
              </a:rPr>
              <a:t>1995. </a:t>
            </a:r>
            <a:endParaRPr lang="en-US" altLang="en-US" sz="4400" dirty="0">
              <a:cs typeface="Arial" pitchFamily="34" charset="0"/>
            </a:endParaRPr>
          </a:p>
          <a:p>
            <a:pPr defTabSz="914400" eaLnBrk="0" fontAlgn="base" hangingPunct="0"/>
            <a:endParaRPr lang="en-US" altLang="en-US" sz="4400" dirty="0">
              <a:latin typeface="Arial" pitchFamily="34" charset="0"/>
              <a:cs typeface="Arial" pitchFamily="34" charset="0"/>
            </a:endParaRPr>
          </a:p>
        </p:txBody>
      </p:sp>
      <p:sp>
        <p:nvSpPr>
          <p:cNvPr id="2" name="TextBox 1"/>
          <p:cNvSpPr txBox="1"/>
          <p:nvPr/>
        </p:nvSpPr>
        <p:spPr>
          <a:xfrm>
            <a:off x="27432000" y="11072002"/>
            <a:ext cx="15544800" cy="23237130"/>
          </a:xfrm>
          <a:prstGeom prst="rect">
            <a:avLst/>
          </a:prstGeom>
          <a:solidFill>
            <a:schemeClr val="bg1">
              <a:lumMod val="95000"/>
            </a:schemeClr>
          </a:solidFill>
        </p:spPr>
        <p:txBody>
          <a:bodyPr wrap="square" rtlCol="0">
            <a:spAutoFit/>
          </a:bodyPr>
          <a:lstStyle/>
          <a:p>
            <a:r>
              <a:rPr lang="en-US" sz="4800" b="1" dirty="0"/>
              <a:t>Results &amp; Discussion</a:t>
            </a:r>
          </a:p>
          <a:p>
            <a:endParaRPr lang="en-US" sz="4800" b="1" dirty="0"/>
          </a:p>
          <a:p>
            <a:r>
              <a:rPr lang="en-US" sz="4400" dirty="0"/>
              <a:t>As can be seen in table 1, the trained classification method was more accurate for all years. This difference in accuracy ranged from 17% in 1995 to slightly less than 1% in 2000</a:t>
            </a:r>
            <a:r>
              <a:rPr lang="en-US" sz="4400"/>
              <a:t>. The </a:t>
            </a:r>
            <a:r>
              <a:rPr lang="en-US" sz="4400" smtClean="0"/>
              <a:t>2004 </a:t>
            </a:r>
            <a:r>
              <a:rPr lang="en-US" sz="4400" dirty="0"/>
              <a:t>and 2009 </a:t>
            </a:r>
            <a:r>
              <a:rPr lang="en-US" sz="4400"/>
              <a:t>images </a:t>
            </a:r>
            <a:r>
              <a:rPr lang="en-US" sz="4400" dirty="0"/>
              <a:t>both</a:t>
            </a:r>
            <a:r>
              <a:rPr lang="en-US" sz="4400"/>
              <a:t> had </a:t>
            </a:r>
            <a:r>
              <a:rPr lang="en-US" sz="4400" dirty="0"/>
              <a:t>a roughly 10% difference in accuracy between the two classification methods. The difference is relatively consistent throughout the study period, with the exception of the year 2000. This variation can be attributed to a number of factors. First of all, the ground-truth datasets were manually interpreted from aerial photography. Photo-interpreting ground features involves many judgment calls made on the </a:t>
            </a:r>
            <a:r>
              <a:rPr lang="en-US" sz="4400"/>
              <a:t>basis on </a:t>
            </a:r>
            <a:r>
              <a:rPr lang="en-US" sz="4400" smtClean="0"/>
              <a:t>grainy </a:t>
            </a:r>
            <a:r>
              <a:rPr lang="en-US" sz="4400" dirty="0"/>
              <a:t>areal images and, sometimes, limited knowledge of the study region. Secondly, some (less than 10%) cloud cover was present in the 2004 and </a:t>
            </a:r>
            <a:r>
              <a:rPr lang="en-US" sz="4400"/>
              <a:t>2009 images</a:t>
            </a:r>
            <a:r>
              <a:rPr lang="en-US" sz="4400" dirty="0"/>
              <a:t>,</a:t>
            </a:r>
            <a:r>
              <a:rPr lang="en-US" sz="4400"/>
              <a:t> and certainly distorted </a:t>
            </a:r>
            <a:r>
              <a:rPr lang="en-US" sz="4400" smtClean="0"/>
              <a:t>the </a:t>
            </a:r>
            <a:r>
              <a:rPr lang="en-US" sz="4400" dirty="0"/>
              <a:t>trained as well as the unsupervised classifications. Since “clouds</a:t>
            </a:r>
            <a:r>
              <a:rPr lang="en-US" sz="4400"/>
              <a:t>” was </a:t>
            </a:r>
            <a:r>
              <a:rPr lang="en-US" sz="4400" smtClean="0"/>
              <a:t>not </a:t>
            </a:r>
            <a:r>
              <a:rPr lang="en-US" sz="4400" dirty="0"/>
              <a:t>one of the available classes, the software had to decide to which of the six classes they should be attributed. Thirdly, not all four Landsat images were taken during the same month of the year (2000 and 2009 were taken in November, 1995 in December, and 2004 in March). Although east-central Florida experiences only limited seasonality, some vegetation sheds its leaves in December through February. This factor probably affected the reflectance values of the three vegetation-based classes (non-forested land, forest, and wetland) and may have caused differing responses from the classification tools. In general, it seems that trained classification, as long as it is based on a repeatable database of training polygons, is a good option when a quick classification of a Landsat image is needed. However, with a 67% match to ground-truth datasets at best, no important findings or decisions should be based on this type of classification. Unsupervised classification, on the other hand, should always be the last choice since it can achieve only a slightly more than 50% match to the ground-truth datasets.</a:t>
            </a:r>
          </a:p>
        </p:txBody>
      </p:sp>
      <p:graphicFrame>
        <p:nvGraphicFramePr>
          <p:cNvPr id="3" name="Table 2"/>
          <p:cNvGraphicFramePr>
            <a:graphicFrameLocks noGrp="1"/>
          </p:cNvGraphicFramePr>
          <p:nvPr>
            <p:extLst>
              <p:ext uri="{D42A27DB-BD31-4B8C-83A1-F6EECF244321}">
                <p14:modId xmlns:p14="http://schemas.microsoft.com/office/powerpoint/2010/main" val="2852828623"/>
              </p:ext>
            </p:extLst>
          </p:nvPr>
        </p:nvGraphicFramePr>
        <p:xfrm>
          <a:off x="27432000" y="4576204"/>
          <a:ext cx="15544800" cy="4525755"/>
        </p:xfrm>
        <a:graphic>
          <a:graphicData uri="http://schemas.openxmlformats.org/drawingml/2006/table">
            <a:tbl>
              <a:tblPr firstRow="1" bandRow="1">
                <a:tableStyleId>{5C22544A-7EE6-4342-B048-85BDC9FD1C3A}</a:tableStyleId>
              </a:tblPr>
              <a:tblGrid>
                <a:gridCol w="1828800"/>
                <a:gridCol w="7598979"/>
                <a:gridCol w="6117021"/>
              </a:tblGrid>
              <a:tr h="1477755">
                <a:tc>
                  <a:txBody>
                    <a:bodyPr/>
                    <a:lstStyle/>
                    <a:p>
                      <a:r>
                        <a:rPr lang="en-US" sz="4400" dirty="0" smtClean="0">
                          <a:solidFill>
                            <a:schemeClr val="tx1"/>
                          </a:solidFill>
                        </a:rPr>
                        <a:t>Year</a:t>
                      </a:r>
                      <a:endParaRPr lang="en-US" sz="44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4400" dirty="0" smtClean="0">
                          <a:solidFill>
                            <a:schemeClr val="tx1"/>
                          </a:solidFill>
                        </a:rPr>
                        <a:t>Ground-Truth</a:t>
                      </a:r>
                      <a:r>
                        <a:rPr lang="en-US" sz="4400" baseline="0" dirty="0" smtClean="0">
                          <a:solidFill>
                            <a:schemeClr val="tx1"/>
                          </a:solidFill>
                        </a:rPr>
                        <a:t> vs. Unsupervised </a:t>
                      </a:r>
                    </a:p>
                    <a:p>
                      <a:r>
                        <a:rPr lang="en-US" sz="4400" baseline="0" dirty="0" smtClean="0">
                          <a:solidFill>
                            <a:schemeClr val="tx1"/>
                          </a:solidFill>
                        </a:rPr>
                        <a:t>Percent Match</a:t>
                      </a:r>
                      <a:endParaRPr lang="en-US" sz="44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4400" dirty="0" smtClean="0">
                          <a:solidFill>
                            <a:schemeClr val="tx1"/>
                          </a:solidFill>
                        </a:rPr>
                        <a:t>Ground-Truth vs. Trained </a:t>
                      </a:r>
                    </a:p>
                    <a:p>
                      <a:r>
                        <a:rPr lang="en-US" sz="4400" dirty="0" smtClean="0">
                          <a:solidFill>
                            <a:schemeClr val="tx1"/>
                          </a:solidFill>
                        </a:rPr>
                        <a:t>Percent Match</a:t>
                      </a:r>
                      <a:endParaRPr lang="en-US" sz="44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729240">
                <a:tc>
                  <a:txBody>
                    <a:bodyPr/>
                    <a:lstStyle/>
                    <a:p>
                      <a:r>
                        <a:rPr lang="en-US" sz="4400" dirty="0" smtClean="0">
                          <a:solidFill>
                            <a:schemeClr val="tx1"/>
                          </a:solidFill>
                        </a:rPr>
                        <a:t>1995</a:t>
                      </a:r>
                      <a:endParaRPr lang="en-US" sz="44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4400" dirty="0" smtClean="0">
                          <a:solidFill>
                            <a:schemeClr val="tx1"/>
                          </a:solidFill>
                        </a:rPr>
                        <a:t>50.35%</a:t>
                      </a:r>
                      <a:endParaRPr lang="en-US" sz="44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4400" dirty="0" smtClean="0">
                          <a:effectLst/>
                          <a:latin typeface="+mn-lt"/>
                          <a:ea typeface="Calibri"/>
                          <a:cs typeface="Times New Roman"/>
                        </a:rPr>
                        <a:t>67.56% </a:t>
                      </a:r>
                      <a:endParaRPr lang="en-US" sz="44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729240">
                <a:tc>
                  <a:txBody>
                    <a:bodyPr/>
                    <a:lstStyle/>
                    <a:p>
                      <a:r>
                        <a:rPr lang="en-US" sz="4400" dirty="0" smtClean="0">
                          <a:solidFill>
                            <a:schemeClr val="tx1"/>
                          </a:solidFill>
                        </a:rPr>
                        <a:t>2000</a:t>
                      </a:r>
                      <a:endParaRPr lang="en-US" sz="44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4400" dirty="0" smtClean="0">
                          <a:effectLst/>
                          <a:latin typeface="+mn-lt"/>
                          <a:ea typeface="Calibri"/>
                          <a:cs typeface="Times New Roman"/>
                        </a:rPr>
                        <a:t>52.77% </a:t>
                      </a:r>
                      <a:endParaRPr lang="en-US" sz="44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4400" dirty="0" smtClean="0">
                          <a:effectLst/>
                          <a:latin typeface="+mn-lt"/>
                          <a:ea typeface="Calibri"/>
                          <a:cs typeface="Times New Roman"/>
                        </a:rPr>
                        <a:t>53.70% </a:t>
                      </a:r>
                      <a:endParaRPr lang="en-US" sz="44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729240">
                <a:tc>
                  <a:txBody>
                    <a:bodyPr/>
                    <a:lstStyle/>
                    <a:p>
                      <a:r>
                        <a:rPr lang="en-US" sz="4400" dirty="0" smtClean="0">
                          <a:solidFill>
                            <a:schemeClr val="tx1"/>
                          </a:solidFill>
                        </a:rPr>
                        <a:t>2004</a:t>
                      </a:r>
                      <a:endParaRPr lang="en-US" sz="44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4400" dirty="0" smtClean="0">
                          <a:effectLst/>
                          <a:latin typeface="+mn-lt"/>
                          <a:ea typeface="Calibri"/>
                          <a:cs typeface="Times New Roman"/>
                        </a:rPr>
                        <a:t>54.96% </a:t>
                      </a:r>
                      <a:endParaRPr lang="en-US" sz="44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4400" dirty="0" smtClean="0">
                          <a:effectLst/>
                          <a:latin typeface="+mn-lt"/>
                          <a:ea typeface="Calibri"/>
                          <a:cs typeface="Times New Roman"/>
                        </a:rPr>
                        <a:t>64.42% </a:t>
                      </a:r>
                      <a:endParaRPr lang="en-US" sz="44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729240">
                <a:tc>
                  <a:txBody>
                    <a:bodyPr/>
                    <a:lstStyle/>
                    <a:p>
                      <a:r>
                        <a:rPr lang="en-US" sz="4400" dirty="0" smtClean="0">
                          <a:solidFill>
                            <a:schemeClr val="tx1"/>
                          </a:solidFill>
                        </a:rPr>
                        <a:t>2009</a:t>
                      </a:r>
                      <a:endParaRPr lang="en-US" sz="44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4400" dirty="0" smtClean="0">
                          <a:effectLst/>
                          <a:latin typeface="+mn-lt"/>
                          <a:ea typeface="Calibri"/>
                          <a:cs typeface="Times New Roman"/>
                        </a:rPr>
                        <a:t>56.48% </a:t>
                      </a:r>
                      <a:endParaRPr lang="en-US" sz="44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4400" dirty="0" smtClean="0">
                          <a:effectLst/>
                          <a:latin typeface="+mn-lt"/>
                          <a:ea typeface="Calibri"/>
                          <a:cs typeface="Times New Roman"/>
                        </a:rPr>
                        <a:t>66.20% </a:t>
                      </a:r>
                      <a:endParaRPr lang="en-US" sz="44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4" name="TextBox 3"/>
          <p:cNvSpPr txBox="1"/>
          <p:nvPr/>
        </p:nvSpPr>
        <p:spPr>
          <a:xfrm>
            <a:off x="27432000" y="9348951"/>
            <a:ext cx="15544800" cy="1323439"/>
          </a:xfrm>
          <a:prstGeom prst="rect">
            <a:avLst/>
          </a:prstGeom>
          <a:noFill/>
        </p:spPr>
        <p:txBody>
          <a:bodyPr wrap="square" rtlCol="0">
            <a:spAutoFit/>
          </a:bodyPr>
          <a:lstStyle/>
          <a:p>
            <a:r>
              <a:rPr lang="en-US" sz="4000" dirty="0" smtClean="0"/>
              <a:t>Table 1. Results of binary comparisons of unsupervised and trained classifications to ground-truth dataset for all four years </a:t>
            </a:r>
            <a:endParaRPr lang="en-US" sz="4000" dirty="0"/>
          </a:p>
        </p:txBody>
      </p:sp>
      <p:sp>
        <p:nvSpPr>
          <p:cNvPr id="5" name="TextBox 4"/>
          <p:cNvSpPr txBox="1"/>
          <p:nvPr/>
        </p:nvSpPr>
        <p:spPr>
          <a:xfrm>
            <a:off x="27432000" y="33906133"/>
            <a:ext cx="15544800" cy="3901581"/>
          </a:xfrm>
          <a:prstGeom prst="rect">
            <a:avLst/>
          </a:prstGeom>
          <a:solidFill>
            <a:schemeClr val="bg1">
              <a:lumMod val="95000"/>
            </a:schemeClr>
          </a:solidFill>
        </p:spPr>
        <p:txBody>
          <a:bodyPr wrap="square" rtlCol="0">
            <a:spAutoFit/>
          </a:bodyPr>
          <a:lstStyle/>
          <a:p>
            <a:pPr>
              <a:lnSpc>
                <a:spcPct val="115000"/>
              </a:lnSpc>
              <a:spcAft>
                <a:spcPts val="1000"/>
              </a:spcAft>
            </a:pPr>
            <a:r>
              <a:rPr lang="en-US" sz="4800" b="1" dirty="0">
                <a:ea typeface="Calibri"/>
                <a:cs typeface="Times New Roman"/>
              </a:rPr>
              <a:t>Acknowledgements</a:t>
            </a:r>
          </a:p>
          <a:p>
            <a:pPr>
              <a:lnSpc>
                <a:spcPct val="115000"/>
              </a:lnSpc>
            </a:pPr>
            <a:r>
              <a:rPr lang="en-US" sz="4000" dirty="0">
                <a:ea typeface="Calibri"/>
                <a:cs typeface="Times New Roman"/>
              </a:rPr>
              <a:t>St. Johns River Water Management District </a:t>
            </a:r>
            <a:endParaRPr lang="en-US" sz="4000" dirty="0" smtClean="0">
              <a:ea typeface="Calibri"/>
              <a:cs typeface="Times New Roman"/>
            </a:endParaRPr>
          </a:p>
          <a:p>
            <a:pPr>
              <a:lnSpc>
                <a:spcPct val="115000"/>
              </a:lnSpc>
            </a:pPr>
            <a:r>
              <a:rPr lang="en-US" sz="4000" u="sng" dirty="0" smtClean="0">
                <a:solidFill>
                  <a:srgbClr val="0000FF"/>
                </a:solidFill>
                <a:ea typeface="Calibri"/>
                <a:cs typeface="Times New Roman"/>
                <a:hlinkClick r:id="rId8"/>
              </a:rPr>
              <a:t>http</a:t>
            </a:r>
            <a:r>
              <a:rPr lang="en-US" sz="4000" u="sng" dirty="0">
                <a:solidFill>
                  <a:srgbClr val="0000FF"/>
                </a:solidFill>
                <a:ea typeface="Calibri"/>
                <a:cs typeface="Times New Roman"/>
                <a:hlinkClick r:id="rId8"/>
              </a:rPr>
              <a:t>://www.sjrwmd.com/gisdevelopment/docs/themes.html</a:t>
            </a:r>
            <a:endParaRPr lang="en-US" sz="4000" dirty="0">
              <a:ea typeface="Calibri"/>
              <a:cs typeface="Times New Roman"/>
            </a:endParaRPr>
          </a:p>
          <a:p>
            <a:pPr>
              <a:lnSpc>
                <a:spcPct val="115000"/>
              </a:lnSpc>
            </a:pPr>
            <a:r>
              <a:rPr lang="en-US" sz="4000" dirty="0">
                <a:ea typeface="Calibri"/>
                <a:cs typeface="Times New Roman"/>
              </a:rPr>
              <a:t>United States Geological Survey Landsat </a:t>
            </a:r>
            <a:r>
              <a:rPr lang="en-US" sz="4000" dirty="0" smtClean="0">
                <a:ea typeface="Calibri"/>
                <a:cs typeface="Times New Roman"/>
              </a:rPr>
              <a:t>Program </a:t>
            </a:r>
          </a:p>
          <a:p>
            <a:pPr>
              <a:lnSpc>
                <a:spcPct val="115000"/>
              </a:lnSpc>
            </a:pPr>
            <a:r>
              <a:rPr lang="en-US" sz="4000" u="sng" dirty="0" smtClean="0">
                <a:solidFill>
                  <a:srgbClr val="0000FF"/>
                </a:solidFill>
                <a:ea typeface="Calibri"/>
                <a:cs typeface="Times New Roman"/>
                <a:hlinkClick r:id="rId9"/>
              </a:rPr>
              <a:t>http</a:t>
            </a:r>
            <a:r>
              <a:rPr lang="en-US" sz="4000" u="sng" dirty="0">
                <a:solidFill>
                  <a:srgbClr val="0000FF"/>
                </a:solidFill>
                <a:ea typeface="Calibri"/>
                <a:cs typeface="Times New Roman"/>
                <a:hlinkClick r:id="rId9"/>
              </a:rPr>
              <a:t>://glovis.usgs.gov/</a:t>
            </a:r>
            <a:endParaRPr lang="en-US" sz="4000" dirty="0">
              <a:ea typeface="Calibri"/>
              <a:cs typeface="Times New Roman"/>
            </a:endParaRPr>
          </a:p>
        </p:txBody>
      </p:sp>
      <p:sp>
        <p:nvSpPr>
          <p:cNvPr id="6" name="TextBox 5"/>
          <p:cNvSpPr txBox="1"/>
          <p:nvPr/>
        </p:nvSpPr>
        <p:spPr>
          <a:xfrm>
            <a:off x="20803413" y="5101679"/>
            <a:ext cx="455574" cy="769441"/>
          </a:xfrm>
          <a:prstGeom prst="rect">
            <a:avLst/>
          </a:prstGeom>
          <a:noFill/>
        </p:spPr>
        <p:txBody>
          <a:bodyPr wrap="none" rtlCol="0">
            <a:spAutoFit/>
          </a:bodyPr>
          <a:lstStyle/>
          <a:p>
            <a:r>
              <a:rPr lang="en-US" sz="4400" dirty="0" smtClean="0"/>
              <a:t>a</a:t>
            </a:r>
            <a:endParaRPr lang="en-US" sz="4400" dirty="0"/>
          </a:p>
        </p:txBody>
      </p:sp>
      <p:sp>
        <p:nvSpPr>
          <p:cNvPr id="7" name="TextBox 6"/>
          <p:cNvSpPr txBox="1"/>
          <p:nvPr/>
        </p:nvSpPr>
        <p:spPr>
          <a:xfrm>
            <a:off x="25445545" y="5101679"/>
            <a:ext cx="481222" cy="769441"/>
          </a:xfrm>
          <a:prstGeom prst="rect">
            <a:avLst/>
          </a:prstGeom>
          <a:noFill/>
        </p:spPr>
        <p:txBody>
          <a:bodyPr wrap="none" rtlCol="0">
            <a:spAutoFit/>
          </a:bodyPr>
          <a:lstStyle/>
          <a:p>
            <a:r>
              <a:rPr lang="en-US" sz="4400" dirty="0" smtClean="0"/>
              <a:t>b</a:t>
            </a:r>
            <a:endParaRPr lang="en-US" sz="4400" dirty="0"/>
          </a:p>
        </p:txBody>
      </p:sp>
      <p:sp>
        <p:nvSpPr>
          <p:cNvPr id="8" name="TextBox 7"/>
          <p:cNvSpPr txBox="1"/>
          <p:nvPr/>
        </p:nvSpPr>
        <p:spPr>
          <a:xfrm>
            <a:off x="20803413" y="14277210"/>
            <a:ext cx="423514" cy="769441"/>
          </a:xfrm>
          <a:prstGeom prst="rect">
            <a:avLst/>
          </a:prstGeom>
          <a:noFill/>
        </p:spPr>
        <p:txBody>
          <a:bodyPr wrap="none" rtlCol="0">
            <a:spAutoFit/>
          </a:bodyPr>
          <a:lstStyle/>
          <a:p>
            <a:r>
              <a:rPr lang="en-US" sz="4400" dirty="0" smtClean="0"/>
              <a:t>c</a:t>
            </a:r>
            <a:endParaRPr lang="en-US" sz="4400" dirty="0"/>
          </a:p>
        </p:txBody>
      </p:sp>
      <p:sp>
        <p:nvSpPr>
          <p:cNvPr id="9" name="TextBox 8"/>
          <p:cNvSpPr txBox="1"/>
          <p:nvPr/>
        </p:nvSpPr>
        <p:spPr>
          <a:xfrm>
            <a:off x="25445545" y="14277210"/>
            <a:ext cx="481222" cy="769441"/>
          </a:xfrm>
          <a:prstGeom prst="rect">
            <a:avLst/>
          </a:prstGeom>
          <a:noFill/>
        </p:spPr>
        <p:txBody>
          <a:bodyPr wrap="none" rtlCol="0">
            <a:spAutoFit/>
          </a:bodyPr>
          <a:lstStyle/>
          <a:p>
            <a:r>
              <a:rPr lang="en-US" sz="4400" dirty="0" smtClean="0"/>
              <a:t>d</a:t>
            </a:r>
            <a:endParaRPr lang="en-US" sz="4400" dirty="0"/>
          </a:p>
        </p:txBody>
      </p:sp>
      <p:sp>
        <p:nvSpPr>
          <p:cNvPr id="12" name="TextBox 11"/>
          <p:cNvSpPr txBox="1"/>
          <p:nvPr/>
        </p:nvSpPr>
        <p:spPr>
          <a:xfrm>
            <a:off x="20761735" y="24304079"/>
            <a:ext cx="465192" cy="769441"/>
          </a:xfrm>
          <a:prstGeom prst="rect">
            <a:avLst/>
          </a:prstGeom>
          <a:noFill/>
        </p:spPr>
        <p:txBody>
          <a:bodyPr wrap="none" rtlCol="0">
            <a:spAutoFit/>
          </a:bodyPr>
          <a:lstStyle/>
          <a:p>
            <a:r>
              <a:rPr lang="en-US" sz="4400" dirty="0" smtClean="0"/>
              <a:t>e</a:t>
            </a:r>
            <a:endParaRPr lang="en-US" sz="4400" dirty="0"/>
          </a:p>
        </p:txBody>
      </p:sp>
      <p:sp>
        <p:nvSpPr>
          <p:cNvPr id="13" name="TextBox 12"/>
          <p:cNvSpPr txBox="1"/>
          <p:nvPr/>
        </p:nvSpPr>
        <p:spPr>
          <a:xfrm>
            <a:off x="25267451" y="24304079"/>
            <a:ext cx="356188" cy="769441"/>
          </a:xfrm>
          <a:prstGeom prst="rect">
            <a:avLst/>
          </a:prstGeom>
          <a:noFill/>
        </p:spPr>
        <p:txBody>
          <a:bodyPr wrap="none" rtlCol="0">
            <a:spAutoFit/>
          </a:bodyPr>
          <a:lstStyle/>
          <a:p>
            <a:r>
              <a:rPr lang="en-US" sz="4400" dirty="0" smtClean="0"/>
              <a:t>f</a:t>
            </a:r>
            <a:endParaRPr lang="en-US" sz="4400" dirty="0"/>
          </a:p>
        </p:txBody>
      </p:sp>
      <p:sp>
        <p:nvSpPr>
          <p:cNvPr id="14" name="TextBox 13"/>
          <p:cNvSpPr txBox="1"/>
          <p:nvPr/>
        </p:nvSpPr>
        <p:spPr>
          <a:xfrm>
            <a:off x="17373601" y="32801027"/>
            <a:ext cx="9144000" cy="5016758"/>
          </a:xfrm>
          <a:prstGeom prst="rect">
            <a:avLst/>
          </a:prstGeom>
          <a:noFill/>
        </p:spPr>
        <p:txBody>
          <a:bodyPr wrap="square" rtlCol="0">
            <a:spAutoFit/>
          </a:bodyPr>
          <a:lstStyle/>
          <a:p>
            <a:r>
              <a:rPr lang="en-US" sz="4000" dirty="0"/>
              <a:t>Figure a shows a Landsat 5 satellite image of Brevard County</a:t>
            </a:r>
            <a:r>
              <a:rPr lang="en-US" sz="4000"/>
              <a:t>, </a:t>
            </a:r>
            <a:r>
              <a:rPr lang="en-US" sz="4000" err="1"/>
              <a:t>FL,in</a:t>
            </a:r>
            <a:r>
              <a:rPr lang="en-US" sz="4000"/>
              <a:t> </a:t>
            </a:r>
            <a:r>
              <a:rPr lang="en-US" sz="4000" smtClean="0"/>
              <a:t>1995</a:t>
            </a:r>
            <a:r>
              <a:rPr lang="en-US" sz="4000"/>
              <a:t>, </a:t>
            </a:r>
            <a:r>
              <a:rPr lang="en-US" sz="4000" smtClean="0"/>
              <a:t>figure </a:t>
            </a:r>
            <a:r>
              <a:rPr lang="en-US" sz="4000" dirty="0"/>
              <a:t>b ground-truth </a:t>
            </a:r>
            <a:r>
              <a:rPr lang="en-US" sz="4000"/>
              <a:t>land-use dataset, </a:t>
            </a:r>
            <a:r>
              <a:rPr lang="en-US" sz="4000" smtClean="0"/>
              <a:t>figures </a:t>
            </a:r>
            <a:r>
              <a:rPr lang="en-US" sz="4000" dirty="0"/>
              <a:t>c and d show unsupervised and </a:t>
            </a:r>
            <a:r>
              <a:rPr lang="en-US" sz="4000"/>
              <a:t>trained classification, </a:t>
            </a:r>
            <a:r>
              <a:rPr lang="en-US" sz="4000" smtClean="0"/>
              <a:t>and </a:t>
            </a:r>
            <a:r>
              <a:rPr lang="en-US" sz="4000" dirty="0"/>
              <a:t>figures e and f </a:t>
            </a:r>
            <a:r>
              <a:rPr lang="en-US" sz="4000"/>
              <a:t>show </a:t>
            </a:r>
            <a:r>
              <a:rPr lang="en-US" sz="4000" dirty="0"/>
              <a:t>binary</a:t>
            </a:r>
            <a:r>
              <a:rPr lang="en-US" sz="4000"/>
              <a:t> analysis of </a:t>
            </a:r>
            <a:r>
              <a:rPr lang="en-US" sz="4000" smtClean="0"/>
              <a:t>match </a:t>
            </a:r>
            <a:r>
              <a:rPr lang="en-US" sz="4000"/>
              <a:t>of </a:t>
            </a:r>
            <a:r>
              <a:rPr lang="en-US" sz="4000" smtClean="0"/>
              <a:t>ground-truth </a:t>
            </a:r>
            <a:r>
              <a:rPr lang="en-US" sz="4000"/>
              <a:t>to </a:t>
            </a:r>
            <a:r>
              <a:rPr lang="en-US" sz="4000" smtClean="0"/>
              <a:t>unsupervised </a:t>
            </a:r>
            <a:r>
              <a:rPr lang="en-US" sz="4000" dirty="0"/>
              <a:t>and trained classification, respectively. </a:t>
            </a:r>
          </a:p>
        </p:txBody>
      </p:sp>
    </p:spTree>
    <p:extLst>
      <p:ext uri="{BB962C8B-B14F-4D97-AF65-F5344CB8AC3E}">
        <p14:creationId xmlns:p14="http://schemas.microsoft.com/office/powerpoint/2010/main" val="260467554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273</TotalTime>
  <Words>966</Words>
  <Application>Microsoft Office PowerPoint</Application>
  <PresentationFormat>Custom</PresentationFormat>
  <Paragraphs>43</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Colby College</dc:creator>
  <cp:lastModifiedBy>Colby College</cp:lastModifiedBy>
  <cp:revision>24</cp:revision>
  <dcterms:created xsi:type="dcterms:W3CDTF">2014-04-10T18:29:04Z</dcterms:created>
  <dcterms:modified xsi:type="dcterms:W3CDTF">2014-04-24T17:21:33Z</dcterms:modified>
</cp:coreProperties>
</file>