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
  </p:sldMasterIdLst>
  <p:sldIdLst>
    <p:sldId id="256" r:id="rId2"/>
  </p:sldIdLst>
  <p:sldSz cx="43891200" cy="32918400"/>
  <p:notesSz cx="32461200" cy="43434000"/>
  <p:defaultTextStyle>
    <a:defPPr>
      <a:defRPr lang="en-US"/>
    </a:defPPr>
    <a:lvl1pPr algn="l" rtl="0" fontAlgn="base">
      <a:spcBef>
        <a:spcPct val="0"/>
      </a:spcBef>
      <a:spcAft>
        <a:spcPct val="0"/>
      </a:spcAft>
      <a:defRPr sz="86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86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86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86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8600" kern="1200">
        <a:solidFill>
          <a:schemeClr val="tx1"/>
        </a:solidFill>
        <a:latin typeface="Arial" charset="0"/>
        <a:ea typeface="ＭＳ Ｐゴシック" charset="0"/>
        <a:cs typeface="ＭＳ Ｐゴシック" charset="0"/>
      </a:defRPr>
    </a:lvl5pPr>
    <a:lvl6pPr marL="2286000" algn="l" defTabSz="457200" rtl="0" eaLnBrk="1" latinLnBrk="0" hangingPunct="1">
      <a:defRPr sz="8600" kern="1200">
        <a:solidFill>
          <a:schemeClr val="tx1"/>
        </a:solidFill>
        <a:latin typeface="Arial" charset="0"/>
        <a:ea typeface="ＭＳ Ｐゴシック" charset="0"/>
        <a:cs typeface="ＭＳ Ｐゴシック" charset="0"/>
      </a:defRPr>
    </a:lvl6pPr>
    <a:lvl7pPr marL="2743200" algn="l" defTabSz="457200" rtl="0" eaLnBrk="1" latinLnBrk="0" hangingPunct="1">
      <a:defRPr sz="8600" kern="1200">
        <a:solidFill>
          <a:schemeClr val="tx1"/>
        </a:solidFill>
        <a:latin typeface="Arial" charset="0"/>
        <a:ea typeface="ＭＳ Ｐゴシック" charset="0"/>
        <a:cs typeface="ＭＳ Ｐゴシック" charset="0"/>
      </a:defRPr>
    </a:lvl7pPr>
    <a:lvl8pPr marL="3200400" algn="l" defTabSz="457200" rtl="0" eaLnBrk="1" latinLnBrk="0" hangingPunct="1">
      <a:defRPr sz="8600" kern="1200">
        <a:solidFill>
          <a:schemeClr val="tx1"/>
        </a:solidFill>
        <a:latin typeface="Arial" charset="0"/>
        <a:ea typeface="ＭＳ Ｐゴシック" charset="0"/>
        <a:cs typeface="ＭＳ Ｐゴシック" charset="0"/>
      </a:defRPr>
    </a:lvl8pPr>
    <a:lvl9pPr marL="3657600" algn="l" defTabSz="457200" rtl="0" eaLnBrk="1" latinLnBrk="0" hangingPunct="1">
      <a:defRPr sz="86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83C86"/>
    <a:srgbClr val="07387F"/>
    <a:srgbClr val="0A376B"/>
    <a:srgbClr val="2F3AD2"/>
    <a:srgbClr val="A8589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958" autoAdjust="0"/>
  </p:normalViewPr>
  <p:slideViewPr>
    <p:cSldViewPr>
      <p:cViewPr>
        <p:scale>
          <a:sx n="32" d="100"/>
          <a:sy n="32" d="100"/>
        </p:scale>
        <p:origin x="888" y="2640"/>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spTree>
    <p:extLst>
      <p:ext uri="{BB962C8B-B14F-4D97-AF65-F5344CB8AC3E}">
        <p14:creationId xmlns:p14="http://schemas.microsoft.com/office/powerpoint/2010/main" val="853297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19680E1-4BAC-FC4E-B585-2144410BF975}" type="slidenum">
              <a:rPr lang="en-US" smtClean="0"/>
              <a:pPr>
                <a:defRPr/>
              </a:pPr>
              <a:t>‹#›</a:t>
            </a:fld>
            <a:endParaRPr lang="en-US"/>
          </a:p>
        </p:txBody>
      </p:sp>
    </p:spTree>
    <p:extLst>
      <p:ext uri="{BB962C8B-B14F-4D97-AF65-F5344CB8AC3E}">
        <p14:creationId xmlns:p14="http://schemas.microsoft.com/office/powerpoint/2010/main" val="1008534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50CC4C2-3B0A-F240-B642-9EA7CD410DCD}" type="slidenum">
              <a:rPr lang="en-US" smtClean="0"/>
              <a:pPr>
                <a:defRPr/>
              </a:pPr>
              <a:t>‹#›</a:t>
            </a:fld>
            <a:endParaRPr lang="en-US"/>
          </a:p>
        </p:txBody>
      </p:sp>
    </p:spTree>
    <p:extLst>
      <p:ext uri="{BB962C8B-B14F-4D97-AF65-F5344CB8AC3E}">
        <p14:creationId xmlns:p14="http://schemas.microsoft.com/office/powerpoint/2010/main" val="18726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588B9BF-38C4-FF4B-AC00-356EB0AC08F4}" type="slidenum">
              <a:rPr lang="en-US" smtClean="0"/>
              <a:pPr>
                <a:defRPr/>
              </a:pPr>
              <a:t>‹#›</a:t>
            </a:fld>
            <a:endParaRPr lang="en-US"/>
          </a:p>
        </p:txBody>
      </p:sp>
    </p:spTree>
    <p:extLst>
      <p:ext uri="{BB962C8B-B14F-4D97-AF65-F5344CB8AC3E}">
        <p14:creationId xmlns:p14="http://schemas.microsoft.com/office/powerpoint/2010/main" val="1886556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2D57B0AA-AC8E-4463-ADAC-E87D09B82E4F}" type="slidenum">
              <a:rPr lang="en-US" smtClean="0"/>
              <a:t>‹#›</a:t>
            </a:fld>
            <a:endParaRPr lang="en-US"/>
          </a:p>
        </p:txBody>
      </p:sp>
    </p:spTree>
    <p:extLst>
      <p:ext uri="{BB962C8B-B14F-4D97-AF65-F5344CB8AC3E}">
        <p14:creationId xmlns:p14="http://schemas.microsoft.com/office/powerpoint/2010/main" val="298314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5613A1F-E318-414B-A8D9-40B275DE51D3}" type="slidenum">
              <a:rPr lang="en-US" smtClean="0"/>
              <a:pPr>
                <a:defRPr/>
              </a:pPr>
              <a:t>‹#›</a:t>
            </a:fld>
            <a:endParaRPr lang="en-US"/>
          </a:p>
        </p:txBody>
      </p:sp>
    </p:spTree>
    <p:extLst>
      <p:ext uri="{BB962C8B-B14F-4D97-AF65-F5344CB8AC3E}">
        <p14:creationId xmlns:p14="http://schemas.microsoft.com/office/powerpoint/2010/main" val="4197110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B3A87E54-E372-C34C-85BC-39925693B7F9}" type="slidenum">
              <a:rPr lang="en-US" smtClean="0"/>
              <a:pPr>
                <a:defRPr/>
              </a:pPr>
              <a:t>‹#›</a:t>
            </a:fld>
            <a:endParaRPr lang="en-US"/>
          </a:p>
        </p:txBody>
      </p:sp>
    </p:spTree>
    <p:extLst>
      <p:ext uri="{BB962C8B-B14F-4D97-AF65-F5344CB8AC3E}">
        <p14:creationId xmlns:p14="http://schemas.microsoft.com/office/powerpoint/2010/main" val="29175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182882F4-7D0E-3E45-88BD-C8C63A933725}" type="slidenum">
              <a:rPr lang="en-US" smtClean="0"/>
              <a:pPr>
                <a:defRPr/>
              </a:pPr>
              <a:t>‹#›</a:t>
            </a:fld>
            <a:endParaRPr lang="en-US"/>
          </a:p>
        </p:txBody>
      </p:sp>
    </p:spTree>
    <p:extLst>
      <p:ext uri="{BB962C8B-B14F-4D97-AF65-F5344CB8AC3E}">
        <p14:creationId xmlns:p14="http://schemas.microsoft.com/office/powerpoint/2010/main" val="2393266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C8267884-0F52-1641-A3DD-2195C5956658}" type="slidenum">
              <a:rPr lang="en-US" smtClean="0"/>
              <a:pPr>
                <a:defRPr/>
              </a:pPr>
              <a:t>‹#›</a:t>
            </a:fld>
            <a:endParaRPr lang="en-US"/>
          </a:p>
        </p:txBody>
      </p:sp>
    </p:spTree>
    <p:extLst>
      <p:ext uri="{BB962C8B-B14F-4D97-AF65-F5344CB8AC3E}">
        <p14:creationId xmlns:p14="http://schemas.microsoft.com/office/powerpoint/2010/main" val="2097001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86EC2EC-1522-9940-9076-DE650387D2DC}" type="slidenum">
              <a:rPr lang="en-US" smtClean="0"/>
              <a:pPr>
                <a:defRPr/>
              </a:pPr>
              <a:t>‹#›</a:t>
            </a:fld>
            <a:endParaRPr lang="en-US"/>
          </a:p>
        </p:txBody>
      </p:sp>
    </p:spTree>
    <p:extLst>
      <p:ext uri="{BB962C8B-B14F-4D97-AF65-F5344CB8AC3E}">
        <p14:creationId xmlns:p14="http://schemas.microsoft.com/office/powerpoint/2010/main" val="1746517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EFBBC24-3FA0-F243-AFCD-4EB23AEA71F0}" type="slidenum">
              <a:rPr lang="en-US" smtClean="0"/>
              <a:pPr>
                <a:defRPr/>
              </a:pPr>
              <a:t>‹#›</a:t>
            </a:fld>
            <a:endParaRPr lang="en-US"/>
          </a:p>
        </p:txBody>
      </p:sp>
    </p:spTree>
    <p:extLst>
      <p:ext uri="{BB962C8B-B14F-4D97-AF65-F5344CB8AC3E}">
        <p14:creationId xmlns:p14="http://schemas.microsoft.com/office/powerpoint/2010/main" val="28574387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pPr>
              <a:defRPr/>
            </a:pPr>
            <a:fld id="{931E6967-7E64-564C-B4D8-7715B1C10CA6}" type="slidenum">
              <a:rPr lang="en-US" smtClean="0"/>
              <a:pPr>
                <a:defRPr/>
              </a:pPr>
              <a:t>‹#›</a:t>
            </a:fld>
            <a:endParaRPr lang="en-US"/>
          </a:p>
        </p:txBody>
      </p:sp>
    </p:spTree>
    <p:extLst>
      <p:ext uri="{BB962C8B-B14F-4D97-AF65-F5344CB8AC3E}">
        <p14:creationId xmlns:p14="http://schemas.microsoft.com/office/powerpoint/2010/main" val="1534173369"/>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6" name="Rectangle 478"/>
          <p:cNvSpPr>
            <a:spLocks noChangeArrowheads="1"/>
          </p:cNvSpPr>
          <p:nvPr/>
        </p:nvSpPr>
        <p:spPr bwMode="auto">
          <a:xfrm>
            <a:off x="0" y="0"/>
            <a:ext cx="43891200" cy="32766000"/>
          </a:xfrm>
          <a:prstGeom prst="rect">
            <a:avLst/>
          </a:prstGeom>
          <a:noFill/>
          <a:ln w="1270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sp>
        <p:nvSpPr>
          <p:cNvPr id="1026" name="Text Box 4"/>
          <p:cNvSpPr txBox="1">
            <a:spLocks noChangeArrowheads="1"/>
          </p:cNvSpPr>
          <p:nvPr/>
        </p:nvSpPr>
        <p:spPr bwMode="auto">
          <a:xfrm>
            <a:off x="0" y="7844"/>
            <a:ext cx="43891200" cy="4924425"/>
          </a:xfrm>
          <a:prstGeom prst="rect">
            <a:avLst/>
          </a:prstGeom>
          <a:solidFill>
            <a:srgbClr val="07387F"/>
          </a:solidFill>
          <a:ln>
            <a:noFill/>
          </a:ln>
          <a:extLst/>
        </p:spPr>
        <p:txBody>
          <a:bodyPr wrap="square">
            <a:spAutoFit/>
          </a:bodyPr>
          <a:lstStyle>
            <a:lvl1pPr defTabSz="4389438" eaLnBrk="0" hangingPunct="0">
              <a:defRPr sz="8600">
                <a:solidFill>
                  <a:schemeClr val="tx1"/>
                </a:solidFill>
                <a:latin typeface="Arial" charset="0"/>
                <a:ea typeface="ＭＳ Ｐゴシック" charset="0"/>
                <a:cs typeface="ＭＳ Ｐゴシック" charset="0"/>
              </a:defRPr>
            </a:lvl1pPr>
            <a:lvl2pPr marL="742950" indent="-285750" defTabSz="4389438" eaLnBrk="0" hangingPunct="0">
              <a:defRPr sz="8600">
                <a:solidFill>
                  <a:schemeClr val="tx1"/>
                </a:solidFill>
                <a:latin typeface="Arial" charset="0"/>
                <a:ea typeface="ＭＳ Ｐゴシック" charset="0"/>
              </a:defRPr>
            </a:lvl2pPr>
            <a:lvl3pPr marL="1143000" indent="-228600" defTabSz="4389438" eaLnBrk="0" hangingPunct="0">
              <a:defRPr sz="8600">
                <a:solidFill>
                  <a:schemeClr val="tx1"/>
                </a:solidFill>
                <a:latin typeface="Arial" charset="0"/>
                <a:ea typeface="ＭＳ Ｐゴシック" charset="0"/>
              </a:defRPr>
            </a:lvl3pPr>
            <a:lvl4pPr marL="1600200" indent="-228600" defTabSz="4389438" eaLnBrk="0" hangingPunct="0">
              <a:defRPr sz="8600">
                <a:solidFill>
                  <a:schemeClr val="tx1"/>
                </a:solidFill>
                <a:latin typeface="Arial" charset="0"/>
                <a:ea typeface="ＭＳ Ｐゴシック" charset="0"/>
              </a:defRPr>
            </a:lvl4pPr>
            <a:lvl5pPr marL="2057400" indent="-228600" defTabSz="4389438" eaLnBrk="0" hangingPunct="0">
              <a:defRPr sz="8600">
                <a:solidFill>
                  <a:schemeClr val="tx1"/>
                </a:solidFill>
                <a:latin typeface="Arial" charset="0"/>
                <a:ea typeface="ＭＳ Ｐゴシック" charset="0"/>
              </a:defRPr>
            </a:lvl5pPr>
            <a:lvl6pPr marL="2514600" indent="-228600" defTabSz="4389438"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4389438"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4389438"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4389438" eaLnBrk="0" fontAlgn="base" hangingPunct="0">
              <a:spcBef>
                <a:spcPct val="0"/>
              </a:spcBef>
              <a:spcAft>
                <a:spcPct val="0"/>
              </a:spcAft>
              <a:defRPr sz="8600">
                <a:solidFill>
                  <a:schemeClr val="tx1"/>
                </a:solidFill>
                <a:latin typeface="Arial" charset="0"/>
                <a:ea typeface="ＭＳ Ｐゴシック" charset="0"/>
              </a:defRPr>
            </a:lvl9pPr>
          </a:lstStyle>
          <a:p>
            <a:pPr algn="ctr" eaLnBrk="1" hangingPunct="1">
              <a:spcBef>
                <a:spcPct val="50000"/>
              </a:spcBef>
            </a:pPr>
            <a:r>
              <a:rPr lang="en-US" sz="11600" b="1" dirty="0" smtClean="0">
                <a:solidFill>
                  <a:schemeClr val="bg1"/>
                </a:solidFill>
                <a:latin typeface="Times New Roman" charset="0"/>
                <a:cs typeface="Times New Roman" charset="0"/>
              </a:rPr>
              <a:t>                        </a:t>
            </a:r>
            <a:r>
              <a:rPr lang="en-US" sz="11600" b="1" u="sng" dirty="0" smtClean="0">
                <a:solidFill>
                  <a:schemeClr val="bg1"/>
                </a:solidFill>
                <a:latin typeface="Times New Roman" charset="0"/>
                <a:cs typeface="Times New Roman" charset="0"/>
              </a:rPr>
              <a:t>Innovation </a:t>
            </a:r>
            <a:r>
              <a:rPr lang="en-US" sz="11600" b="1" u="sng" dirty="0">
                <a:solidFill>
                  <a:schemeClr val="bg1"/>
                </a:solidFill>
                <a:latin typeface="Times New Roman" charset="0"/>
                <a:cs typeface="Times New Roman" charset="0"/>
              </a:rPr>
              <a:t>and Productivity </a:t>
            </a:r>
            <a:r>
              <a:rPr lang="en-US" sz="11600" b="1" u="sng" dirty="0" smtClean="0">
                <a:solidFill>
                  <a:schemeClr val="bg1"/>
                </a:solidFill>
                <a:latin typeface="Times New Roman" charset="0"/>
                <a:cs typeface="Times New Roman" charset="0"/>
              </a:rPr>
              <a:t>– </a:t>
            </a:r>
            <a:r>
              <a:rPr lang="en-US" sz="11600" b="1" u="sng" dirty="0">
                <a:solidFill>
                  <a:schemeClr val="bg1"/>
                </a:solidFill>
                <a:latin typeface="Times New Roman" charset="0"/>
                <a:cs typeface="Times New Roman" charset="0"/>
              </a:rPr>
              <a:t>Evidence from </a:t>
            </a:r>
            <a:r>
              <a:rPr lang="en-US" sz="11600" b="1" u="sng" dirty="0" smtClean="0">
                <a:solidFill>
                  <a:schemeClr val="bg1"/>
                </a:solidFill>
                <a:latin typeface="Times New Roman" charset="0"/>
                <a:cs typeface="Times New Roman" charset="0"/>
              </a:rPr>
              <a:t>China  </a:t>
            </a:r>
            <a:endParaRPr lang="en-US" sz="11600" b="1" u="sng" dirty="0">
              <a:solidFill>
                <a:schemeClr val="bg1"/>
              </a:solidFill>
              <a:latin typeface="Times New Roman" charset="0"/>
              <a:cs typeface="Times New Roman" charset="0"/>
            </a:endParaRPr>
          </a:p>
          <a:p>
            <a:pPr algn="ctr" eaLnBrk="1" hangingPunct="1">
              <a:spcBef>
                <a:spcPct val="50000"/>
              </a:spcBef>
            </a:pPr>
            <a:r>
              <a:rPr lang="en-US" sz="6600" dirty="0" smtClean="0">
                <a:solidFill>
                  <a:schemeClr val="bg1"/>
                </a:solidFill>
                <a:latin typeface="Times New Roman" charset="0"/>
                <a:cs typeface="Times New Roman" charset="0"/>
              </a:rPr>
              <a:t>                                                                                                                                        Jingying Xu, Prof. Andreas </a:t>
            </a:r>
            <a:r>
              <a:rPr lang="en-US" sz="6600" dirty="0" err="1" smtClean="0">
                <a:solidFill>
                  <a:schemeClr val="bg1"/>
                </a:solidFill>
                <a:latin typeface="Times New Roman" charset="0"/>
                <a:cs typeface="Times New Roman" charset="0"/>
              </a:rPr>
              <a:t>Waldkirch</a:t>
            </a:r>
            <a:endParaRPr lang="en-US" sz="6600" dirty="0" smtClean="0">
              <a:solidFill>
                <a:schemeClr val="bg1"/>
              </a:solidFill>
              <a:latin typeface="Times New Roman" charset="0"/>
              <a:cs typeface="Times New Roman" charset="0"/>
            </a:endParaRPr>
          </a:p>
          <a:p>
            <a:pPr algn="ctr" eaLnBrk="1" hangingPunct="1">
              <a:spcBef>
                <a:spcPct val="50000"/>
              </a:spcBef>
            </a:pPr>
            <a:r>
              <a:rPr lang="en-US" sz="6600" dirty="0" smtClean="0">
                <a:solidFill>
                  <a:schemeClr val="bg1"/>
                </a:solidFill>
                <a:latin typeface="Times New Roman" charset="0"/>
                <a:cs typeface="Times New Roman" charset="0"/>
              </a:rPr>
              <a:t>                                                                                                                                                          Department of Economics</a:t>
            </a:r>
            <a:endParaRPr lang="en-US" sz="6600" dirty="0">
              <a:solidFill>
                <a:schemeClr val="bg1"/>
              </a:solidFill>
              <a:latin typeface="Times New Roman" charset="0"/>
              <a:cs typeface="Times New Roman" charset="0"/>
            </a:endParaRPr>
          </a:p>
        </p:txBody>
      </p:sp>
      <p:sp>
        <p:nvSpPr>
          <p:cNvPr id="3" name="Rectangle 2"/>
          <p:cNvSpPr/>
          <p:nvPr/>
        </p:nvSpPr>
        <p:spPr>
          <a:xfrm>
            <a:off x="1295400" y="5638800"/>
            <a:ext cx="10896600" cy="1219200"/>
          </a:xfrm>
          <a:prstGeom prst="rect">
            <a:avLst/>
          </a:prstGeom>
          <a:solidFill>
            <a:srgbClr val="07387F"/>
          </a:solidFill>
          <a:ln>
            <a:solidFill>
              <a:schemeClr val="tx2">
                <a:alpha val="74000"/>
              </a:schemeClr>
            </a:solid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ABSTRACT</a:t>
            </a:r>
            <a:endParaRPr lang="en-US" sz="7200" dirty="0">
              <a:latin typeface="Times New Roman"/>
              <a:cs typeface="Times New Roman"/>
            </a:endParaRPr>
          </a:p>
        </p:txBody>
      </p:sp>
      <p:sp>
        <p:nvSpPr>
          <p:cNvPr id="32" name="Rectangle 31"/>
          <p:cNvSpPr/>
          <p:nvPr/>
        </p:nvSpPr>
        <p:spPr>
          <a:xfrm>
            <a:off x="1143000" y="14173200"/>
            <a:ext cx="11049000" cy="1219200"/>
          </a:xfrm>
          <a:prstGeom prst="rect">
            <a:avLst/>
          </a:prstGeom>
          <a:solidFill>
            <a:srgbClr val="07387F"/>
          </a:solidFill>
          <a:ln>
            <a:solidFill>
              <a:schemeClr val="tx2">
                <a:alpha val="74000"/>
              </a:schemeClr>
            </a:solid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BACKGROUND</a:t>
            </a:r>
            <a:endParaRPr lang="en-US" sz="7200" dirty="0">
              <a:latin typeface="Times New Roman"/>
              <a:cs typeface="Times New Roman"/>
            </a:endParaRPr>
          </a:p>
        </p:txBody>
      </p:sp>
      <p:sp>
        <p:nvSpPr>
          <p:cNvPr id="33" name="Rectangle 32"/>
          <p:cNvSpPr/>
          <p:nvPr/>
        </p:nvSpPr>
        <p:spPr>
          <a:xfrm>
            <a:off x="31470600" y="5638800"/>
            <a:ext cx="11353800" cy="1219200"/>
          </a:xfrm>
          <a:prstGeom prst="rect">
            <a:avLst/>
          </a:prstGeom>
          <a:solidFill>
            <a:srgbClr val="07387F"/>
          </a:solidFill>
          <a:ln>
            <a:solidFill>
              <a:schemeClr val="tx2">
                <a:alpha val="74000"/>
              </a:schemeClr>
            </a:solid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STRATEGIES</a:t>
            </a:r>
            <a:endParaRPr lang="en-US" sz="7200" dirty="0">
              <a:latin typeface="Times New Roman"/>
              <a:cs typeface="Times New Roman"/>
            </a:endParaRPr>
          </a:p>
        </p:txBody>
      </p:sp>
      <p:sp>
        <p:nvSpPr>
          <p:cNvPr id="34" name="Rectangle 33"/>
          <p:cNvSpPr/>
          <p:nvPr/>
        </p:nvSpPr>
        <p:spPr>
          <a:xfrm>
            <a:off x="31546800" y="18288000"/>
            <a:ext cx="11277600" cy="1219200"/>
          </a:xfrm>
          <a:prstGeom prst="rect">
            <a:avLst/>
          </a:prstGeom>
          <a:solidFill>
            <a:srgbClr val="07387F"/>
          </a:solidFill>
          <a:ln>
            <a:solidFill>
              <a:schemeClr val="tx2">
                <a:alpha val="74000"/>
              </a:schemeClr>
            </a:solid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CONCLUSION</a:t>
            </a:r>
            <a:endParaRPr lang="en-US" sz="7200" dirty="0">
              <a:latin typeface="Times New Roman"/>
              <a:cs typeface="Times New Roman"/>
            </a:endParaRPr>
          </a:p>
        </p:txBody>
      </p:sp>
      <p:sp>
        <p:nvSpPr>
          <p:cNvPr id="35" name="Rectangle 34"/>
          <p:cNvSpPr/>
          <p:nvPr/>
        </p:nvSpPr>
        <p:spPr>
          <a:xfrm>
            <a:off x="31470600" y="26974800"/>
            <a:ext cx="11430000" cy="1219200"/>
          </a:xfrm>
          <a:prstGeom prst="rect">
            <a:avLst/>
          </a:prstGeom>
          <a:solidFill>
            <a:srgbClr val="07387F"/>
          </a:solidFill>
          <a:ln>
            <a:no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ACKNOWLEDGMENTS</a:t>
            </a:r>
            <a:endParaRPr lang="en-US" sz="7200" dirty="0">
              <a:latin typeface="Times New Roman"/>
              <a:cs typeface="Times New Roman"/>
            </a:endParaRPr>
          </a:p>
        </p:txBody>
      </p:sp>
      <p:sp>
        <p:nvSpPr>
          <p:cNvPr id="36" name="Rectangle 23"/>
          <p:cNvSpPr>
            <a:spLocks noChangeArrowheads="1"/>
          </p:cNvSpPr>
          <p:nvPr/>
        </p:nvSpPr>
        <p:spPr bwMode="auto">
          <a:xfrm>
            <a:off x="31470600" y="7086600"/>
            <a:ext cx="11430000" cy="10820400"/>
          </a:xfrm>
          <a:prstGeom prst="rect">
            <a:avLst/>
          </a:prstGeom>
          <a:noFill/>
          <a:ln w="76200">
            <a:solidFill>
              <a:srgbClr val="32659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grpSp>
        <p:nvGrpSpPr>
          <p:cNvPr id="7" name="Group 6"/>
          <p:cNvGrpSpPr/>
          <p:nvPr/>
        </p:nvGrpSpPr>
        <p:grpSpPr>
          <a:xfrm>
            <a:off x="31470600" y="28422600"/>
            <a:ext cx="11430000" cy="4041301"/>
            <a:chOff x="32232600" y="28498800"/>
            <a:chExt cx="10668000" cy="4041301"/>
          </a:xfrm>
        </p:grpSpPr>
        <p:sp>
          <p:nvSpPr>
            <p:cNvPr id="37" name="Rectangle 163"/>
            <p:cNvSpPr>
              <a:spLocks noChangeArrowheads="1"/>
            </p:cNvSpPr>
            <p:nvPr/>
          </p:nvSpPr>
          <p:spPr bwMode="auto">
            <a:xfrm>
              <a:off x="32232600" y="28498800"/>
              <a:ext cx="10668000" cy="3810000"/>
            </a:xfrm>
            <a:prstGeom prst="rect">
              <a:avLst/>
            </a:prstGeom>
            <a:noFill/>
            <a:ln w="76200">
              <a:solidFill>
                <a:srgbClr val="32659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sp>
          <p:nvSpPr>
            <p:cNvPr id="41" name="Text Box 165"/>
            <p:cNvSpPr txBox="1">
              <a:spLocks noChangeArrowheads="1"/>
            </p:cNvSpPr>
            <p:nvPr/>
          </p:nvSpPr>
          <p:spPr bwMode="auto">
            <a:xfrm>
              <a:off x="32232600" y="28575000"/>
              <a:ext cx="10515600" cy="3965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28945" tIns="64473" rIns="128945" bIns="64473">
              <a:spAutoFit/>
            </a:bodyPr>
            <a:lstStyle>
              <a:lvl1pPr defTabSz="1085850">
                <a:defRPr>
                  <a:solidFill>
                    <a:schemeClr val="tx1"/>
                  </a:solidFill>
                  <a:latin typeface="Arial" charset="0"/>
                  <a:ea typeface="ＭＳ Ｐゴシック" charset="0"/>
                </a:defRPr>
              </a:lvl1pPr>
              <a:lvl2pPr marL="542925" defTabSz="1085850">
                <a:defRPr>
                  <a:solidFill>
                    <a:schemeClr val="tx1"/>
                  </a:solidFill>
                  <a:latin typeface="Arial" charset="0"/>
                  <a:ea typeface="ＭＳ Ｐゴシック" charset="0"/>
                </a:defRPr>
              </a:lvl2pPr>
              <a:lvl3pPr marL="1085850" defTabSz="1085850">
                <a:defRPr>
                  <a:solidFill>
                    <a:schemeClr val="tx1"/>
                  </a:solidFill>
                  <a:latin typeface="Arial" charset="0"/>
                  <a:ea typeface="ＭＳ Ｐゴシック" charset="0"/>
                </a:defRPr>
              </a:lvl3pPr>
              <a:lvl4pPr marL="1628775" defTabSz="1085850">
                <a:defRPr>
                  <a:solidFill>
                    <a:schemeClr val="tx1"/>
                  </a:solidFill>
                  <a:latin typeface="Arial" charset="0"/>
                  <a:ea typeface="ＭＳ Ｐゴシック" charset="0"/>
                </a:defRPr>
              </a:lvl4pPr>
              <a:lvl5pPr marL="2171700" defTabSz="1085850">
                <a:defRPr>
                  <a:solidFill>
                    <a:schemeClr val="tx1"/>
                  </a:solidFill>
                  <a:latin typeface="Arial" charset="0"/>
                  <a:ea typeface="ＭＳ Ｐゴシック" charset="0"/>
                </a:defRPr>
              </a:lvl5pPr>
              <a:lvl6pPr marL="2628900" defTabSz="1085850" fontAlgn="base">
                <a:spcBef>
                  <a:spcPct val="0"/>
                </a:spcBef>
                <a:spcAft>
                  <a:spcPct val="0"/>
                </a:spcAft>
                <a:defRPr>
                  <a:solidFill>
                    <a:schemeClr val="tx1"/>
                  </a:solidFill>
                  <a:latin typeface="Arial" charset="0"/>
                  <a:ea typeface="ＭＳ Ｐゴシック" charset="0"/>
                </a:defRPr>
              </a:lvl6pPr>
              <a:lvl7pPr marL="3086100" defTabSz="1085850" fontAlgn="base">
                <a:spcBef>
                  <a:spcPct val="0"/>
                </a:spcBef>
                <a:spcAft>
                  <a:spcPct val="0"/>
                </a:spcAft>
                <a:defRPr>
                  <a:solidFill>
                    <a:schemeClr val="tx1"/>
                  </a:solidFill>
                  <a:latin typeface="Arial" charset="0"/>
                  <a:ea typeface="ＭＳ Ｐゴシック" charset="0"/>
                </a:defRPr>
              </a:lvl7pPr>
              <a:lvl8pPr marL="3543300" defTabSz="1085850" fontAlgn="base">
                <a:spcBef>
                  <a:spcPct val="0"/>
                </a:spcBef>
                <a:spcAft>
                  <a:spcPct val="0"/>
                </a:spcAft>
                <a:defRPr>
                  <a:solidFill>
                    <a:schemeClr val="tx1"/>
                  </a:solidFill>
                  <a:latin typeface="Arial" charset="0"/>
                  <a:ea typeface="ＭＳ Ｐゴシック" charset="0"/>
                </a:defRPr>
              </a:lvl8pPr>
              <a:lvl9pPr marL="4000500" defTabSz="1085850" fontAlgn="base">
                <a:spcBef>
                  <a:spcPct val="0"/>
                </a:spcBef>
                <a:spcAft>
                  <a:spcPct val="0"/>
                </a:spcAft>
                <a:defRPr>
                  <a:solidFill>
                    <a:schemeClr val="tx1"/>
                  </a:solidFill>
                  <a:latin typeface="Arial" charset="0"/>
                  <a:ea typeface="ＭＳ Ｐゴシック" charset="0"/>
                </a:defRPr>
              </a:lvl9pPr>
            </a:lstStyle>
            <a:p>
              <a:pPr marL="457200" indent="-457200" algn="just" eaLnBrk="0" hangingPunct="0">
                <a:spcAft>
                  <a:spcPct val="30000"/>
                </a:spcAft>
                <a:buClr>
                  <a:srgbClr val="083C86"/>
                </a:buClr>
                <a:buSzPct val="150000"/>
                <a:buFont typeface="Wingdings" charset="2"/>
                <a:buChar char="Ø"/>
                <a:defRPr/>
              </a:pPr>
              <a:r>
                <a:rPr lang="en-US" sz="2800" dirty="0" smtClean="0">
                  <a:effectLst>
                    <a:outerShdw blurRad="38100" dist="38100" dir="2700000" algn="tl">
                      <a:srgbClr val="DDDDDD"/>
                    </a:outerShdw>
                  </a:effectLst>
                  <a:latin typeface="Times New Roman"/>
                  <a:cs typeface="Times New Roman"/>
                </a:rPr>
                <a:t>The author would like to thank </a:t>
              </a:r>
            </a:p>
            <a:p>
              <a:pPr marL="1000125" lvl="1" indent="-457200" algn="just" eaLnBrk="0" hangingPunct="0">
                <a:spcAft>
                  <a:spcPct val="30000"/>
                </a:spcAft>
                <a:buClr>
                  <a:srgbClr val="083C86"/>
                </a:buClr>
                <a:buSzPct val="150000"/>
                <a:buFont typeface="Wingdings" charset="2"/>
                <a:buChar char="Ø"/>
                <a:defRPr/>
              </a:pPr>
              <a:r>
                <a:rPr lang="en-US" sz="2800" dirty="0" smtClean="0">
                  <a:effectLst>
                    <a:outerShdw blurRad="38100" dist="38100" dir="2700000" algn="tl">
                      <a:srgbClr val="DDDDDD"/>
                    </a:outerShdw>
                  </a:effectLst>
                  <a:latin typeface="Times New Roman"/>
                  <a:cs typeface="Times New Roman"/>
                </a:rPr>
                <a:t>Professor Andreas </a:t>
              </a:r>
              <a:r>
                <a:rPr lang="en-US" sz="2800" dirty="0" err="1" smtClean="0">
                  <a:effectLst>
                    <a:outerShdw blurRad="38100" dist="38100" dir="2700000" algn="tl">
                      <a:srgbClr val="DDDDDD"/>
                    </a:outerShdw>
                  </a:effectLst>
                  <a:latin typeface="Times New Roman"/>
                  <a:cs typeface="Times New Roman"/>
                </a:rPr>
                <a:t>Waldkirch</a:t>
              </a:r>
              <a:r>
                <a:rPr lang="en-US" sz="2800" dirty="0" smtClean="0">
                  <a:effectLst>
                    <a:outerShdw blurRad="38100" dist="38100" dir="2700000" algn="tl">
                      <a:srgbClr val="DDDDDD"/>
                    </a:outerShdw>
                  </a:effectLst>
                  <a:latin typeface="Times New Roman"/>
                  <a:cs typeface="Times New Roman"/>
                </a:rPr>
                <a:t> for all of his support throughout the research process</a:t>
              </a:r>
            </a:p>
            <a:p>
              <a:pPr marL="1000125" lvl="1" indent="-457200" algn="just" eaLnBrk="0" hangingPunct="0">
                <a:spcAft>
                  <a:spcPct val="30000"/>
                </a:spcAft>
                <a:buClr>
                  <a:srgbClr val="083C86"/>
                </a:buClr>
                <a:buSzPct val="150000"/>
                <a:buFont typeface="Wingdings" charset="2"/>
                <a:buChar char="Ø"/>
                <a:defRPr/>
              </a:pPr>
              <a:r>
                <a:rPr lang="en-US" sz="2800" dirty="0" smtClean="0">
                  <a:effectLst>
                    <a:outerShdw blurRad="38100" dist="38100" dir="2700000" algn="tl">
                      <a:srgbClr val="DDDDDD"/>
                    </a:outerShdw>
                  </a:effectLst>
                  <a:latin typeface="Times New Roman"/>
                  <a:cs typeface="Times New Roman"/>
                </a:rPr>
                <a:t>Professor Daniel LaFave for being the second reader</a:t>
              </a:r>
            </a:p>
            <a:p>
              <a:pPr marL="457200" indent="-457200" algn="just" eaLnBrk="0" hangingPunct="0">
                <a:spcAft>
                  <a:spcPct val="30000"/>
                </a:spcAft>
                <a:buClr>
                  <a:srgbClr val="083C86"/>
                </a:buClr>
                <a:buSzPct val="150000"/>
                <a:buFont typeface="Wingdings" charset="2"/>
                <a:buChar char="Ø"/>
                <a:defRPr/>
              </a:pPr>
              <a:r>
                <a:rPr lang="en-US" sz="2800" dirty="0" smtClean="0">
                  <a:effectLst>
                    <a:outerShdw blurRad="38100" dist="38100" dir="2700000" algn="tl">
                      <a:srgbClr val="DDDDDD"/>
                    </a:outerShdw>
                  </a:effectLst>
                  <a:latin typeface="Times New Roman"/>
                  <a:cs typeface="Times New Roman"/>
                </a:rPr>
                <a:t>Special thanks to Survey Research Center, Institute for Advanced Research, Shanghai University of Finance and Economics, 777 </a:t>
              </a:r>
              <a:r>
                <a:rPr lang="en-US" sz="2800" dirty="0" err="1" smtClean="0">
                  <a:effectLst>
                    <a:outerShdw blurRad="38100" dist="38100" dir="2700000" algn="tl">
                      <a:srgbClr val="DDDDDD"/>
                    </a:outerShdw>
                  </a:effectLst>
                  <a:latin typeface="Times New Roman"/>
                  <a:cs typeface="Times New Roman"/>
                </a:rPr>
                <a:t>Guoding</a:t>
              </a:r>
              <a:r>
                <a:rPr lang="en-US" sz="2800" dirty="0" smtClean="0">
                  <a:effectLst>
                    <a:outerShdw blurRad="38100" dist="38100" dir="2700000" algn="tl">
                      <a:srgbClr val="DDDDDD"/>
                    </a:outerShdw>
                  </a:effectLst>
                  <a:latin typeface="Times New Roman"/>
                  <a:cs typeface="Times New Roman"/>
                </a:rPr>
                <a:t> Rd, Shanghai, PRC, 200433 for providing the online database. </a:t>
              </a:r>
            </a:p>
          </p:txBody>
        </p:sp>
      </p:grpSp>
      <p:grpSp>
        <p:nvGrpSpPr>
          <p:cNvPr id="11" name="Group 10"/>
          <p:cNvGrpSpPr/>
          <p:nvPr/>
        </p:nvGrpSpPr>
        <p:grpSpPr>
          <a:xfrm>
            <a:off x="31546800" y="19888200"/>
            <a:ext cx="11353800" cy="6629400"/>
            <a:chOff x="32232600" y="7772400"/>
            <a:chExt cx="10591800" cy="11277600"/>
          </a:xfrm>
        </p:grpSpPr>
        <p:sp>
          <p:nvSpPr>
            <p:cNvPr id="43" name="Rectangle 23"/>
            <p:cNvSpPr>
              <a:spLocks noChangeArrowheads="1"/>
            </p:cNvSpPr>
            <p:nvPr/>
          </p:nvSpPr>
          <p:spPr bwMode="auto">
            <a:xfrm>
              <a:off x="32232600" y="7772400"/>
              <a:ext cx="10591800" cy="11277600"/>
            </a:xfrm>
            <a:prstGeom prst="rect">
              <a:avLst/>
            </a:prstGeom>
            <a:noFill/>
            <a:ln w="76200">
              <a:solidFill>
                <a:srgbClr val="32659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sp>
          <p:nvSpPr>
            <p:cNvPr id="9" name="TextBox 8"/>
            <p:cNvSpPr txBox="1"/>
            <p:nvPr/>
          </p:nvSpPr>
          <p:spPr>
            <a:xfrm>
              <a:off x="32308800" y="7848600"/>
              <a:ext cx="10439399" cy="11047409"/>
            </a:xfrm>
            <a:prstGeom prst="rect">
              <a:avLst/>
            </a:prstGeom>
            <a:noFill/>
          </p:spPr>
          <p:txBody>
            <a:bodyPr wrap="square" rtlCol="0">
              <a:spAutoFit/>
            </a:bodyPr>
            <a:lstStyle/>
            <a:p>
              <a:pPr marL="571500" indent="-571500" algn="just">
                <a:buClr>
                  <a:srgbClr val="083C86"/>
                </a:buClr>
                <a:buFont typeface="Wingdings" charset="2"/>
                <a:buChar char="v"/>
              </a:pPr>
              <a:r>
                <a:rPr lang="en-US" sz="3200" dirty="0" smtClean="0">
                  <a:latin typeface="Times New Roman"/>
                  <a:cs typeface="Times New Roman"/>
                </a:rPr>
                <a:t>Innovation ability, measured as the ratio of new product output to total output, has a significant and positive effect on productivity for all types of firms.</a:t>
              </a:r>
            </a:p>
            <a:p>
              <a:pPr marL="571500" indent="-571500" algn="just">
                <a:buClr>
                  <a:srgbClr val="083C86"/>
                </a:buClr>
                <a:buFont typeface="Wingdings" charset="2"/>
                <a:buChar char="v"/>
              </a:pPr>
              <a:r>
                <a:rPr lang="en-US" sz="3200" dirty="0" smtClean="0">
                  <a:latin typeface="Times New Roman"/>
                  <a:cs typeface="Times New Roman"/>
                </a:rPr>
                <a:t>HTM presence in a sector has a significantly positive effect on both TFP and LP for all firms.</a:t>
              </a:r>
            </a:p>
            <a:p>
              <a:pPr marL="1028700" lvl="1" indent="-571500" algn="just">
                <a:buClr>
                  <a:srgbClr val="083C86"/>
                </a:buClr>
                <a:buFont typeface="Wingdings" charset="2"/>
                <a:buChar char="v"/>
              </a:pPr>
              <a:r>
                <a:rPr lang="en-US" sz="3200" dirty="0" smtClean="0">
                  <a:latin typeface="Times New Roman"/>
                  <a:cs typeface="Times New Roman"/>
                </a:rPr>
                <a:t>Spillover effect --- domestic firms are positively affected by the presence of HTM-affiliated firms in a sector. </a:t>
              </a:r>
            </a:p>
            <a:p>
              <a:pPr marL="571500" indent="-571500" algn="just">
                <a:buClr>
                  <a:srgbClr val="083C86"/>
                </a:buClr>
                <a:buFont typeface="Wingdings" charset="2"/>
                <a:buChar char="v"/>
              </a:pPr>
              <a:r>
                <a:rPr lang="en-US" sz="3200" dirty="0">
                  <a:latin typeface="Times New Roman"/>
                  <a:cs typeface="Times New Roman"/>
                </a:rPr>
                <a:t>However, there exists a negative competition effect that </a:t>
              </a:r>
              <a:r>
                <a:rPr lang="en-US" sz="3200" dirty="0" smtClean="0">
                  <a:latin typeface="Times New Roman"/>
                  <a:cs typeface="Times New Roman"/>
                </a:rPr>
                <a:t>partially offsets </a:t>
              </a:r>
              <a:r>
                <a:rPr lang="en-US" sz="3200" dirty="0">
                  <a:latin typeface="Times New Roman"/>
                  <a:cs typeface="Times New Roman"/>
                </a:rPr>
                <a:t>the positive </a:t>
              </a:r>
              <a:r>
                <a:rPr lang="en-US" sz="3200" dirty="0" smtClean="0">
                  <a:latin typeface="Times New Roman"/>
                  <a:cs typeface="Times New Roman"/>
                </a:rPr>
                <a:t>productivity effect of innovation and spillover </a:t>
              </a:r>
              <a:r>
                <a:rPr lang="en-US" sz="3200" dirty="0">
                  <a:latin typeface="Times New Roman"/>
                  <a:cs typeface="Times New Roman"/>
                </a:rPr>
                <a:t>effect </a:t>
              </a:r>
              <a:r>
                <a:rPr lang="en-US" sz="3200" dirty="0" smtClean="0">
                  <a:latin typeface="Times New Roman"/>
                  <a:cs typeface="Times New Roman"/>
                </a:rPr>
                <a:t>from </a:t>
              </a:r>
              <a:r>
                <a:rPr lang="en-US" sz="3200" dirty="0">
                  <a:latin typeface="Times New Roman"/>
                  <a:cs typeface="Times New Roman"/>
                </a:rPr>
                <a:t>foreign &amp; HMT ownership.</a:t>
              </a:r>
            </a:p>
            <a:p>
              <a:pPr marL="571500" indent="-571500" algn="just">
                <a:buClr>
                  <a:srgbClr val="083C86"/>
                </a:buClr>
                <a:buFont typeface="Wingdings" charset="2"/>
                <a:buChar char="v"/>
              </a:pPr>
              <a:r>
                <a:rPr lang="en-US" sz="3200" dirty="0" smtClean="0">
                  <a:latin typeface="Times New Roman"/>
                  <a:cs typeface="Times New Roman"/>
                </a:rPr>
                <a:t>Coefficient sign change after switching from industry fixed effects to firm fixed effects indicates that it is </a:t>
              </a:r>
              <a:r>
                <a:rPr lang="en-US" sz="3200" dirty="0">
                  <a:latin typeface="Times New Roman"/>
                  <a:cs typeface="Times New Roman"/>
                </a:rPr>
                <a:t>important to take firm-level heterogeneity in to account. </a:t>
              </a:r>
            </a:p>
          </p:txBody>
        </p:sp>
      </p:grpSp>
      <p:pic>
        <p:nvPicPr>
          <p:cNvPr id="12" name="Picture 11" descr="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609600"/>
            <a:ext cx="7241565" cy="3791459"/>
          </a:xfrm>
          <a:prstGeom prst="rect">
            <a:avLst/>
          </a:prstGeom>
        </p:spPr>
      </p:pic>
      <p:sp>
        <p:nvSpPr>
          <p:cNvPr id="56" name="Rectangle 23"/>
          <p:cNvSpPr>
            <a:spLocks noChangeArrowheads="1"/>
          </p:cNvSpPr>
          <p:nvPr/>
        </p:nvSpPr>
        <p:spPr bwMode="auto">
          <a:xfrm>
            <a:off x="1219200" y="7086600"/>
            <a:ext cx="11049000" cy="6553200"/>
          </a:xfrm>
          <a:prstGeom prst="rect">
            <a:avLst/>
          </a:prstGeom>
          <a:noFill/>
          <a:ln w="76200">
            <a:solidFill>
              <a:srgbClr val="32659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sp>
        <p:nvSpPr>
          <p:cNvPr id="15" name="TextBox 14"/>
          <p:cNvSpPr txBox="1"/>
          <p:nvPr/>
        </p:nvSpPr>
        <p:spPr>
          <a:xfrm>
            <a:off x="4826000" y="11404600"/>
            <a:ext cx="184666" cy="1415772"/>
          </a:xfrm>
          <a:prstGeom prst="rect">
            <a:avLst/>
          </a:prstGeom>
          <a:noFill/>
        </p:spPr>
        <p:txBody>
          <a:bodyPr wrap="none" rtlCol="0">
            <a:spAutoFit/>
          </a:bodyPr>
          <a:lstStyle/>
          <a:p>
            <a:endParaRPr lang="en-US" dirty="0"/>
          </a:p>
        </p:txBody>
      </p:sp>
      <p:sp>
        <p:nvSpPr>
          <p:cNvPr id="16" name="TextBox 15"/>
          <p:cNvSpPr txBox="1"/>
          <p:nvPr/>
        </p:nvSpPr>
        <p:spPr>
          <a:xfrm>
            <a:off x="1219200" y="7086600"/>
            <a:ext cx="11049000" cy="6555642"/>
          </a:xfrm>
          <a:prstGeom prst="rect">
            <a:avLst/>
          </a:prstGeom>
          <a:noFill/>
        </p:spPr>
        <p:txBody>
          <a:bodyPr wrap="square" rtlCol="0">
            <a:spAutoFit/>
          </a:bodyPr>
          <a:lstStyle/>
          <a:p>
            <a:pPr algn="just"/>
            <a:r>
              <a:rPr lang="en-US" sz="2800" dirty="0" smtClean="0">
                <a:latin typeface="Times New Roman"/>
                <a:cs typeface="Times New Roman"/>
              </a:rPr>
              <a:t>This paper investigates a lesser-known effect of innovation on the productivity of manufacturing firms in China using data covers more than 330,000 firms across 40 sectors from 1998 to 2008. Innovation plays a key role in the productivity of firms and it matters for all types of firms, new as well as established. The ratio of new products output to the firm’s total output is used to measure innovation ability in this paper. A higher ratio is expected to have a positive impact since new products are likely to be differentiated than old products’ from other firms’ goods, which allows for a higher make-up and thus greater profits. Comparisons are conducted for different types of firms, such as: domestic firms, foreign firms and Hong Kong, Macau, Taiwan-affiliated firms. We also implement different measures of productivity, such as: total factor productivity and labor productivity. After controlling for a number of factors, we find a significantly positive relationship between innovation and productivity across all types of firms. </a:t>
            </a:r>
            <a:endParaRPr lang="en-US" sz="2800" dirty="0">
              <a:latin typeface="Times New Roman"/>
              <a:cs typeface="Times New Roman"/>
            </a:endParaRPr>
          </a:p>
        </p:txBody>
      </p:sp>
      <p:sp>
        <p:nvSpPr>
          <p:cNvPr id="21" name="Rectangle 20"/>
          <p:cNvSpPr/>
          <p:nvPr/>
        </p:nvSpPr>
        <p:spPr>
          <a:xfrm>
            <a:off x="1219200" y="22555200"/>
            <a:ext cx="11049000" cy="1219200"/>
          </a:xfrm>
          <a:prstGeom prst="rect">
            <a:avLst/>
          </a:prstGeom>
          <a:solidFill>
            <a:srgbClr val="07387F"/>
          </a:solidFill>
          <a:ln>
            <a:solidFill>
              <a:schemeClr val="tx2">
                <a:alpha val="74000"/>
              </a:schemeClr>
            </a:solid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METHODS</a:t>
            </a:r>
            <a:endParaRPr lang="en-US" sz="7200" dirty="0">
              <a:latin typeface="Times New Roman"/>
              <a:cs typeface="Times New Roman"/>
            </a:endParaRPr>
          </a:p>
        </p:txBody>
      </p:sp>
      <p:sp>
        <p:nvSpPr>
          <p:cNvPr id="24" name="Rectangle 23"/>
          <p:cNvSpPr>
            <a:spLocks noChangeArrowheads="1"/>
          </p:cNvSpPr>
          <p:nvPr/>
        </p:nvSpPr>
        <p:spPr bwMode="auto">
          <a:xfrm>
            <a:off x="1219200" y="24079200"/>
            <a:ext cx="11049000" cy="8153400"/>
          </a:xfrm>
          <a:prstGeom prst="rect">
            <a:avLst/>
          </a:prstGeom>
          <a:noFill/>
          <a:ln w="76200">
            <a:solidFill>
              <a:srgbClr val="32659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sp>
        <p:nvSpPr>
          <p:cNvPr id="4" name="TextBox 3"/>
          <p:cNvSpPr txBox="1"/>
          <p:nvPr/>
        </p:nvSpPr>
        <p:spPr>
          <a:xfrm>
            <a:off x="1219200" y="24155400"/>
            <a:ext cx="11049000" cy="8463856"/>
          </a:xfrm>
          <a:prstGeom prst="rect">
            <a:avLst/>
          </a:prstGeom>
          <a:noFill/>
        </p:spPr>
        <p:txBody>
          <a:bodyPr wrap="square" rtlCol="0">
            <a:spAutoFit/>
          </a:bodyPr>
          <a:lstStyle/>
          <a:p>
            <a:pPr algn="just"/>
            <a:r>
              <a:rPr lang="en-US" sz="3200" dirty="0" smtClean="0">
                <a:latin typeface="Times New Roman"/>
                <a:cs typeface="Times New Roman"/>
              </a:rPr>
              <a:t>How to Measure Innovation?</a:t>
            </a:r>
          </a:p>
          <a:p>
            <a:pPr marL="914400" lvl="1" indent="-457200" algn="just">
              <a:buClr>
                <a:srgbClr val="083C86"/>
              </a:buClr>
              <a:buFont typeface="Wingdings" charset="2"/>
              <a:buChar char="Ø"/>
            </a:pPr>
            <a:r>
              <a:rPr lang="en-US" sz="3200" b="1" dirty="0" smtClean="0">
                <a:latin typeface="Times New Roman"/>
                <a:cs typeface="Times New Roman"/>
              </a:rPr>
              <a:t>Innovation Inputs</a:t>
            </a:r>
            <a:r>
              <a:rPr lang="en-US" sz="3200" dirty="0" smtClean="0">
                <a:latin typeface="Times New Roman"/>
                <a:cs typeface="Times New Roman"/>
              </a:rPr>
              <a:t>: R&amp;D Expenditure, Patent Counts</a:t>
            </a:r>
          </a:p>
          <a:p>
            <a:pPr algn="just">
              <a:buClr>
                <a:srgbClr val="083C86"/>
              </a:buClr>
            </a:pPr>
            <a:r>
              <a:rPr lang="en-US" sz="3200" dirty="0">
                <a:latin typeface="Times New Roman"/>
                <a:cs typeface="Times New Roman"/>
              </a:rPr>
              <a:t>	</a:t>
            </a:r>
            <a:r>
              <a:rPr lang="en-US" sz="3200" dirty="0" smtClean="0">
                <a:latin typeface="Times New Roman"/>
                <a:cs typeface="Times New Roman"/>
              </a:rPr>
              <a:t>--- Doesn’t capture the effectiveness of the effort or only 	capture part of the investments 	</a:t>
            </a:r>
          </a:p>
          <a:p>
            <a:pPr lvl="2" indent="-457200" algn="just">
              <a:buClr>
                <a:srgbClr val="083C86"/>
              </a:buClr>
              <a:buFont typeface="Wingdings" charset="2"/>
              <a:buChar char="Ø"/>
            </a:pPr>
            <a:r>
              <a:rPr lang="en-US" sz="3200" b="1" dirty="0" smtClean="0">
                <a:latin typeface="Times New Roman"/>
                <a:cs typeface="Times New Roman"/>
              </a:rPr>
              <a:t>Innovation Outputs</a:t>
            </a:r>
            <a:r>
              <a:rPr lang="en-US" sz="3200" dirty="0" smtClean="0">
                <a:latin typeface="Times New Roman"/>
                <a:cs typeface="Times New Roman"/>
              </a:rPr>
              <a:t>: </a:t>
            </a:r>
            <a:r>
              <a:rPr lang="en-US" sz="3200" dirty="0" err="1" smtClean="0">
                <a:latin typeface="Times New Roman"/>
                <a:cs typeface="Times New Roman"/>
              </a:rPr>
              <a:t>Geroski,Machin</a:t>
            </a:r>
            <a:r>
              <a:rPr lang="en-US" sz="3200" dirty="0" smtClean="0">
                <a:latin typeface="Times New Roman"/>
                <a:cs typeface="Times New Roman"/>
              </a:rPr>
              <a:t> and </a:t>
            </a:r>
            <a:r>
              <a:rPr lang="en-US" sz="3200" dirty="0" err="1" smtClean="0">
                <a:latin typeface="Times New Roman"/>
                <a:cs typeface="Times New Roman"/>
              </a:rPr>
              <a:t>Reenen</a:t>
            </a:r>
            <a:r>
              <a:rPr lang="en-US" sz="3200" dirty="0" smtClean="0">
                <a:latin typeface="Times New Roman"/>
                <a:cs typeface="Times New Roman"/>
              </a:rPr>
              <a:t> (1993</a:t>
            </a:r>
            <a:r>
              <a:rPr lang="en-US" sz="3200" dirty="0">
                <a:latin typeface="Times New Roman"/>
                <a:cs typeface="Times New Roman"/>
              </a:rPr>
              <a:t> </a:t>
            </a:r>
            <a:r>
              <a:rPr lang="en-US" sz="3200" dirty="0" smtClean="0">
                <a:latin typeface="Times New Roman"/>
                <a:cs typeface="Times New Roman"/>
              </a:rPr>
              <a:t>first propose the </a:t>
            </a:r>
            <a:r>
              <a:rPr lang="en-US" sz="3200" dirty="0">
                <a:latin typeface="Times New Roman"/>
                <a:cs typeface="Times New Roman"/>
              </a:rPr>
              <a:t>conceptual idea. </a:t>
            </a:r>
            <a:endParaRPr lang="en-US" sz="3200" dirty="0" smtClean="0">
              <a:latin typeface="Times New Roman"/>
              <a:cs typeface="Times New Roman"/>
            </a:endParaRPr>
          </a:p>
          <a:p>
            <a:pPr marL="457200" lvl="2" algn="just">
              <a:buClr>
                <a:srgbClr val="083C86"/>
              </a:buClr>
            </a:pPr>
            <a:r>
              <a:rPr lang="en-US" sz="3200" dirty="0">
                <a:latin typeface="Times New Roman"/>
                <a:cs typeface="Times New Roman"/>
              </a:rPr>
              <a:t>	</a:t>
            </a:r>
            <a:r>
              <a:rPr lang="en-US" sz="3200" dirty="0" smtClean="0">
                <a:latin typeface="Times New Roman"/>
                <a:cs typeface="Times New Roman"/>
              </a:rPr>
              <a:t>Hall </a:t>
            </a:r>
            <a:r>
              <a:rPr lang="en-US" sz="3200" dirty="0">
                <a:latin typeface="Times New Roman"/>
                <a:cs typeface="Times New Roman"/>
              </a:rPr>
              <a:t>(2011) </a:t>
            </a:r>
            <a:r>
              <a:rPr lang="en-US" sz="3200" dirty="0" smtClean="0">
                <a:latin typeface="Times New Roman"/>
                <a:cs typeface="Times New Roman"/>
              </a:rPr>
              <a:t>suggests that future research should use new 	product sales to measure innovation.</a:t>
            </a:r>
          </a:p>
          <a:p>
            <a:pPr marL="0" lvl="1" algn="just"/>
            <a:r>
              <a:rPr lang="en-US" sz="3200" dirty="0" smtClean="0">
                <a:latin typeface="Times New Roman"/>
                <a:cs typeface="Times New Roman"/>
              </a:rPr>
              <a:t>In this paper, we proposed to use </a:t>
            </a:r>
            <a:r>
              <a:rPr lang="en-US" sz="3200" b="1" i="1" u="sng" dirty="0" smtClean="0">
                <a:latin typeface="Times New Roman"/>
                <a:cs typeface="Times New Roman"/>
              </a:rPr>
              <a:t>RIA(Revealed Innovation Ability)</a:t>
            </a:r>
            <a:r>
              <a:rPr lang="en-US" sz="3200" dirty="0" smtClean="0">
                <a:latin typeface="Times New Roman"/>
                <a:cs typeface="Times New Roman"/>
              </a:rPr>
              <a:t> to measure innovation output: </a:t>
            </a:r>
            <a:r>
              <a:rPr lang="en-US" sz="3200" b="1" i="1" u="sng" dirty="0" smtClean="0">
                <a:latin typeface="Times New Roman"/>
                <a:cs typeface="Times New Roman"/>
              </a:rPr>
              <a:t>new products output/total output</a:t>
            </a:r>
            <a:r>
              <a:rPr lang="en-US" sz="3200" dirty="0" smtClean="0">
                <a:latin typeface="Times New Roman"/>
                <a:cs typeface="Times New Roman"/>
              </a:rPr>
              <a:t>. </a:t>
            </a:r>
          </a:p>
          <a:p>
            <a:pPr marL="0" lvl="1" algn="just"/>
            <a:r>
              <a:rPr lang="en-US" sz="3200" dirty="0" smtClean="0">
                <a:latin typeface="Times New Roman"/>
                <a:cs typeface="Times New Roman"/>
              </a:rPr>
              <a:t>RIA represents a firm’s innovation ability. A higher RIA is expected to have positive impact on firm’s productivity since new products are likely to be more differentiated than old products from other firms’ goods, which allows for a higher mark-up and thus greater profits.</a:t>
            </a:r>
            <a:endParaRPr lang="en-US" sz="3200" dirty="0">
              <a:latin typeface="Times New Roman"/>
              <a:cs typeface="Times New Roman"/>
            </a:endParaRPr>
          </a:p>
          <a:p>
            <a:endParaRPr lang="en-US" sz="3200" dirty="0">
              <a:latin typeface="Times New Roman"/>
              <a:cs typeface="Times New Roman"/>
            </a:endParaRPr>
          </a:p>
        </p:txBody>
      </p:sp>
      <p:sp>
        <p:nvSpPr>
          <p:cNvPr id="10" name="TextBox 9"/>
          <p:cNvSpPr txBox="1"/>
          <p:nvPr/>
        </p:nvSpPr>
        <p:spPr>
          <a:xfrm>
            <a:off x="31546800" y="10515600"/>
            <a:ext cx="11277600" cy="3108544"/>
          </a:xfrm>
          <a:prstGeom prst="rect">
            <a:avLst/>
          </a:prstGeom>
          <a:noFill/>
        </p:spPr>
        <p:txBody>
          <a:bodyPr wrap="square" rtlCol="0">
            <a:spAutoFit/>
          </a:bodyPr>
          <a:lstStyle/>
          <a:p>
            <a:pPr marL="457200" indent="-457200" algn="just">
              <a:buClr>
                <a:srgbClr val="083C86"/>
              </a:buClr>
              <a:buFont typeface="Wingdings" charset="2"/>
              <a:buChar char="v"/>
            </a:pPr>
            <a:r>
              <a:rPr lang="en-US" sz="2800" dirty="0" smtClean="0">
                <a:latin typeface="Times New Roman"/>
                <a:cs typeface="Times New Roman"/>
              </a:rPr>
              <a:t>tfp: log value of TFP, calculated using the </a:t>
            </a:r>
            <a:r>
              <a:rPr lang="en-US" sz="2800" dirty="0" err="1" smtClean="0">
                <a:latin typeface="Times New Roman"/>
                <a:cs typeface="Times New Roman"/>
              </a:rPr>
              <a:t>Levinsohn</a:t>
            </a:r>
            <a:r>
              <a:rPr lang="en-US" sz="2800" dirty="0" smtClean="0">
                <a:latin typeface="Times New Roman"/>
                <a:cs typeface="Times New Roman"/>
              </a:rPr>
              <a:t> and </a:t>
            </a:r>
            <a:r>
              <a:rPr lang="en-US" sz="2800" dirty="0" err="1" smtClean="0">
                <a:latin typeface="Times New Roman"/>
                <a:cs typeface="Times New Roman"/>
              </a:rPr>
              <a:t>Petrin</a:t>
            </a:r>
            <a:r>
              <a:rPr lang="en-US" sz="2800" dirty="0" smtClean="0">
                <a:latin typeface="Times New Roman"/>
                <a:cs typeface="Times New Roman"/>
              </a:rPr>
              <a:t> (2003) methodology with: labor, capital, materials as inputs and sales as output</a:t>
            </a:r>
          </a:p>
          <a:p>
            <a:pPr marL="457200" indent="-457200" algn="just">
              <a:buClr>
                <a:srgbClr val="083C86"/>
              </a:buClr>
              <a:buFont typeface="Wingdings" charset="2"/>
              <a:buChar char="v"/>
            </a:pPr>
            <a:r>
              <a:rPr lang="en-US" sz="2800" dirty="0" smtClean="0">
                <a:latin typeface="Times New Roman"/>
                <a:cs typeface="Times New Roman"/>
              </a:rPr>
              <a:t>INNOV_firm: new </a:t>
            </a:r>
            <a:r>
              <a:rPr lang="en-US" sz="2800" dirty="0">
                <a:latin typeface="Times New Roman"/>
                <a:cs typeface="Times New Roman"/>
              </a:rPr>
              <a:t>p</a:t>
            </a:r>
            <a:r>
              <a:rPr lang="en-US" sz="2800" dirty="0" smtClean="0">
                <a:latin typeface="Times New Roman"/>
                <a:cs typeface="Times New Roman"/>
              </a:rPr>
              <a:t>roduct share in firm </a:t>
            </a:r>
            <a:r>
              <a:rPr lang="en-US" sz="2800" dirty="0" err="1" smtClean="0">
                <a:latin typeface="Times New Roman"/>
                <a:cs typeface="Times New Roman"/>
              </a:rPr>
              <a:t>i</a:t>
            </a:r>
            <a:r>
              <a:rPr lang="en-US" sz="2800" dirty="0" smtClean="0">
                <a:latin typeface="Times New Roman"/>
                <a:cs typeface="Times New Roman"/>
              </a:rPr>
              <a:t> at year t</a:t>
            </a:r>
          </a:p>
          <a:p>
            <a:pPr marL="457200" indent="-457200" algn="just">
              <a:buClr>
                <a:srgbClr val="083C86"/>
              </a:buClr>
              <a:buFont typeface="Wingdings" charset="2"/>
              <a:buChar char="v"/>
            </a:pPr>
            <a:r>
              <a:rPr lang="en-US" sz="2800" dirty="0" smtClean="0">
                <a:latin typeface="Times New Roman"/>
                <a:cs typeface="Times New Roman"/>
              </a:rPr>
              <a:t>FDI_firm: foreign capital share in firm </a:t>
            </a:r>
            <a:r>
              <a:rPr lang="en-US" sz="2800" dirty="0" err="1" smtClean="0">
                <a:latin typeface="Times New Roman"/>
                <a:cs typeface="Times New Roman"/>
              </a:rPr>
              <a:t>i</a:t>
            </a:r>
            <a:r>
              <a:rPr lang="en-US" sz="2800" dirty="0" smtClean="0">
                <a:latin typeface="Times New Roman"/>
                <a:cs typeface="Times New Roman"/>
              </a:rPr>
              <a:t> at year t</a:t>
            </a:r>
          </a:p>
          <a:p>
            <a:pPr marL="457200" indent="-457200" algn="just">
              <a:buClr>
                <a:srgbClr val="083C86"/>
              </a:buClr>
              <a:buFont typeface="Wingdings" charset="2"/>
              <a:buChar char="v"/>
            </a:pPr>
            <a:r>
              <a:rPr lang="en-US" sz="2800" dirty="0" smtClean="0">
                <a:latin typeface="Times New Roman"/>
                <a:cs typeface="Times New Roman"/>
              </a:rPr>
              <a:t>FDI_sector: foreign capital share averaged over all firms in a sector, weighted by each firm’s output share</a:t>
            </a:r>
          </a:p>
          <a:p>
            <a:pPr marL="457200" indent="-457200" algn="just">
              <a:buClr>
                <a:srgbClr val="083C86"/>
              </a:buClr>
              <a:buFont typeface="Wingdings" charset="2"/>
              <a:buChar char="v"/>
            </a:pPr>
            <a:r>
              <a:rPr lang="en-US" sz="2800" dirty="0" smtClean="0">
                <a:latin typeface="Times New Roman"/>
                <a:cs typeface="Times New Roman"/>
              </a:rPr>
              <a:t>Fixed effects: sector/firm FE, year FE, location FE</a:t>
            </a:r>
          </a:p>
        </p:txBody>
      </p:sp>
      <p:sp>
        <p:nvSpPr>
          <p:cNvPr id="19" name="TextBox 18"/>
          <p:cNvSpPr txBox="1"/>
          <p:nvPr/>
        </p:nvSpPr>
        <p:spPr>
          <a:xfrm>
            <a:off x="31546800" y="7315200"/>
            <a:ext cx="9296400" cy="646331"/>
          </a:xfrm>
          <a:prstGeom prst="rect">
            <a:avLst/>
          </a:prstGeom>
          <a:noFill/>
        </p:spPr>
        <p:txBody>
          <a:bodyPr wrap="square" rtlCol="0">
            <a:spAutoFit/>
          </a:bodyPr>
          <a:lstStyle/>
          <a:p>
            <a:r>
              <a:rPr lang="en-US" sz="3600" b="1" dirty="0" smtClean="0">
                <a:latin typeface="Times New Roman"/>
                <a:cs typeface="Times New Roman"/>
              </a:rPr>
              <a:t>I. Total Factor Productivity:</a:t>
            </a:r>
            <a:endParaRPr lang="en-US" sz="3600" b="1" dirty="0">
              <a:latin typeface="Times New Roman"/>
              <a:cs typeface="Times New Roman"/>
            </a:endParaRPr>
          </a:p>
        </p:txBody>
      </p:sp>
      <p:sp>
        <p:nvSpPr>
          <p:cNvPr id="38" name="TextBox 37"/>
          <p:cNvSpPr txBox="1"/>
          <p:nvPr/>
        </p:nvSpPr>
        <p:spPr>
          <a:xfrm>
            <a:off x="31546800" y="13563600"/>
            <a:ext cx="5105400" cy="646331"/>
          </a:xfrm>
          <a:prstGeom prst="rect">
            <a:avLst/>
          </a:prstGeom>
          <a:noFill/>
        </p:spPr>
        <p:txBody>
          <a:bodyPr wrap="square" rtlCol="0">
            <a:spAutoFit/>
          </a:bodyPr>
          <a:lstStyle/>
          <a:p>
            <a:r>
              <a:rPr lang="en-US" sz="3600" b="1" dirty="0" smtClean="0">
                <a:latin typeface="Times New Roman"/>
                <a:cs typeface="Times New Roman"/>
              </a:rPr>
              <a:t>II. Labor Productivity:</a:t>
            </a:r>
            <a:endParaRPr lang="en-US" sz="3600" b="1" dirty="0">
              <a:latin typeface="Times New Roman"/>
              <a:cs typeface="Times New Roman"/>
            </a:endParaRPr>
          </a:p>
        </p:txBody>
      </p:sp>
      <p:sp>
        <p:nvSpPr>
          <p:cNvPr id="39" name="TextBox 38"/>
          <p:cNvSpPr txBox="1"/>
          <p:nvPr/>
        </p:nvSpPr>
        <p:spPr>
          <a:xfrm>
            <a:off x="31546800" y="16306800"/>
            <a:ext cx="7315200" cy="1384995"/>
          </a:xfrm>
          <a:prstGeom prst="rect">
            <a:avLst/>
          </a:prstGeom>
          <a:noFill/>
        </p:spPr>
        <p:txBody>
          <a:bodyPr wrap="square" rtlCol="0">
            <a:spAutoFit/>
          </a:bodyPr>
          <a:lstStyle/>
          <a:p>
            <a:pPr marL="457200" indent="-457200" algn="just">
              <a:buClr>
                <a:srgbClr val="083C86"/>
              </a:buClr>
              <a:buFont typeface="Wingdings" charset="2"/>
              <a:buChar char="v"/>
            </a:pPr>
            <a:r>
              <a:rPr lang="en-US" sz="2800" dirty="0" smtClean="0">
                <a:latin typeface="Times New Roman"/>
                <a:cs typeface="Times New Roman"/>
              </a:rPr>
              <a:t>lp: log value of value added per worker</a:t>
            </a:r>
          </a:p>
          <a:p>
            <a:pPr marL="457200" indent="-457200" algn="just">
              <a:buClr>
                <a:srgbClr val="083C86"/>
              </a:buClr>
              <a:buFont typeface="Wingdings" charset="2"/>
              <a:buChar char="v"/>
            </a:pPr>
            <a:r>
              <a:rPr lang="en-US" sz="2800" dirty="0" smtClean="0">
                <a:latin typeface="Times New Roman"/>
                <a:cs typeface="Times New Roman"/>
              </a:rPr>
              <a:t>kl: log value of capital labor ratio</a:t>
            </a:r>
          </a:p>
          <a:p>
            <a:pPr marL="457200" indent="-457200" algn="just">
              <a:buClr>
                <a:srgbClr val="083C86"/>
              </a:buClr>
              <a:buFont typeface="Wingdings" charset="2"/>
              <a:buChar char="v"/>
            </a:pPr>
            <a:r>
              <a:rPr lang="en-US" sz="2800" dirty="0" smtClean="0">
                <a:latin typeface="Times New Roman"/>
                <a:cs typeface="Times New Roman"/>
              </a:rPr>
              <a:t>k: log value of capital</a:t>
            </a:r>
          </a:p>
        </p:txBody>
      </p:sp>
      <p:sp>
        <p:nvSpPr>
          <p:cNvPr id="40" name="Rectangle 39"/>
          <p:cNvSpPr/>
          <p:nvPr/>
        </p:nvSpPr>
        <p:spPr>
          <a:xfrm>
            <a:off x="13182600" y="5638800"/>
            <a:ext cx="17373600" cy="1219200"/>
          </a:xfrm>
          <a:prstGeom prst="rect">
            <a:avLst/>
          </a:prstGeom>
          <a:solidFill>
            <a:srgbClr val="07387F"/>
          </a:solidFill>
          <a:ln>
            <a:solidFill>
              <a:schemeClr val="tx2">
                <a:alpha val="74000"/>
              </a:schemeClr>
            </a:solidFill>
          </a:ln>
          <a:effectLst>
            <a:glow rad="101600">
              <a:schemeClr val="tx1">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200" dirty="0" smtClean="0">
                <a:latin typeface="Times New Roman"/>
                <a:cs typeface="Times New Roman"/>
              </a:rPr>
              <a:t>RESULTS</a:t>
            </a:r>
            <a:endParaRPr lang="en-US" sz="7200" dirty="0">
              <a:latin typeface="Times New Roman"/>
              <a:cs typeface="Times New Roman"/>
            </a:endParaRPr>
          </a:p>
        </p:txBody>
      </p:sp>
      <p:sp>
        <p:nvSpPr>
          <p:cNvPr id="44" name="TextBox 43"/>
          <p:cNvSpPr txBox="1"/>
          <p:nvPr/>
        </p:nvSpPr>
        <p:spPr>
          <a:xfrm>
            <a:off x="20040600" y="7162800"/>
            <a:ext cx="3810000" cy="584776"/>
          </a:xfrm>
          <a:prstGeom prst="rect">
            <a:avLst/>
          </a:prstGeom>
          <a:noFill/>
        </p:spPr>
        <p:txBody>
          <a:bodyPr wrap="square" rtlCol="0">
            <a:spAutoFit/>
          </a:bodyPr>
          <a:lstStyle/>
          <a:p>
            <a:r>
              <a:rPr lang="en-US" sz="3200" b="1" dirty="0" smtClean="0">
                <a:latin typeface="Times New Roman"/>
                <a:cs typeface="Times New Roman"/>
              </a:rPr>
              <a:t>Innovation and TFP</a:t>
            </a:r>
            <a:endParaRPr lang="en-US" sz="3200" b="1" dirty="0">
              <a:latin typeface="Times New Roman"/>
              <a:cs typeface="Times New Roman"/>
            </a:endParaRPr>
          </a:p>
        </p:txBody>
      </p:sp>
      <p:sp>
        <p:nvSpPr>
          <p:cNvPr id="45" name="TextBox 44"/>
          <p:cNvSpPr txBox="1"/>
          <p:nvPr/>
        </p:nvSpPr>
        <p:spPr>
          <a:xfrm>
            <a:off x="20040600" y="19735800"/>
            <a:ext cx="4191000" cy="584776"/>
          </a:xfrm>
          <a:prstGeom prst="rect">
            <a:avLst/>
          </a:prstGeom>
          <a:noFill/>
        </p:spPr>
        <p:txBody>
          <a:bodyPr wrap="square" rtlCol="0">
            <a:spAutoFit/>
          </a:bodyPr>
          <a:lstStyle/>
          <a:p>
            <a:r>
              <a:rPr lang="en-US" sz="3200" b="1" dirty="0" smtClean="0">
                <a:latin typeface="Times New Roman"/>
                <a:cs typeface="Times New Roman"/>
              </a:rPr>
              <a:t>Innovation and LP</a:t>
            </a:r>
            <a:endParaRPr lang="en-US" sz="3200" b="1" dirty="0">
              <a:latin typeface="Times New Roman"/>
              <a:cs typeface="Times New Roman"/>
            </a:endParaRPr>
          </a:p>
        </p:txBody>
      </p:sp>
      <p:pic>
        <p:nvPicPr>
          <p:cNvPr id="25" name="Picture 24" descr="屏幕快照 2015-04-27 下午09.07.49.png"/>
          <p:cNvPicPr>
            <a:picLocks noChangeAspect="1"/>
          </p:cNvPicPr>
          <p:nvPr/>
        </p:nvPicPr>
        <p:blipFill rotWithShape="1">
          <a:blip r:embed="rId3">
            <a:extLst>
              <a:ext uri="{28A0092B-C50C-407E-A947-70E740481C1C}">
                <a14:useLocalDpi xmlns:a14="http://schemas.microsoft.com/office/drawing/2010/main" val="0"/>
              </a:ext>
            </a:extLst>
          </a:blip>
          <a:srcRect t="15130" r="707" b="9558"/>
          <a:stretch/>
        </p:blipFill>
        <p:spPr>
          <a:xfrm>
            <a:off x="31546800" y="8077200"/>
            <a:ext cx="11277600" cy="2438400"/>
          </a:xfrm>
          <a:prstGeom prst="rect">
            <a:avLst/>
          </a:prstGeom>
        </p:spPr>
      </p:pic>
      <p:pic>
        <p:nvPicPr>
          <p:cNvPr id="26" name="Picture 25" descr="屏幕快照 2015-04-27 下午09.10.13.png"/>
          <p:cNvPicPr>
            <a:picLocks noChangeAspect="1"/>
          </p:cNvPicPr>
          <p:nvPr/>
        </p:nvPicPr>
        <p:blipFill rotWithShape="1">
          <a:blip r:embed="rId4">
            <a:extLst>
              <a:ext uri="{28A0092B-C50C-407E-A947-70E740481C1C}">
                <a14:useLocalDpi xmlns:a14="http://schemas.microsoft.com/office/drawing/2010/main" val="0"/>
              </a:ext>
            </a:extLst>
          </a:blip>
          <a:srcRect t="7384" b="8945"/>
          <a:stretch/>
        </p:blipFill>
        <p:spPr>
          <a:xfrm>
            <a:off x="31546800" y="14173200"/>
            <a:ext cx="11277599" cy="2133600"/>
          </a:xfrm>
          <a:prstGeom prst="rect">
            <a:avLst/>
          </a:prstGeom>
        </p:spPr>
      </p:pic>
      <p:pic>
        <p:nvPicPr>
          <p:cNvPr id="8" name="Picture 7" descr="Untitle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000" y="15240000"/>
            <a:ext cx="11125200" cy="7391400"/>
          </a:xfrm>
          <a:prstGeom prst="rect">
            <a:avLst/>
          </a:prstGeom>
        </p:spPr>
      </p:pic>
      <p:pic>
        <p:nvPicPr>
          <p:cNvPr id="2" name="Picture 1" descr="屏幕快照 2015-04-28 下午01.05.4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35200" y="7696200"/>
            <a:ext cx="14097000" cy="11811000"/>
          </a:xfrm>
          <a:prstGeom prst="rect">
            <a:avLst/>
          </a:prstGeom>
        </p:spPr>
      </p:pic>
      <p:pic>
        <p:nvPicPr>
          <p:cNvPr id="5" name="Picture 4" descr="屏幕快照 2015-04-28 下午01.06.08.png"/>
          <p:cNvPicPr>
            <a:picLocks noChangeAspect="1"/>
          </p:cNvPicPr>
          <p:nvPr/>
        </p:nvPicPr>
        <p:blipFill rotWithShape="1">
          <a:blip r:embed="rId7">
            <a:extLst>
              <a:ext uri="{28A0092B-C50C-407E-A947-70E740481C1C}">
                <a14:useLocalDpi xmlns:a14="http://schemas.microsoft.com/office/drawing/2010/main" val="0"/>
              </a:ext>
            </a:extLst>
          </a:blip>
          <a:srcRect t="583"/>
          <a:stretch/>
        </p:blipFill>
        <p:spPr>
          <a:xfrm>
            <a:off x="14935200" y="20421600"/>
            <a:ext cx="14097000" cy="11811000"/>
          </a:xfrm>
          <a:prstGeom prst="rect">
            <a:avLst/>
          </a:prstGeom>
        </p:spPr>
      </p:pic>
      <p:sp>
        <p:nvSpPr>
          <p:cNvPr id="42" name="Rectangle 23"/>
          <p:cNvSpPr>
            <a:spLocks noChangeArrowheads="1"/>
          </p:cNvSpPr>
          <p:nvPr/>
        </p:nvSpPr>
        <p:spPr bwMode="auto">
          <a:xfrm>
            <a:off x="13182600" y="7086600"/>
            <a:ext cx="17373600" cy="25146000"/>
          </a:xfrm>
          <a:prstGeom prst="rect">
            <a:avLst/>
          </a:prstGeom>
          <a:noFill/>
          <a:ln w="76200">
            <a:solidFill>
              <a:srgbClr val="326598"/>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1317</TotalTime>
  <Words>540</Words>
  <Application>Microsoft Macintosh PowerPoint</Application>
  <PresentationFormat>Custom</PresentationFormat>
  <Paragraphs>39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Test</dc:creator>
  <cp:lastModifiedBy>Jingying Xu</cp:lastModifiedBy>
  <cp:revision>109</cp:revision>
  <cp:lastPrinted>2015-04-28T16:40:51Z</cp:lastPrinted>
  <dcterms:created xsi:type="dcterms:W3CDTF">2007-11-12T16:43:43Z</dcterms:created>
  <dcterms:modified xsi:type="dcterms:W3CDTF">2015-04-28T17:13:32Z</dcterms:modified>
</cp:coreProperties>
</file>