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43891200" cy="38404800"/>
  <p:notesSz cx="6858000" cy="9144000"/>
  <p:defaultTextStyle>
    <a:defPPr>
      <a:defRPr lang="en-US"/>
    </a:defPPr>
    <a:lvl1pPr marL="0" algn="l" defTabSz="4702576" rtl="0" eaLnBrk="1" latinLnBrk="0" hangingPunct="1">
      <a:defRPr sz="9300" kern="1200">
        <a:solidFill>
          <a:schemeClr val="tx1"/>
        </a:solidFill>
        <a:latin typeface="+mn-lt"/>
        <a:ea typeface="+mn-ea"/>
        <a:cs typeface="+mn-cs"/>
      </a:defRPr>
    </a:lvl1pPr>
    <a:lvl2pPr marL="2351288" algn="l" defTabSz="4702576" rtl="0" eaLnBrk="1" latinLnBrk="0" hangingPunct="1">
      <a:defRPr sz="9300" kern="1200">
        <a:solidFill>
          <a:schemeClr val="tx1"/>
        </a:solidFill>
        <a:latin typeface="+mn-lt"/>
        <a:ea typeface="+mn-ea"/>
        <a:cs typeface="+mn-cs"/>
      </a:defRPr>
    </a:lvl2pPr>
    <a:lvl3pPr marL="4702576" algn="l" defTabSz="4702576" rtl="0" eaLnBrk="1" latinLnBrk="0" hangingPunct="1">
      <a:defRPr sz="9300" kern="1200">
        <a:solidFill>
          <a:schemeClr val="tx1"/>
        </a:solidFill>
        <a:latin typeface="+mn-lt"/>
        <a:ea typeface="+mn-ea"/>
        <a:cs typeface="+mn-cs"/>
      </a:defRPr>
    </a:lvl3pPr>
    <a:lvl4pPr marL="7053864" algn="l" defTabSz="4702576" rtl="0" eaLnBrk="1" latinLnBrk="0" hangingPunct="1">
      <a:defRPr sz="9300" kern="1200">
        <a:solidFill>
          <a:schemeClr val="tx1"/>
        </a:solidFill>
        <a:latin typeface="+mn-lt"/>
        <a:ea typeface="+mn-ea"/>
        <a:cs typeface="+mn-cs"/>
      </a:defRPr>
    </a:lvl4pPr>
    <a:lvl5pPr marL="9405153" algn="l" defTabSz="4702576" rtl="0" eaLnBrk="1" latinLnBrk="0" hangingPunct="1">
      <a:defRPr sz="9300" kern="1200">
        <a:solidFill>
          <a:schemeClr val="tx1"/>
        </a:solidFill>
        <a:latin typeface="+mn-lt"/>
        <a:ea typeface="+mn-ea"/>
        <a:cs typeface="+mn-cs"/>
      </a:defRPr>
    </a:lvl5pPr>
    <a:lvl6pPr marL="11756441" algn="l" defTabSz="4702576" rtl="0" eaLnBrk="1" latinLnBrk="0" hangingPunct="1">
      <a:defRPr sz="9300" kern="1200">
        <a:solidFill>
          <a:schemeClr val="tx1"/>
        </a:solidFill>
        <a:latin typeface="+mn-lt"/>
        <a:ea typeface="+mn-ea"/>
        <a:cs typeface="+mn-cs"/>
      </a:defRPr>
    </a:lvl6pPr>
    <a:lvl7pPr marL="14107729" algn="l" defTabSz="4702576" rtl="0" eaLnBrk="1" latinLnBrk="0" hangingPunct="1">
      <a:defRPr sz="9300" kern="1200">
        <a:solidFill>
          <a:schemeClr val="tx1"/>
        </a:solidFill>
        <a:latin typeface="+mn-lt"/>
        <a:ea typeface="+mn-ea"/>
        <a:cs typeface="+mn-cs"/>
      </a:defRPr>
    </a:lvl7pPr>
    <a:lvl8pPr marL="16459017" algn="l" defTabSz="4702576" rtl="0" eaLnBrk="1" latinLnBrk="0" hangingPunct="1">
      <a:defRPr sz="9300" kern="1200">
        <a:solidFill>
          <a:schemeClr val="tx1"/>
        </a:solidFill>
        <a:latin typeface="+mn-lt"/>
        <a:ea typeface="+mn-ea"/>
        <a:cs typeface="+mn-cs"/>
      </a:defRPr>
    </a:lvl8pPr>
    <a:lvl9pPr marL="18810305" algn="l" defTabSz="4702576" rtl="0" eaLnBrk="1" latinLnBrk="0" hangingPunct="1">
      <a:defRPr sz="93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nny" initials="MG" lastIdx="1" clrIdx="0"/>
  <p:cmAuthor id="1" name="Colby College" initials=""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15620"/>
    <p:restoredTop sz="94660"/>
  </p:normalViewPr>
  <p:slideViewPr>
    <p:cSldViewPr>
      <p:cViewPr>
        <p:scale>
          <a:sx n="41" d="100"/>
          <a:sy n="41" d="100"/>
        </p:scale>
        <p:origin x="-426" y="1800"/>
      </p:cViewPr>
      <p:guideLst>
        <p:guide orient="horz" pos="12096"/>
        <p:guide pos="1382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01159DB-1DCB-4AFE-AF22-1BECD29056DD}" type="datetimeFigureOut">
              <a:rPr lang="en-US" smtClean="0"/>
              <a:t>4/24/2014</a:t>
            </a:fld>
            <a:endParaRPr lang="en-US"/>
          </a:p>
        </p:txBody>
      </p:sp>
      <p:sp>
        <p:nvSpPr>
          <p:cNvPr id="4" name="Slide Image Placeholder 3"/>
          <p:cNvSpPr>
            <a:spLocks noGrp="1" noRot="1" noChangeAspect="1"/>
          </p:cNvSpPr>
          <p:nvPr>
            <p:ph type="sldImg" idx="2"/>
          </p:nvPr>
        </p:nvSpPr>
        <p:spPr>
          <a:xfrm>
            <a:off x="1470025" y="685800"/>
            <a:ext cx="39179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FAB3217-D35B-4970-9634-D4A0CDFCBAD0}" type="slidenum">
              <a:rPr lang="en-US" smtClean="0"/>
              <a:t>‹#›</a:t>
            </a:fld>
            <a:endParaRPr lang="en-US"/>
          </a:p>
        </p:txBody>
      </p:sp>
    </p:spTree>
    <p:extLst>
      <p:ext uri="{BB962C8B-B14F-4D97-AF65-F5344CB8AC3E}">
        <p14:creationId xmlns:p14="http://schemas.microsoft.com/office/powerpoint/2010/main" val="22502282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AB3217-D35B-4970-9634-D4A0CDFCBAD0}" type="slidenum">
              <a:rPr lang="en-US" smtClean="0"/>
              <a:t>1</a:t>
            </a:fld>
            <a:endParaRPr lang="en-US"/>
          </a:p>
        </p:txBody>
      </p:sp>
    </p:spTree>
    <p:extLst>
      <p:ext uri="{BB962C8B-B14F-4D97-AF65-F5344CB8AC3E}">
        <p14:creationId xmlns:p14="http://schemas.microsoft.com/office/powerpoint/2010/main" val="40954946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1840" y="11930383"/>
            <a:ext cx="37307520" cy="8232140"/>
          </a:xfrm>
        </p:spPr>
        <p:txBody>
          <a:bodyPr/>
          <a:lstStyle/>
          <a:p>
            <a:r>
              <a:rPr lang="en-US" smtClean="0"/>
              <a:t>Click to edit Master title style</a:t>
            </a:r>
            <a:endParaRPr lang="en-US"/>
          </a:p>
        </p:txBody>
      </p:sp>
      <p:sp>
        <p:nvSpPr>
          <p:cNvPr id="3" name="Subtitle 2"/>
          <p:cNvSpPr>
            <a:spLocks noGrp="1"/>
          </p:cNvSpPr>
          <p:nvPr>
            <p:ph type="subTitle" idx="1"/>
          </p:nvPr>
        </p:nvSpPr>
        <p:spPr>
          <a:xfrm>
            <a:off x="6583680" y="21762720"/>
            <a:ext cx="30723840" cy="9814560"/>
          </a:xfrm>
        </p:spPr>
        <p:txBody>
          <a:bodyPr/>
          <a:lstStyle>
            <a:lvl1pPr marL="0" indent="0" algn="ctr">
              <a:buNone/>
              <a:defRPr>
                <a:solidFill>
                  <a:schemeClr val="tx1">
                    <a:tint val="75000"/>
                  </a:schemeClr>
                </a:solidFill>
              </a:defRPr>
            </a:lvl1pPr>
            <a:lvl2pPr marL="2351288" indent="0" algn="ctr">
              <a:buNone/>
              <a:defRPr>
                <a:solidFill>
                  <a:schemeClr val="tx1">
                    <a:tint val="75000"/>
                  </a:schemeClr>
                </a:solidFill>
              </a:defRPr>
            </a:lvl2pPr>
            <a:lvl3pPr marL="4702576" indent="0" algn="ctr">
              <a:buNone/>
              <a:defRPr>
                <a:solidFill>
                  <a:schemeClr val="tx1">
                    <a:tint val="75000"/>
                  </a:schemeClr>
                </a:solidFill>
              </a:defRPr>
            </a:lvl3pPr>
            <a:lvl4pPr marL="7053864" indent="0" algn="ctr">
              <a:buNone/>
              <a:defRPr>
                <a:solidFill>
                  <a:schemeClr val="tx1">
                    <a:tint val="75000"/>
                  </a:schemeClr>
                </a:solidFill>
              </a:defRPr>
            </a:lvl4pPr>
            <a:lvl5pPr marL="9405153" indent="0" algn="ctr">
              <a:buNone/>
              <a:defRPr>
                <a:solidFill>
                  <a:schemeClr val="tx1">
                    <a:tint val="75000"/>
                  </a:schemeClr>
                </a:solidFill>
              </a:defRPr>
            </a:lvl5pPr>
            <a:lvl6pPr marL="11756441" indent="0" algn="ctr">
              <a:buNone/>
              <a:defRPr>
                <a:solidFill>
                  <a:schemeClr val="tx1">
                    <a:tint val="75000"/>
                  </a:schemeClr>
                </a:solidFill>
              </a:defRPr>
            </a:lvl6pPr>
            <a:lvl7pPr marL="14107729" indent="0" algn="ctr">
              <a:buNone/>
              <a:defRPr>
                <a:solidFill>
                  <a:schemeClr val="tx1">
                    <a:tint val="75000"/>
                  </a:schemeClr>
                </a:solidFill>
              </a:defRPr>
            </a:lvl7pPr>
            <a:lvl8pPr marL="16459017" indent="0" algn="ctr">
              <a:buNone/>
              <a:defRPr>
                <a:solidFill>
                  <a:schemeClr val="tx1">
                    <a:tint val="75000"/>
                  </a:schemeClr>
                </a:solidFill>
              </a:defRPr>
            </a:lvl8pPr>
            <a:lvl9pPr marL="18810305"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FBA27D1-9A0A-4414-B237-AD231C027713}" type="datetimeFigureOut">
              <a:rPr lang="en-US" smtClean="0"/>
              <a:t>4/24/2014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5B2DF1-82C8-40E6-9E4A-7F1749D7FE53}" type="slidenum">
              <a:rPr lang="en-US" smtClean="0"/>
              <a:t>‹#›</a:t>
            </a:fld>
            <a:endParaRPr lang="en-US"/>
          </a:p>
        </p:txBody>
      </p:sp>
    </p:spTree>
    <p:extLst>
      <p:ext uri="{BB962C8B-B14F-4D97-AF65-F5344CB8AC3E}">
        <p14:creationId xmlns:p14="http://schemas.microsoft.com/office/powerpoint/2010/main" val="935110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FBA27D1-9A0A-4414-B237-AD231C027713}" type="datetimeFigureOut">
              <a:rPr lang="en-US" smtClean="0"/>
              <a:t>4/24/2014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5B2DF1-82C8-40E6-9E4A-7F1749D7FE53}" type="slidenum">
              <a:rPr lang="en-US" smtClean="0"/>
              <a:t>‹#›</a:t>
            </a:fld>
            <a:endParaRPr lang="en-US"/>
          </a:p>
        </p:txBody>
      </p:sp>
    </p:spTree>
    <p:extLst>
      <p:ext uri="{BB962C8B-B14F-4D97-AF65-F5344CB8AC3E}">
        <p14:creationId xmlns:p14="http://schemas.microsoft.com/office/powerpoint/2010/main" val="37163149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2742905" y="8614416"/>
            <a:ext cx="47404018" cy="1834984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530843" y="8614416"/>
            <a:ext cx="141480542" cy="1834984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FBA27D1-9A0A-4414-B237-AD231C027713}" type="datetimeFigureOut">
              <a:rPr lang="en-US" smtClean="0"/>
              <a:t>4/24/2014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5B2DF1-82C8-40E6-9E4A-7F1749D7FE53}" type="slidenum">
              <a:rPr lang="en-US" smtClean="0"/>
              <a:t>‹#›</a:t>
            </a:fld>
            <a:endParaRPr lang="en-US"/>
          </a:p>
        </p:txBody>
      </p:sp>
    </p:spTree>
    <p:extLst>
      <p:ext uri="{BB962C8B-B14F-4D97-AF65-F5344CB8AC3E}">
        <p14:creationId xmlns:p14="http://schemas.microsoft.com/office/powerpoint/2010/main" val="32495960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FBA27D1-9A0A-4414-B237-AD231C027713}" type="datetimeFigureOut">
              <a:rPr lang="en-US" smtClean="0"/>
              <a:t>4/24/2014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5B2DF1-82C8-40E6-9E4A-7F1749D7FE53}" type="slidenum">
              <a:rPr lang="en-US" smtClean="0"/>
              <a:t>‹#›</a:t>
            </a:fld>
            <a:endParaRPr lang="en-US"/>
          </a:p>
        </p:txBody>
      </p:sp>
    </p:spTree>
    <p:extLst>
      <p:ext uri="{BB962C8B-B14F-4D97-AF65-F5344CB8AC3E}">
        <p14:creationId xmlns:p14="http://schemas.microsoft.com/office/powerpoint/2010/main" val="1357108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67102" y="24678643"/>
            <a:ext cx="37307520" cy="7627620"/>
          </a:xfrm>
        </p:spPr>
        <p:txBody>
          <a:bodyPr anchor="t"/>
          <a:lstStyle>
            <a:lvl1pPr algn="l">
              <a:defRPr sz="20600" b="1" cap="all"/>
            </a:lvl1pPr>
          </a:lstStyle>
          <a:p>
            <a:r>
              <a:rPr lang="en-US" smtClean="0"/>
              <a:t>Click to edit Master title style</a:t>
            </a:r>
            <a:endParaRPr lang="en-US"/>
          </a:p>
        </p:txBody>
      </p:sp>
      <p:sp>
        <p:nvSpPr>
          <p:cNvPr id="3" name="Text Placeholder 2"/>
          <p:cNvSpPr>
            <a:spLocks noGrp="1"/>
          </p:cNvSpPr>
          <p:nvPr>
            <p:ph type="body" idx="1"/>
          </p:nvPr>
        </p:nvSpPr>
        <p:spPr>
          <a:xfrm>
            <a:off x="3467102" y="16277596"/>
            <a:ext cx="37307520" cy="8401047"/>
          </a:xfrm>
        </p:spPr>
        <p:txBody>
          <a:bodyPr anchor="b"/>
          <a:lstStyle>
            <a:lvl1pPr marL="0" indent="0">
              <a:buNone/>
              <a:defRPr sz="10300">
                <a:solidFill>
                  <a:schemeClr val="tx1">
                    <a:tint val="75000"/>
                  </a:schemeClr>
                </a:solidFill>
              </a:defRPr>
            </a:lvl1pPr>
            <a:lvl2pPr marL="2351288" indent="0">
              <a:buNone/>
              <a:defRPr sz="9300">
                <a:solidFill>
                  <a:schemeClr val="tx1">
                    <a:tint val="75000"/>
                  </a:schemeClr>
                </a:solidFill>
              </a:defRPr>
            </a:lvl2pPr>
            <a:lvl3pPr marL="4702576" indent="0">
              <a:buNone/>
              <a:defRPr sz="8200">
                <a:solidFill>
                  <a:schemeClr val="tx1">
                    <a:tint val="75000"/>
                  </a:schemeClr>
                </a:solidFill>
              </a:defRPr>
            </a:lvl3pPr>
            <a:lvl4pPr marL="7053864" indent="0">
              <a:buNone/>
              <a:defRPr sz="7200">
                <a:solidFill>
                  <a:schemeClr val="tx1">
                    <a:tint val="75000"/>
                  </a:schemeClr>
                </a:solidFill>
              </a:defRPr>
            </a:lvl4pPr>
            <a:lvl5pPr marL="9405153" indent="0">
              <a:buNone/>
              <a:defRPr sz="7200">
                <a:solidFill>
                  <a:schemeClr val="tx1">
                    <a:tint val="75000"/>
                  </a:schemeClr>
                </a:solidFill>
              </a:defRPr>
            </a:lvl5pPr>
            <a:lvl6pPr marL="11756441" indent="0">
              <a:buNone/>
              <a:defRPr sz="7200">
                <a:solidFill>
                  <a:schemeClr val="tx1">
                    <a:tint val="75000"/>
                  </a:schemeClr>
                </a:solidFill>
              </a:defRPr>
            </a:lvl6pPr>
            <a:lvl7pPr marL="14107729" indent="0">
              <a:buNone/>
              <a:defRPr sz="7200">
                <a:solidFill>
                  <a:schemeClr val="tx1">
                    <a:tint val="75000"/>
                  </a:schemeClr>
                </a:solidFill>
              </a:defRPr>
            </a:lvl7pPr>
            <a:lvl8pPr marL="16459017" indent="0">
              <a:buNone/>
              <a:defRPr sz="7200">
                <a:solidFill>
                  <a:schemeClr val="tx1">
                    <a:tint val="75000"/>
                  </a:schemeClr>
                </a:solidFill>
              </a:defRPr>
            </a:lvl8pPr>
            <a:lvl9pPr marL="18810305" indent="0">
              <a:buNone/>
              <a:defRPr sz="7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FBA27D1-9A0A-4414-B237-AD231C027713}" type="datetimeFigureOut">
              <a:rPr lang="en-US" smtClean="0"/>
              <a:t>4/24/2014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5B2DF1-82C8-40E6-9E4A-7F1749D7FE53}" type="slidenum">
              <a:rPr lang="en-US" smtClean="0"/>
              <a:t>‹#›</a:t>
            </a:fld>
            <a:endParaRPr lang="en-US"/>
          </a:p>
        </p:txBody>
      </p:sp>
    </p:spTree>
    <p:extLst>
      <p:ext uri="{BB962C8B-B14F-4D97-AF65-F5344CB8AC3E}">
        <p14:creationId xmlns:p14="http://schemas.microsoft.com/office/powerpoint/2010/main" val="5011728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530842" y="50184056"/>
            <a:ext cx="94442280" cy="141928847"/>
          </a:xfrm>
        </p:spPr>
        <p:txBody>
          <a:bodyPr/>
          <a:lstStyle>
            <a:lvl1pPr>
              <a:defRPr sz="14400"/>
            </a:lvl1pPr>
            <a:lvl2pPr>
              <a:defRPr sz="12300"/>
            </a:lvl2pPr>
            <a:lvl3pPr>
              <a:defRPr sz="10300"/>
            </a:lvl3pPr>
            <a:lvl4pPr>
              <a:defRPr sz="9300"/>
            </a:lvl4pPr>
            <a:lvl5pPr>
              <a:defRPr sz="9300"/>
            </a:lvl5pPr>
            <a:lvl6pPr>
              <a:defRPr sz="9300"/>
            </a:lvl6pPr>
            <a:lvl7pPr>
              <a:defRPr sz="9300"/>
            </a:lvl7pPr>
            <a:lvl8pPr>
              <a:defRPr sz="9300"/>
            </a:lvl8pPr>
            <a:lvl9pPr>
              <a:defRPr sz="9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05704642" y="50184056"/>
            <a:ext cx="94442280" cy="141928847"/>
          </a:xfrm>
        </p:spPr>
        <p:txBody>
          <a:bodyPr/>
          <a:lstStyle>
            <a:lvl1pPr>
              <a:defRPr sz="14400"/>
            </a:lvl1pPr>
            <a:lvl2pPr>
              <a:defRPr sz="12300"/>
            </a:lvl2pPr>
            <a:lvl3pPr>
              <a:defRPr sz="10300"/>
            </a:lvl3pPr>
            <a:lvl4pPr>
              <a:defRPr sz="9300"/>
            </a:lvl4pPr>
            <a:lvl5pPr>
              <a:defRPr sz="9300"/>
            </a:lvl5pPr>
            <a:lvl6pPr>
              <a:defRPr sz="9300"/>
            </a:lvl6pPr>
            <a:lvl7pPr>
              <a:defRPr sz="9300"/>
            </a:lvl7pPr>
            <a:lvl8pPr>
              <a:defRPr sz="9300"/>
            </a:lvl8pPr>
            <a:lvl9pPr>
              <a:defRPr sz="9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FBA27D1-9A0A-4414-B237-AD231C027713}" type="datetimeFigureOut">
              <a:rPr lang="en-US" smtClean="0"/>
              <a:t>4/24/2014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5B2DF1-82C8-40E6-9E4A-7F1749D7FE53}" type="slidenum">
              <a:rPr lang="en-US" smtClean="0"/>
              <a:t>‹#›</a:t>
            </a:fld>
            <a:endParaRPr lang="en-US"/>
          </a:p>
        </p:txBody>
      </p:sp>
    </p:spTree>
    <p:extLst>
      <p:ext uri="{BB962C8B-B14F-4D97-AF65-F5344CB8AC3E}">
        <p14:creationId xmlns:p14="http://schemas.microsoft.com/office/powerpoint/2010/main" val="23876493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194560" y="1537973"/>
            <a:ext cx="39502080" cy="64008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2194560" y="8596633"/>
            <a:ext cx="19392902" cy="3582667"/>
          </a:xfrm>
        </p:spPr>
        <p:txBody>
          <a:bodyPr anchor="b"/>
          <a:lstStyle>
            <a:lvl1pPr marL="0" indent="0">
              <a:buNone/>
              <a:defRPr sz="12300" b="1"/>
            </a:lvl1pPr>
            <a:lvl2pPr marL="2351288" indent="0">
              <a:buNone/>
              <a:defRPr sz="10300" b="1"/>
            </a:lvl2pPr>
            <a:lvl3pPr marL="4702576" indent="0">
              <a:buNone/>
              <a:defRPr sz="9300" b="1"/>
            </a:lvl3pPr>
            <a:lvl4pPr marL="7053864" indent="0">
              <a:buNone/>
              <a:defRPr sz="8200" b="1"/>
            </a:lvl4pPr>
            <a:lvl5pPr marL="9405153" indent="0">
              <a:buNone/>
              <a:defRPr sz="8200" b="1"/>
            </a:lvl5pPr>
            <a:lvl6pPr marL="11756441" indent="0">
              <a:buNone/>
              <a:defRPr sz="8200" b="1"/>
            </a:lvl6pPr>
            <a:lvl7pPr marL="14107729" indent="0">
              <a:buNone/>
              <a:defRPr sz="8200" b="1"/>
            </a:lvl7pPr>
            <a:lvl8pPr marL="16459017" indent="0">
              <a:buNone/>
              <a:defRPr sz="8200" b="1"/>
            </a:lvl8pPr>
            <a:lvl9pPr marL="18810305" indent="0">
              <a:buNone/>
              <a:defRPr sz="8200" b="1"/>
            </a:lvl9pPr>
          </a:lstStyle>
          <a:p>
            <a:pPr lvl="0"/>
            <a:r>
              <a:rPr lang="en-US" smtClean="0"/>
              <a:t>Click to edit Master text styles</a:t>
            </a:r>
          </a:p>
        </p:txBody>
      </p:sp>
      <p:sp>
        <p:nvSpPr>
          <p:cNvPr id="4" name="Content Placeholder 3"/>
          <p:cNvSpPr>
            <a:spLocks noGrp="1"/>
          </p:cNvSpPr>
          <p:nvPr>
            <p:ph sz="half" idx="2"/>
          </p:nvPr>
        </p:nvSpPr>
        <p:spPr>
          <a:xfrm>
            <a:off x="2194560" y="12179300"/>
            <a:ext cx="19392902" cy="22127213"/>
          </a:xfrm>
        </p:spPr>
        <p:txBody>
          <a:bodyPr/>
          <a:lstStyle>
            <a:lvl1pPr>
              <a:defRPr sz="12300"/>
            </a:lvl1pPr>
            <a:lvl2pPr>
              <a:defRPr sz="10300"/>
            </a:lvl2pPr>
            <a:lvl3pPr>
              <a:defRPr sz="9300"/>
            </a:lvl3pPr>
            <a:lvl4pPr>
              <a:defRPr sz="8200"/>
            </a:lvl4pPr>
            <a:lvl5pPr>
              <a:defRPr sz="8200"/>
            </a:lvl5pPr>
            <a:lvl6pPr>
              <a:defRPr sz="8200"/>
            </a:lvl6pPr>
            <a:lvl7pPr>
              <a:defRPr sz="8200"/>
            </a:lvl7pPr>
            <a:lvl8pPr>
              <a:defRPr sz="8200"/>
            </a:lvl8pPr>
            <a:lvl9pPr>
              <a:defRPr sz="8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22296122" y="8596633"/>
            <a:ext cx="19400520" cy="3582667"/>
          </a:xfrm>
        </p:spPr>
        <p:txBody>
          <a:bodyPr anchor="b"/>
          <a:lstStyle>
            <a:lvl1pPr marL="0" indent="0">
              <a:buNone/>
              <a:defRPr sz="12300" b="1"/>
            </a:lvl1pPr>
            <a:lvl2pPr marL="2351288" indent="0">
              <a:buNone/>
              <a:defRPr sz="10300" b="1"/>
            </a:lvl2pPr>
            <a:lvl3pPr marL="4702576" indent="0">
              <a:buNone/>
              <a:defRPr sz="9300" b="1"/>
            </a:lvl3pPr>
            <a:lvl4pPr marL="7053864" indent="0">
              <a:buNone/>
              <a:defRPr sz="8200" b="1"/>
            </a:lvl4pPr>
            <a:lvl5pPr marL="9405153" indent="0">
              <a:buNone/>
              <a:defRPr sz="8200" b="1"/>
            </a:lvl5pPr>
            <a:lvl6pPr marL="11756441" indent="0">
              <a:buNone/>
              <a:defRPr sz="8200" b="1"/>
            </a:lvl6pPr>
            <a:lvl7pPr marL="14107729" indent="0">
              <a:buNone/>
              <a:defRPr sz="8200" b="1"/>
            </a:lvl7pPr>
            <a:lvl8pPr marL="16459017" indent="0">
              <a:buNone/>
              <a:defRPr sz="8200" b="1"/>
            </a:lvl8pPr>
            <a:lvl9pPr marL="18810305" indent="0">
              <a:buNone/>
              <a:defRPr sz="8200" b="1"/>
            </a:lvl9pPr>
          </a:lstStyle>
          <a:p>
            <a:pPr lvl="0"/>
            <a:r>
              <a:rPr lang="en-US" smtClean="0"/>
              <a:t>Click to edit Master text styles</a:t>
            </a:r>
          </a:p>
        </p:txBody>
      </p:sp>
      <p:sp>
        <p:nvSpPr>
          <p:cNvPr id="6" name="Content Placeholder 5"/>
          <p:cNvSpPr>
            <a:spLocks noGrp="1"/>
          </p:cNvSpPr>
          <p:nvPr>
            <p:ph sz="quarter" idx="4"/>
          </p:nvPr>
        </p:nvSpPr>
        <p:spPr>
          <a:xfrm>
            <a:off x="22296122" y="12179300"/>
            <a:ext cx="19400520" cy="22127213"/>
          </a:xfrm>
        </p:spPr>
        <p:txBody>
          <a:bodyPr/>
          <a:lstStyle>
            <a:lvl1pPr>
              <a:defRPr sz="12300"/>
            </a:lvl1pPr>
            <a:lvl2pPr>
              <a:defRPr sz="10300"/>
            </a:lvl2pPr>
            <a:lvl3pPr>
              <a:defRPr sz="9300"/>
            </a:lvl3pPr>
            <a:lvl4pPr>
              <a:defRPr sz="8200"/>
            </a:lvl4pPr>
            <a:lvl5pPr>
              <a:defRPr sz="8200"/>
            </a:lvl5pPr>
            <a:lvl6pPr>
              <a:defRPr sz="8200"/>
            </a:lvl6pPr>
            <a:lvl7pPr>
              <a:defRPr sz="8200"/>
            </a:lvl7pPr>
            <a:lvl8pPr>
              <a:defRPr sz="8200"/>
            </a:lvl8pPr>
            <a:lvl9pPr>
              <a:defRPr sz="8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FBA27D1-9A0A-4414-B237-AD231C027713}" type="datetimeFigureOut">
              <a:rPr lang="en-US" smtClean="0"/>
              <a:t>4/24/2014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45B2DF1-82C8-40E6-9E4A-7F1749D7FE53}" type="slidenum">
              <a:rPr lang="en-US" smtClean="0"/>
              <a:t>‹#›</a:t>
            </a:fld>
            <a:endParaRPr lang="en-US"/>
          </a:p>
        </p:txBody>
      </p:sp>
    </p:spTree>
    <p:extLst>
      <p:ext uri="{BB962C8B-B14F-4D97-AF65-F5344CB8AC3E}">
        <p14:creationId xmlns:p14="http://schemas.microsoft.com/office/powerpoint/2010/main" val="7197227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FBA27D1-9A0A-4414-B237-AD231C027713}" type="datetimeFigureOut">
              <a:rPr lang="en-US" smtClean="0"/>
              <a:t>4/24/2014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45B2DF1-82C8-40E6-9E4A-7F1749D7FE53}" type="slidenum">
              <a:rPr lang="en-US" smtClean="0"/>
              <a:t>‹#›</a:t>
            </a:fld>
            <a:endParaRPr lang="en-US"/>
          </a:p>
        </p:txBody>
      </p:sp>
    </p:spTree>
    <p:extLst>
      <p:ext uri="{BB962C8B-B14F-4D97-AF65-F5344CB8AC3E}">
        <p14:creationId xmlns:p14="http://schemas.microsoft.com/office/powerpoint/2010/main" val="12792699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FBA27D1-9A0A-4414-B237-AD231C027713}" type="datetimeFigureOut">
              <a:rPr lang="en-US" smtClean="0"/>
              <a:t>4/24/2014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45B2DF1-82C8-40E6-9E4A-7F1749D7FE53}" type="slidenum">
              <a:rPr lang="en-US" smtClean="0"/>
              <a:t>‹#›</a:t>
            </a:fld>
            <a:endParaRPr lang="en-US"/>
          </a:p>
        </p:txBody>
      </p:sp>
    </p:spTree>
    <p:extLst>
      <p:ext uri="{BB962C8B-B14F-4D97-AF65-F5344CB8AC3E}">
        <p14:creationId xmlns:p14="http://schemas.microsoft.com/office/powerpoint/2010/main" val="2145701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4563" y="1529080"/>
            <a:ext cx="14439902" cy="6507480"/>
          </a:xfrm>
        </p:spPr>
        <p:txBody>
          <a:bodyPr anchor="b"/>
          <a:lstStyle>
            <a:lvl1pPr algn="l">
              <a:defRPr sz="10300" b="1"/>
            </a:lvl1pPr>
          </a:lstStyle>
          <a:p>
            <a:r>
              <a:rPr lang="en-US" smtClean="0"/>
              <a:t>Click to edit Master title style</a:t>
            </a:r>
            <a:endParaRPr lang="en-US"/>
          </a:p>
        </p:txBody>
      </p:sp>
      <p:sp>
        <p:nvSpPr>
          <p:cNvPr id="3" name="Content Placeholder 2"/>
          <p:cNvSpPr>
            <a:spLocks noGrp="1"/>
          </p:cNvSpPr>
          <p:nvPr>
            <p:ph idx="1"/>
          </p:nvPr>
        </p:nvSpPr>
        <p:spPr>
          <a:xfrm>
            <a:off x="17160240" y="1529083"/>
            <a:ext cx="24536400" cy="32777433"/>
          </a:xfrm>
        </p:spPr>
        <p:txBody>
          <a:bodyPr/>
          <a:lstStyle>
            <a:lvl1pPr>
              <a:defRPr sz="16500"/>
            </a:lvl1pPr>
            <a:lvl2pPr>
              <a:defRPr sz="14400"/>
            </a:lvl2pPr>
            <a:lvl3pPr>
              <a:defRPr sz="12300"/>
            </a:lvl3pPr>
            <a:lvl4pPr>
              <a:defRPr sz="10300"/>
            </a:lvl4pPr>
            <a:lvl5pPr>
              <a:defRPr sz="10300"/>
            </a:lvl5pPr>
            <a:lvl6pPr>
              <a:defRPr sz="10300"/>
            </a:lvl6pPr>
            <a:lvl7pPr>
              <a:defRPr sz="10300"/>
            </a:lvl7pPr>
            <a:lvl8pPr>
              <a:defRPr sz="10300"/>
            </a:lvl8pPr>
            <a:lvl9pPr>
              <a:defRPr sz="10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2194563" y="8036563"/>
            <a:ext cx="14439902" cy="26269953"/>
          </a:xfrm>
        </p:spPr>
        <p:txBody>
          <a:bodyPr/>
          <a:lstStyle>
            <a:lvl1pPr marL="0" indent="0">
              <a:buNone/>
              <a:defRPr sz="7200"/>
            </a:lvl1pPr>
            <a:lvl2pPr marL="2351288" indent="0">
              <a:buNone/>
              <a:defRPr sz="6200"/>
            </a:lvl2pPr>
            <a:lvl3pPr marL="4702576" indent="0">
              <a:buNone/>
              <a:defRPr sz="5100"/>
            </a:lvl3pPr>
            <a:lvl4pPr marL="7053864" indent="0">
              <a:buNone/>
              <a:defRPr sz="4600"/>
            </a:lvl4pPr>
            <a:lvl5pPr marL="9405153" indent="0">
              <a:buNone/>
              <a:defRPr sz="4600"/>
            </a:lvl5pPr>
            <a:lvl6pPr marL="11756441" indent="0">
              <a:buNone/>
              <a:defRPr sz="4600"/>
            </a:lvl6pPr>
            <a:lvl7pPr marL="14107729" indent="0">
              <a:buNone/>
              <a:defRPr sz="4600"/>
            </a:lvl7pPr>
            <a:lvl8pPr marL="16459017" indent="0">
              <a:buNone/>
              <a:defRPr sz="4600"/>
            </a:lvl8pPr>
            <a:lvl9pPr marL="18810305" indent="0">
              <a:buNone/>
              <a:defRPr sz="46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FBA27D1-9A0A-4414-B237-AD231C027713}" type="datetimeFigureOut">
              <a:rPr lang="en-US" smtClean="0"/>
              <a:t>4/24/2014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5B2DF1-82C8-40E6-9E4A-7F1749D7FE53}" type="slidenum">
              <a:rPr lang="en-US" smtClean="0"/>
              <a:t>‹#›</a:t>
            </a:fld>
            <a:endParaRPr lang="en-US"/>
          </a:p>
        </p:txBody>
      </p:sp>
    </p:spTree>
    <p:extLst>
      <p:ext uri="{BB962C8B-B14F-4D97-AF65-F5344CB8AC3E}">
        <p14:creationId xmlns:p14="http://schemas.microsoft.com/office/powerpoint/2010/main" val="25290337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2982" y="26883360"/>
            <a:ext cx="26334720" cy="3173733"/>
          </a:xfrm>
        </p:spPr>
        <p:txBody>
          <a:bodyPr anchor="b"/>
          <a:lstStyle>
            <a:lvl1pPr algn="l">
              <a:defRPr sz="10300" b="1"/>
            </a:lvl1pPr>
          </a:lstStyle>
          <a:p>
            <a:r>
              <a:rPr lang="en-US" smtClean="0"/>
              <a:t>Click to edit Master title style</a:t>
            </a:r>
            <a:endParaRPr lang="en-US"/>
          </a:p>
        </p:txBody>
      </p:sp>
      <p:sp>
        <p:nvSpPr>
          <p:cNvPr id="3" name="Picture Placeholder 2"/>
          <p:cNvSpPr>
            <a:spLocks noGrp="1"/>
          </p:cNvSpPr>
          <p:nvPr>
            <p:ph type="pic" idx="1"/>
          </p:nvPr>
        </p:nvSpPr>
        <p:spPr>
          <a:xfrm>
            <a:off x="8602982" y="3431540"/>
            <a:ext cx="26334720" cy="23042880"/>
          </a:xfrm>
        </p:spPr>
        <p:txBody>
          <a:bodyPr/>
          <a:lstStyle>
            <a:lvl1pPr marL="0" indent="0">
              <a:buNone/>
              <a:defRPr sz="16500"/>
            </a:lvl1pPr>
            <a:lvl2pPr marL="2351288" indent="0">
              <a:buNone/>
              <a:defRPr sz="14400"/>
            </a:lvl2pPr>
            <a:lvl3pPr marL="4702576" indent="0">
              <a:buNone/>
              <a:defRPr sz="12300"/>
            </a:lvl3pPr>
            <a:lvl4pPr marL="7053864" indent="0">
              <a:buNone/>
              <a:defRPr sz="10300"/>
            </a:lvl4pPr>
            <a:lvl5pPr marL="9405153" indent="0">
              <a:buNone/>
              <a:defRPr sz="10300"/>
            </a:lvl5pPr>
            <a:lvl6pPr marL="11756441" indent="0">
              <a:buNone/>
              <a:defRPr sz="10300"/>
            </a:lvl6pPr>
            <a:lvl7pPr marL="14107729" indent="0">
              <a:buNone/>
              <a:defRPr sz="10300"/>
            </a:lvl7pPr>
            <a:lvl8pPr marL="16459017" indent="0">
              <a:buNone/>
              <a:defRPr sz="10300"/>
            </a:lvl8pPr>
            <a:lvl9pPr marL="18810305" indent="0">
              <a:buNone/>
              <a:defRPr sz="10300"/>
            </a:lvl9pPr>
          </a:lstStyle>
          <a:p>
            <a:endParaRPr lang="en-US"/>
          </a:p>
        </p:txBody>
      </p:sp>
      <p:sp>
        <p:nvSpPr>
          <p:cNvPr id="4" name="Text Placeholder 3"/>
          <p:cNvSpPr>
            <a:spLocks noGrp="1"/>
          </p:cNvSpPr>
          <p:nvPr>
            <p:ph type="body" sz="half" idx="2"/>
          </p:nvPr>
        </p:nvSpPr>
        <p:spPr>
          <a:xfrm>
            <a:off x="8602982" y="30057093"/>
            <a:ext cx="26334720" cy="4507227"/>
          </a:xfrm>
        </p:spPr>
        <p:txBody>
          <a:bodyPr/>
          <a:lstStyle>
            <a:lvl1pPr marL="0" indent="0">
              <a:buNone/>
              <a:defRPr sz="7200"/>
            </a:lvl1pPr>
            <a:lvl2pPr marL="2351288" indent="0">
              <a:buNone/>
              <a:defRPr sz="6200"/>
            </a:lvl2pPr>
            <a:lvl3pPr marL="4702576" indent="0">
              <a:buNone/>
              <a:defRPr sz="5100"/>
            </a:lvl3pPr>
            <a:lvl4pPr marL="7053864" indent="0">
              <a:buNone/>
              <a:defRPr sz="4600"/>
            </a:lvl4pPr>
            <a:lvl5pPr marL="9405153" indent="0">
              <a:buNone/>
              <a:defRPr sz="4600"/>
            </a:lvl5pPr>
            <a:lvl6pPr marL="11756441" indent="0">
              <a:buNone/>
              <a:defRPr sz="4600"/>
            </a:lvl6pPr>
            <a:lvl7pPr marL="14107729" indent="0">
              <a:buNone/>
              <a:defRPr sz="4600"/>
            </a:lvl7pPr>
            <a:lvl8pPr marL="16459017" indent="0">
              <a:buNone/>
              <a:defRPr sz="4600"/>
            </a:lvl8pPr>
            <a:lvl9pPr marL="18810305" indent="0">
              <a:buNone/>
              <a:defRPr sz="46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FBA27D1-9A0A-4414-B237-AD231C027713}" type="datetimeFigureOut">
              <a:rPr lang="en-US" smtClean="0"/>
              <a:t>4/24/2014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5B2DF1-82C8-40E6-9E4A-7F1749D7FE53}" type="slidenum">
              <a:rPr lang="en-US" smtClean="0"/>
              <a:t>‹#›</a:t>
            </a:fld>
            <a:endParaRPr lang="en-US"/>
          </a:p>
        </p:txBody>
      </p:sp>
    </p:spTree>
    <p:extLst>
      <p:ext uri="{BB962C8B-B14F-4D97-AF65-F5344CB8AC3E}">
        <p14:creationId xmlns:p14="http://schemas.microsoft.com/office/powerpoint/2010/main" val="7815161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94560" y="1537973"/>
            <a:ext cx="39502080" cy="6400800"/>
          </a:xfrm>
          <a:prstGeom prst="rect">
            <a:avLst/>
          </a:prstGeom>
        </p:spPr>
        <p:txBody>
          <a:bodyPr vert="horz" lIns="470258" tIns="235129" rIns="470258" bIns="235129"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2194560" y="8961123"/>
            <a:ext cx="39502080" cy="25345393"/>
          </a:xfrm>
          <a:prstGeom prst="rect">
            <a:avLst/>
          </a:prstGeom>
        </p:spPr>
        <p:txBody>
          <a:bodyPr vert="horz" lIns="470258" tIns="235129" rIns="470258" bIns="23512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2194560" y="35595563"/>
            <a:ext cx="10241280" cy="2044700"/>
          </a:xfrm>
          <a:prstGeom prst="rect">
            <a:avLst/>
          </a:prstGeom>
        </p:spPr>
        <p:txBody>
          <a:bodyPr vert="horz" lIns="470258" tIns="235129" rIns="470258" bIns="235129" rtlCol="0" anchor="ctr"/>
          <a:lstStyle>
            <a:lvl1pPr algn="l">
              <a:defRPr sz="6200">
                <a:solidFill>
                  <a:schemeClr val="tx1">
                    <a:tint val="75000"/>
                  </a:schemeClr>
                </a:solidFill>
              </a:defRPr>
            </a:lvl1pPr>
          </a:lstStyle>
          <a:p>
            <a:fld id="{CFBA27D1-9A0A-4414-B237-AD231C027713}" type="datetimeFigureOut">
              <a:rPr lang="en-US" smtClean="0"/>
              <a:t>4/24/2014</a:t>
            </a:fld>
            <a:endParaRPr lang="en-US"/>
          </a:p>
        </p:txBody>
      </p:sp>
      <p:sp>
        <p:nvSpPr>
          <p:cNvPr id="5" name="Footer Placeholder 4"/>
          <p:cNvSpPr>
            <a:spLocks noGrp="1"/>
          </p:cNvSpPr>
          <p:nvPr>
            <p:ph type="ftr" sz="quarter" idx="3"/>
          </p:nvPr>
        </p:nvSpPr>
        <p:spPr>
          <a:xfrm>
            <a:off x="14996160" y="35595563"/>
            <a:ext cx="13898880" cy="2044700"/>
          </a:xfrm>
          <a:prstGeom prst="rect">
            <a:avLst/>
          </a:prstGeom>
        </p:spPr>
        <p:txBody>
          <a:bodyPr vert="horz" lIns="470258" tIns="235129" rIns="470258" bIns="235129" rtlCol="0" anchor="ctr"/>
          <a:lstStyle>
            <a:lvl1pPr algn="ctr">
              <a:defRPr sz="6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1455360" y="35595563"/>
            <a:ext cx="10241280" cy="2044700"/>
          </a:xfrm>
          <a:prstGeom prst="rect">
            <a:avLst/>
          </a:prstGeom>
        </p:spPr>
        <p:txBody>
          <a:bodyPr vert="horz" lIns="470258" tIns="235129" rIns="470258" bIns="235129" rtlCol="0" anchor="ctr"/>
          <a:lstStyle>
            <a:lvl1pPr algn="r">
              <a:defRPr sz="6200">
                <a:solidFill>
                  <a:schemeClr val="tx1">
                    <a:tint val="75000"/>
                  </a:schemeClr>
                </a:solidFill>
              </a:defRPr>
            </a:lvl1pPr>
          </a:lstStyle>
          <a:p>
            <a:fld id="{845B2DF1-82C8-40E6-9E4A-7F1749D7FE53}" type="slidenum">
              <a:rPr lang="en-US" smtClean="0"/>
              <a:t>‹#›</a:t>
            </a:fld>
            <a:endParaRPr lang="en-US"/>
          </a:p>
        </p:txBody>
      </p:sp>
    </p:spTree>
    <p:extLst>
      <p:ext uri="{BB962C8B-B14F-4D97-AF65-F5344CB8AC3E}">
        <p14:creationId xmlns:p14="http://schemas.microsoft.com/office/powerpoint/2010/main" val="42142696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702576" rtl="0" eaLnBrk="1" latinLnBrk="0" hangingPunct="1">
        <a:spcBef>
          <a:spcPct val="0"/>
        </a:spcBef>
        <a:buNone/>
        <a:defRPr sz="22600" kern="1200">
          <a:solidFill>
            <a:schemeClr val="tx1"/>
          </a:solidFill>
          <a:latin typeface="+mj-lt"/>
          <a:ea typeface="+mj-ea"/>
          <a:cs typeface="+mj-cs"/>
        </a:defRPr>
      </a:lvl1pPr>
    </p:titleStyle>
    <p:bodyStyle>
      <a:lvl1pPr marL="1763466" indent="-1763466" algn="l" defTabSz="4702576" rtl="0" eaLnBrk="1" latinLnBrk="0" hangingPunct="1">
        <a:spcBef>
          <a:spcPct val="20000"/>
        </a:spcBef>
        <a:buFont typeface="Arial" panose="020B0604020202020204" pitchFamily="34" charset="0"/>
        <a:buChar char="•"/>
        <a:defRPr sz="16500" kern="1200">
          <a:solidFill>
            <a:schemeClr val="tx1"/>
          </a:solidFill>
          <a:latin typeface="+mn-lt"/>
          <a:ea typeface="+mn-ea"/>
          <a:cs typeface="+mn-cs"/>
        </a:defRPr>
      </a:lvl1pPr>
      <a:lvl2pPr marL="3820843" indent="-1469555" algn="l" defTabSz="4702576" rtl="0" eaLnBrk="1" latinLnBrk="0" hangingPunct="1">
        <a:spcBef>
          <a:spcPct val="20000"/>
        </a:spcBef>
        <a:buFont typeface="Arial" panose="020B0604020202020204" pitchFamily="34" charset="0"/>
        <a:buChar char="–"/>
        <a:defRPr sz="14400" kern="1200">
          <a:solidFill>
            <a:schemeClr val="tx1"/>
          </a:solidFill>
          <a:latin typeface="+mn-lt"/>
          <a:ea typeface="+mn-ea"/>
          <a:cs typeface="+mn-cs"/>
        </a:defRPr>
      </a:lvl2pPr>
      <a:lvl3pPr marL="5878220" indent="-1175644" algn="l" defTabSz="4702576" rtl="0" eaLnBrk="1" latinLnBrk="0" hangingPunct="1">
        <a:spcBef>
          <a:spcPct val="20000"/>
        </a:spcBef>
        <a:buFont typeface="Arial" panose="020B0604020202020204" pitchFamily="34" charset="0"/>
        <a:buChar char="•"/>
        <a:defRPr sz="12300" kern="1200">
          <a:solidFill>
            <a:schemeClr val="tx1"/>
          </a:solidFill>
          <a:latin typeface="+mn-lt"/>
          <a:ea typeface="+mn-ea"/>
          <a:cs typeface="+mn-cs"/>
        </a:defRPr>
      </a:lvl3pPr>
      <a:lvl4pPr marL="8229509" indent="-1175644" algn="l" defTabSz="4702576" rtl="0" eaLnBrk="1" latinLnBrk="0" hangingPunct="1">
        <a:spcBef>
          <a:spcPct val="20000"/>
        </a:spcBef>
        <a:buFont typeface="Arial" panose="020B0604020202020204" pitchFamily="34" charset="0"/>
        <a:buChar char="–"/>
        <a:defRPr sz="10300" kern="1200">
          <a:solidFill>
            <a:schemeClr val="tx1"/>
          </a:solidFill>
          <a:latin typeface="+mn-lt"/>
          <a:ea typeface="+mn-ea"/>
          <a:cs typeface="+mn-cs"/>
        </a:defRPr>
      </a:lvl4pPr>
      <a:lvl5pPr marL="10580797" indent="-1175644" algn="l" defTabSz="4702576" rtl="0" eaLnBrk="1" latinLnBrk="0" hangingPunct="1">
        <a:spcBef>
          <a:spcPct val="20000"/>
        </a:spcBef>
        <a:buFont typeface="Arial" panose="020B0604020202020204" pitchFamily="34" charset="0"/>
        <a:buChar char="»"/>
        <a:defRPr sz="10300" kern="1200">
          <a:solidFill>
            <a:schemeClr val="tx1"/>
          </a:solidFill>
          <a:latin typeface="+mn-lt"/>
          <a:ea typeface="+mn-ea"/>
          <a:cs typeface="+mn-cs"/>
        </a:defRPr>
      </a:lvl5pPr>
      <a:lvl6pPr marL="12932085" indent="-1175644" algn="l" defTabSz="4702576" rtl="0" eaLnBrk="1" latinLnBrk="0" hangingPunct="1">
        <a:spcBef>
          <a:spcPct val="20000"/>
        </a:spcBef>
        <a:buFont typeface="Arial" panose="020B0604020202020204" pitchFamily="34" charset="0"/>
        <a:buChar char="•"/>
        <a:defRPr sz="10300" kern="1200">
          <a:solidFill>
            <a:schemeClr val="tx1"/>
          </a:solidFill>
          <a:latin typeface="+mn-lt"/>
          <a:ea typeface="+mn-ea"/>
          <a:cs typeface="+mn-cs"/>
        </a:defRPr>
      </a:lvl6pPr>
      <a:lvl7pPr marL="15283373" indent="-1175644" algn="l" defTabSz="4702576" rtl="0" eaLnBrk="1" latinLnBrk="0" hangingPunct="1">
        <a:spcBef>
          <a:spcPct val="20000"/>
        </a:spcBef>
        <a:buFont typeface="Arial" panose="020B0604020202020204" pitchFamily="34" charset="0"/>
        <a:buChar char="•"/>
        <a:defRPr sz="10300" kern="1200">
          <a:solidFill>
            <a:schemeClr val="tx1"/>
          </a:solidFill>
          <a:latin typeface="+mn-lt"/>
          <a:ea typeface="+mn-ea"/>
          <a:cs typeface="+mn-cs"/>
        </a:defRPr>
      </a:lvl7pPr>
      <a:lvl8pPr marL="17634661" indent="-1175644" algn="l" defTabSz="4702576" rtl="0" eaLnBrk="1" latinLnBrk="0" hangingPunct="1">
        <a:spcBef>
          <a:spcPct val="20000"/>
        </a:spcBef>
        <a:buFont typeface="Arial" panose="020B0604020202020204" pitchFamily="34" charset="0"/>
        <a:buChar char="•"/>
        <a:defRPr sz="10300" kern="1200">
          <a:solidFill>
            <a:schemeClr val="tx1"/>
          </a:solidFill>
          <a:latin typeface="+mn-lt"/>
          <a:ea typeface="+mn-ea"/>
          <a:cs typeface="+mn-cs"/>
        </a:defRPr>
      </a:lvl8pPr>
      <a:lvl9pPr marL="19985949" indent="-1175644" algn="l" defTabSz="4702576" rtl="0" eaLnBrk="1" latinLnBrk="0" hangingPunct="1">
        <a:spcBef>
          <a:spcPct val="20000"/>
        </a:spcBef>
        <a:buFont typeface="Arial" panose="020B0604020202020204" pitchFamily="34" charset="0"/>
        <a:buChar char="•"/>
        <a:defRPr sz="10300" kern="1200">
          <a:solidFill>
            <a:schemeClr val="tx1"/>
          </a:solidFill>
          <a:latin typeface="+mn-lt"/>
          <a:ea typeface="+mn-ea"/>
          <a:cs typeface="+mn-cs"/>
        </a:defRPr>
      </a:lvl9pPr>
    </p:bodyStyle>
    <p:otherStyle>
      <a:defPPr>
        <a:defRPr lang="en-US"/>
      </a:defPPr>
      <a:lvl1pPr marL="0" algn="l" defTabSz="4702576" rtl="0" eaLnBrk="1" latinLnBrk="0" hangingPunct="1">
        <a:defRPr sz="9300" kern="1200">
          <a:solidFill>
            <a:schemeClr val="tx1"/>
          </a:solidFill>
          <a:latin typeface="+mn-lt"/>
          <a:ea typeface="+mn-ea"/>
          <a:cs typeface="+mn-cs"/>
        </a:defRPr>
      </a:lvl1pPr>
      <a:lvl2pPr marL="2351288" algn="l" defTabSz="4702576" rtl="0" eaLnBrk="1" latinLnBrk="0" hangingPunct="1">
        <a:defRPr sz="9300" kern="1200">
          <a:solidFill>
            <a:schemeClr val="tx1"/>
          </a:solidFill>
          <a:latin typeface="+mn-lt"/>
          <a:ea typeface="+mn-ea"/>
          <a:cs typeface="+mn-cs"/>
        </a:defRPr>
      </a:lvl2pPr>
      <a:lvl3pPr marL="4702576" algn="l" defTabSz="4702576" rtl="0" eaLnBrk="1" latinLnBrk="0" hangingPunct="1">
        <a:defRPr sz="9300" kern="1200">
          <a:solidFill>
            <a:schemeClr val="tx1"/>
          </a:solidFill>
          <a:latin typeface="+mn-lt"/>
          <a:ea typeface="+mn-ea"/>
          <a:cs typeface="+mn-cs"/>
        </a:defRPr>
      </a:lvl3pPr>
      <a:lvl4pPr marL="7053864" algn="l" defTabSz="4702576" rtl="0" eaLnBrk="1" latinLnBrk="0" hangingPunct="1">
        <a:defRPr sz="9300" kern="1200">
          <a:solidFill>
            <a:schemeClr val="tx1"/>
          </a:solidFill>
          <a:latin typeface="+mn-lt"/>
          <a:ea typeface="+mn-ea"/>
          <a:cs typeface="+mn-cs"/>
        </a:defRPr>
      </a:lvl4pPr>
      <a:lvl5pPr marL="9405153" algn="l" defTabSz="4702576" rtl="0" eaLnBrk="1" latinLnBrk="0" hangingPunct="1">
        <a:defRPr sz="9300" kern="1200">
          <a:solidFill>
            <a:schemeClr val="tx1"/>
          </a:solidFill>
          <a:latin typeface="+mn-lt"/>
          <a:ea typeface="+mn-ea"/>
          <a:cs typeface="+mn-cs"/>
        </a:defRPr>
      </a:lvl5pPr>
      <a:lvl6pPr marL="11756441" algn="l" defTabSz="4702576" rtl="0" eaLnBrk="1" latinLnBrk="0" hangingPunct="1">
        <a:defRPr sz="9300" kern="1200">
          <a:solidFill>
            <a:schemeClr val="tx1"/>
          </a:solidFill>
          <a:latin typeface="+mn-lt"/>
          <a:ea typeface="+mn-ea"/>
          <a:cs typeface="+mn-cs"/>
        </a:defRPr>
      </a:lvl6pPr>
      <a:lvl7pPr marL="14107729" algn="l" defTabSz="4702576" rtl="0" eaLnBrk="1" latinLnBrk="0" hangingPunct="1">
        <a:defRPr sz="9300" kern="1200">
          <a:solidFill>
            <a:schemeClr val="tx1"/>
          </a:solidFill>
          <a:latin typeface="+mn-lt"/>
          <a:ea typeface="+mn-ea"/>
          <a:cs typeface="+mn-cs"/>
        </a:defRPr>
      </a:lvl7pPr>
      <a:lvl8pPr marL="16459017" algn="l" defTabSz="4702576" rtl="0" eaLnBrk="1" latinLnBrk="0" hangingPunct="1">
        <a:defRPr sz="9300" kern="1200">
          <a:solidFill>
            <a:schemeClr val="tx1"/>
          </a:solidFill>
          <a:latin typeface="+mn-lt"/>
          <a:ea typeface="+mn-ea"/>
          <a:cs typeface="+mn-cs"/>
        </a:defRPr>
      </a:lvl8pPr>
      <a:lvl9pPr marL="18810305" algn="l" defTabSz="4702576" rtl="0" eaLnBrk="1" latinLnBrk="0" hangingPunct="1">
        <a:defRPr sz="9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11" Type="http://schemas.microsoft.com/office/2007/relationships/hdphoto" Target="../media/hdphoto1.wdp"/><Relationship Id="rId5" Type="http://schemas.openxmlformats.org/officeDocument/2006/relationships/image" Target="../media/image3.jpeg"/><Relationship Id="rId10" Type="http://schemas.openxmlformats.org/officeDocument/2006/relationships/image" Target="../media/image8.jpeg"/><Relationship Id="rId4" Type="http://schemas.openxmlformats.org/officeDocument/2006/relationships/image" Target="../media/image2.jpe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p:cNvPicPr>
            <a:picLocks noChangeAspect="1"/>
          </p:cNvPicPr>
          <p:nvPr/>
        </p:nvPicPr>
        <p:blipFill rotWithShape="1">
          <a:blip r:embed="rId3" cstate="print">
            <a:extLst>
              <a:ext uri="{28A0092B-C50C-407E-A947-70E740481C1C}">
                <a14:useLocalDpi xmlns:a14="http://schemas.microsoft.com/office/drawing/2010/main" val="0"/>
              </a:ext>
            </a:extLst>
          </a:blip>
          <a:srcRect l="48800" t="15201" r="14842" b="69710"/>
          <a:stretch/>
        </p:blipFill>
        <p:spPr>
          <a:xfrm>
            <a:off x="13447986" y="31948283"/>
            <a:ext cx="4708612" cy="2605423"/>
          </a:xfrm>
          <a:prstGeom prst="rect">
            <a:avLst/>
          </a:prstGeom>
        </p:spPr>
      </p:pic>
      <p:pic>
        <p:nvPicPr>
          <p:cNvPr id="25" name="Picture 24"/>
          <p:cNvPicPr>
            <a:picLocks noChangeAspect="1"/>
          </p:cNvPicPr>
          <p:nvPr/>
        </p:nvPicPr>
        <p:blipFill rotWithShape="1">
          <a:blip r:embed="rId4" cstate="print">
            <a:extLst>
              <a:ext uri="{28A0092B-C50C-407E-A947-70E740481C1C}">
                <a14:useLocalDpi xmlns:a14="http://schemas.microsoft.com/office/drawing/2010/main" val="0"/>
              </a:ext>
            </a:extLst>
          </a:blip>
          <a:srcRect l="15085" t="14250" r="52129" b="77133"/>
          <a:stretch/>
        </p:blipFill>
        <p:spPr>
          <a:xfrm>
            <a:off x="18500823" y="32360839"/>
            <a:ext cx="4401208" cy="1542365"/>
          </a:xfrm>
          <a:prstGeom prst="rect">
            <a:avLst/>
          </a:prstGeom>
        </p:spPr>
      </p:pic>
      <p:sp>
        <p:nvSpPr>
          <p:cNvPr id="6" name="TextBox 5"/>
          <p:cNvSpPr txBox="1"/>
          <p:nvPr/>
        </p:nvSpPr>
        <p:spPr>
          <a:xfrm>
            <a:off x="908304" y="17379975"/>
            <a:ext cx="12198096" cy="20344037"/>
          </a:xfrm>
          <a:prstGeom prst="rect">
            <a:avLst/>
          </a:prstGeom>
          <a:solidFill>
            <a:schemeClr val="accent3">
              <a:lumMod val="20000"/>
              <a:lumOff val="80000"/>
            </a:schemeClr>
          </a:solidFill>
        </p:spPr>
        <p:txBody>
          <a:bodyPr wrap="square" rtlCol="0">
            <a:spAutoFit/>
          </a:bodyPr>
          <a:lstStyle/>
          <a:p>
            <a:r>
              <a:rPr lang="en-US" sz="5400" dirty="0">
                <a:latin typeface="Tw Cen MT" panose="020B0602020104020603" pitchFamily="34" charset="0"/>
              </a:rPr>
              <a:t>Methods</a:t>
            </a:r>
          </a:p>
          <a:p>
            <a:pPr algn="just"/>
            <a:endParaRPr lang="en-US" sz="5000" dirty="0">
              <a:latin typeface="Tw Cen MT" panose="020B0602020104020603" pitchFamily="34" charset="0"/>
            </a:endParaRPr>
          </a:p>
          <a:p>
            <a:pPr algn="just"/>
            <a:r>
              <a:rPr lang="en-US" sz="4200" dirty="0"/>
              <a:t>Landsat imagery for years spanning 1990 to 2000 were downloaded from the USGS Global Visualization Viewer. For each Landsat 5 or Landsat 7 scene, bands 3, 4, and 6 were extracted (these bands correspond to the red, near-infrared and thermal infrared parts of the electromagnetic spectrum). Normalized Difference Vegetation Index (NDVI) calculations were performed for 1990 and 2000 using the R programming environment. The thermal infrared band (band 6) was used to identify cloud cover which was removed from all NDVI rasters by assigning no data values to the cloud locations in the scene. A thermal infrared digital number of 125 or less was used to identify clouds. Difference in NDVI values between the years was computed and gain/loss was assessed using the following classification: Loss (difference  &lt; - 0.2 ), no change (-0.2 &lt; difference &lt; 0.2 ), and gain (difference &gt; 0.2 ).</a:t>
            </a:r>
          </a:p>
          <a:p>
            <a:pPr algn="just"/>
            <a:endParaRPr lang="en-US" sz="4200" dirty="0"/>
          </a:p>
          <a:p>
            <a:pPr algn="just"/>
            <a:r>
              <a:rPr lang="en-US" sz="4200" dirty="0"/>
              <a:t>Costa Rica’s national park and reserve boundaries were traced from a georectified image from the </a:t>
            </a:r>
            <a:r>
              <a:rPr lang="en-US" sz="4200" i="1" dirty="0"/>
              <a:t>Anywhere</a:t>
            </a:r>
            <a:r>
              <a:rPr lang="en-US" sz="4200" i="1" dirty="0"/>
              <a:t> Costa Rica </a:t>
            </a:r>
            <a:r>
              <a:rPr lang="en-US" sz="4200" dirty="0"/>
              <a:t>website in order to create one shapefile of park and reserve polygons. A 1 km buffer strip was created around each of the park boundaries. Using tabulate area, the pixels within each of the park buffer strips were classified as NDVI loss, no change, and NDVI gain in order to quantify vegetation loss surrounding parks from 1990 to 2000. Data were projected using the WGS  1984 UTM Zone 17S coordinate system.</a:t>
            </a:r>
          </a:p>
        </p:txBody>
      </p:sp>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106400" y="7705968"/>
            <a:ext cx="17907000" cy="23876000"/>
          </a:xfrm>
          <a:prstGeom prst="rect">
            <a:avLst/>
          </a:prstGeom>
        </p:spPr>
      </p:pic>
      <p:sp>
        <p:nvSpPr>
          <p:cNvPr id="4" name="TextBox 3"/>
          <p:cNvSpPr txBox="1"/>
          <p:nvPr/>
        </p:nvSpPr>
        <p:spPr>
          <a:xfrm>
            <a:off x="914400" y="381000"/>
            <a:ext cx="41986200" cy="2631490"/>
          </a:xfrm>
          <a:prstGeom prst="rect">
            <a:avLst/>
          </a:prstGeom>
          <a:solidFill>
            <a:schemeClr val="accent3">
              <a:lumMod val="40000"/>
              <a:lumOff val="60000"/>
            </a:schemeClr>
          </a:solidFill>
        </p:spPr>
        <p:txBody>
          <a:bodyPr wrap="square" rtlCol="0">
            <a:spAutoFit/>
          </a:bodyPr>
          <a:lstStyle/>
          <a:p>
            <a:r>
              <a:rPr lang="en-US" dirty="0" smtClean="0">
                <a:latin typeface="Tw Cen MT" panose="020B0602020104020603" pitchFamily="34" charset="0"/>
              </a:rPr>
              <a:t>Vegetation Change Surrounding Parks and Reserves in Costa Rica from 1990 – 2000</a:t>
            </a:r>
          </a:p>
          <a:p>
            <a:r>
              <a:rPr lang="en-US" sz="7200" dirty="0">
                <a:latin typeface="Tw Cen MT" panose="020B0602020104020603" pitchFamily="34" charset="0"/>
              </a:rPr>
              <a:t>By Olivia Collins ‘14</a:t>
            </a:r>
            <a:endParaRPr lang="en-US" sz="7200" dirty="0">
              <a:latin typeface="Tw Cen MT" panose="020B0602020104020603" pitchFamily="34" charset="0"/>
            </a:endParaRPr>
          </a:p>
        </p:txBody>
      </p:sp>
      <p:sp>
        <p:nvSpPr>
          <p:cNvPr id="5" name="TextBox 4"/>
          <p:cNvSpPr txBox="1"/>
          <p:nvPr/>
        </p:nvSpPr>
        <p:spPr>
          <a:xfrm>
            <a:off x="907675" y="3270354"/>
            <a:ext cx="12198725" cy="13880725"/>
          </a:xfrm>
          <a:prstGeom prst="rect">
            <a:avLst/>
          </a:prstGeom>
          <a:solidFill>
            <a:schemeClr val="accent3">
              <a:lumMod val="20000"/>
              <a:lumOff val="80000"/>
            </a:schemeClr>
          </a:solidFill>
        </p:spPr>
        <p:txBody>
          <a:bodyPr wrap="square" rtlCol="0">
            <a:spAutoFit/>
          </a:bodyPr>
          <a:lstStyle/>
          <a:p>
            <a:r>
              <a:rPr lang="en-US" sz="5400" dirty="0" smtClean="0">
                <a:latin typeface="Tw Cen MT" panose="020B0602020104020603" pitchFamily="34" charset="0"/>
              </a:rPr>
              <a:t>Introduction</a:t>
            </a:r>
            <a:endParaRPr lang="en-US" sz="5400" dirty="0" smtClean="0">
              <a:latin typeface="Tw Cen MT" panose="020B0602020104020603" pitchFamily="34" charset="0"/>
            </a:endParaRPr>
          </a:p>
          <a:p>
            <a:endParaRPr lang="en-US" sz="5000" dirty="0" smtClean="0">
              <a:latin typeface="Tw Cen MT" panose="020B0602020104020603" pitchFamily="34" charset="0"/>
            </a:endParaRPr>
          </a:p>
          <a:p>
            <a:pPr algn="just"/>
            <a:r>
              <a:rPr lang="en-US" sz="4200" dirty="0"/>
              <a:t>The expansion of ecotourism in countries such as Costa Rica is a great source of environmental protection and revenue but also holds a major potential threat to biodiversity. Though Costa Rica is a model country with regard to conservation and environmentally responsible ecotourism, one major obstacle facing the country is a lack of enforcement within and bordering </a:t>
            </a:r>
            <a:r>
              <a:rPr lang="en-US" sz="4200" dirty="0" smtClean="0"/>
              <a:t>national parks. Without proper enforcement, parks and their buffers have been subjected to practices such as logging and poaching over the last few decades. The objective of this project was to analyze vegetation within the borders of national parks and reserves in Costa Rica over the time period from 1990 to 2000 in order to determine if there are any patterns of vegetation loss and encroachment surrounding these protected areas. Using Landsat imagery, gains and losses in Normalized Difference Vegetation Index (NDVI) were measured between 1990 and 2000 to quantify changes in biomass within park buffers. </a:t>
            </a:r>
            <a:endParaRPr lang="en-US" sz="4200" dirty="0" smtClean="0">
              <a:latin typeface="Tw Cen MT" panose="020B0602020104020603" pitchFamily="34" charset="0"/>
            </a:endParaRPr>
          </a:p>
        </p:txBody>
      </p:sp>
      <p:sp>
        <p:nvSpPr>
          <p:cNvPr id="7" name="TextBox 6"/>
          <p:cNvSpPr txBox="1"/>
          <p:nvPr/>
        </p:nvSpPr>
        <p:spPr>
          <a:xfrm>
            <a:off x="30678430" y="3270353"/>
            <a:ext cx="12198724" cy="10649069"/>
          </a:xfrm>
          <a:prstGeom prst="rect">
            <a:avLst/>
          </a:prstGeom>
          <a:solidFill>
            <a:schemeClr val="accent3">
              <a:lumMod val="20000"/>
              <a:lumOff val="80000"/>
            </a:schemeClr>
          </a:solidFill>
        </p:spPr>
        <p:txBody>
          <a:bodyPr wrap="square" rtlCol="0">
            <a:spAutoFit/>
          </a:bodyPr>
          <a:lstStyle/>
          <a:p>
            <a:r>
              <a:rPr lang="en-US" sz="5400" dirty="0" smtClean="0">
                <a:latin typeface="Tw Cen MT" panose="020B0602020104020603" pitchFamily="34" charset="0"/>
              </a:rPr>
              <a:t>Results</a:t>
            </a:r>
          </a:p>
          <a:p>
            <a:pPr algn="just"/>
            <a:endParaRPr lang="en-US" sz="4400" dirty="0" smtClean="0">
              <a:latin typeface="Tw Cen MT" panose="020B0602020104020603" pitchFamily="34" charset="0"/>
            </a:endParaRPr>
          </a:p>
          <a:p>
            <a:pPr algn="just"/>
            <a:r>
              <a:rPr lang="en-US" sz="4200" dirty="0"/>
              <a:t>Analysis results of NDVI gain/loss within 1 km buffer strips surrounding Costa Rica’s parks and reserves </a:t>
            </a:r>
            <a:r>
              <a:rPr lang="en-US" sz="4200" dirty="0" smtClean="0"/>
              <a:t>range </a:t>
            </a:r>
            <a:r>
              <a:rPr lang="en-US" sz="4200" dirty="0"/>
              <a:t>from losses of 0% to </a:t>
            </a:r>
            <a:r>
              <a:rPr lang="en-US" sz="4200" dirty="0" smtClean="0"/>
              <a:t>57</a:t>
            </a:r>
            <a:r>
              <a:rPr lang="en-US" sz="4200" dirty="0"/>
              <a:t>%, or  4,050 km</a:t>
            </a:r>
            <a:r>
              <a:rPr lang="en-US" sz="4200" baseline="30000" dirty="0"/>
              <a:t>2</a:t>
            </a:r>
            <a:r>
              <a:rPr lang="en-US" sz="4200" dirty="0"/>
              <a:t> to 34,199,820 km</a:t>
            </a:r>
            <a:r>
              <a:rPr lang="en-US" sz="4200" baseline="30000" dirty="0"/>
              <a:t>2</a:t>
            </a:r>
            <a:r>
              <a:rPr lang="en-US" sz="4200" dirty="0"/>
              <a:t> . Data were not available for all park buffers as a result of cloud cover. The parks with the highest vegetation loss in buffers are those in Northwestern Costa Rica such as Rincon de la Vieja, Miravalles Volcano, and Caño Negro. Of all of the analyzed park buffer area, 156,379,410 km</a:t>
            </a:r>
            <a:r>
              <a:rPr lang="en-US" sz="4200" baseline="30000" dirty="0"/>
              <a:t>2</a:t>
            </a:r>
            <a:r>
              <a:rPr lang="en-US" sz="4200" dirty="0"/>
              <a:t> show vegetation loss and 645,120,450 km</a:t>
            </a:r>
            <a:r>
              <a:rPr lang="en-US" sz="4200" baseline="30000" dirty="0"/>
              <a:t>2</a:t>
            </a:r>
            <a:r>
              <a:rPr lang="en-US" sz="4200" dirty="0"/>
              <a:t> show no vegetation change.  </a:t>
            </a:r>
            <a:r>
              <a:rPr lang="en-US" sz="4200" dirty="0" smtClean="0"/>
              <a:t>Therefore approximately 18% of the area within park buffers experienced vegetation loss, 72% experienced no change, and 10% experienced vegetation gain</a:t>
            </a:r>
            <a:r>
              <a:rPr lang="en-US" sz="4200" dirty="0">
                <a:latin typeface="Tw Cen MT" panose="020B0602020104020603" pitchFamily="34" charset="0"/>
              </a:rPr>
              <a:t>.</a:t>
            </a:r>
            <a:endParaRPr lang="en-US" sz="4200" dirty="0" smtClean="0"/>
          </a:p>
        </p:txBody>
      </p:sp>
      <p:sp>
        <p:nvSpPr>
          <p:cNvPr id="8" name="TextBox 7"/>
          <p:cNvSpPr txBox="1"/>
          <p:nvPr/>
        </p:nvSpPr>
        <p:spPr>
          <a:xfrm>
            <a:off x="30701876" y="14163053"/>
            <a:ext cx="12198724" cy="14496278"/>
          </a:xfrm>
          <a:prstGeom prst="rect">
            <a:avLst/>
          </a:prstGeom>
          <a:solidFill>
            <a:schemeClr val="accent3">
              <a:lumMod val="20000"/>
              <a:lumOff val="80000"/>
            </a:schemeClr>
          </a:solidFill>
        </p:spPr>
        <p:txBody>
          <a:bodyPr wrap="square" rtlCol="0">
            <a:spAutoFit/>
          </a:bodyPr>
          <a:lstStyle/>
          <a:p>
            <a:r>
              <a:rPr lang="en-US" sz="5400" dirty="0" smtClean="0">
                <a:latin typeface="Tw Cen MT" panose="020B0602020104020603" pitchFamily="34" charset="0"/>
              </a:rPr>
              <a:t>Discussion</a:t>
            </a:r>
          </a:p>
          <a:p>
            <a:endParaRPr lang="en-US" sz="4200" dirty="0" smtClean="0">
              <a:latin typeface="Tw Cen MT" panose="020B0602020104020603" pitchFamily="34" charset="0"/>
            </a:endParaRPr>
          </a:p>
          <a:p>
            <a:pPr algn="just"/>
            <a:r>
              <a:rPr lang="en-US" sz="4200" dirty="0"/>
              <a:t>In general, buffers surrounding national parks and reserves exhibit no change between 1990 and 2000, which was a time period of ecotourism development and expansion. While it is difficult to place confidence in all measured vegetation gains, buffers also experienced increases in vegetation. It is possible that some vegetation increases are from growth of pre-existing plant biomass but some of the 10% gain can be explained by land use change, such as conversion of farmland to forest</a:t>
            </a:r>
            <a:r>
              <a:rPr lang="en-US" sz="4200" dirty="0" smtClean="0"/>
              <a:t>.</a:t>
            </a:r>
          </a:p>
          <a:p>
            <a:pPr algn="just"/>
            <a:endParaRPr lang="en-US" sz="4200" dirty="0"/>
          </a:p>
          <a:p>
            <a:pPr algn="just"/>
            <a:r>
              <a:rPr lang="en-US" sz="4200" dirty="0"/>
              <a:t>One major limiting factor with regard to analyzing Landsat images of Costa Rica was cloud cover. It is of high importance to compare images captured during similar months in order to minimize the possibility of differences in vegetation caused by seasonal changes, as Costa Rica has extremely pronounced dry and wet seasons. It was very rare to find Landsat images from the same months that had minimal cloud cover due to Costa Rica’s tropical, rainy climate.</a:t>
            </a:r>
          </a:p>
        </p:txBody>
      </p:sp>
      <p:sp>
        <p:nvSpPr>
          <p:cNvPr id="9" name="TextBox 8"/>
          <p:cNvSpPr txBox="1"/>
          <p:nvPr/>
        </p:nvSpPr>
        <p:spPr>
          <a:xfrm>
            <a:off x="30677973" y="28947461"/>
            <a:ext cx="12198096" cy="6001643"/>
          </a:xfrm>
          <a:prstGeom prst="rect">
            <a:avLst/>
          </a:prstGeom>
          <a:solidFill>
            <a:schemeClr val="accent3">
              <a:lumMod val="20000"/>
              <a:lumOff val="80000"/>
            </a:schemeClr>
          </a:solidFill>
        </p:spPr>
        <p:txBody>
          <a:bodyPr wrap="square" rtlCol="0">
            <a:spAutoFit/>
          </a:bodyPr>
          <a:lstStyle/>
          <a:p>
            <a:r>
              <a:rPr lang="en-US" sz="5000" dirty="0" smtClean="0">
                <a:latin typeface="Calibri" panose="020F0502020204030204" pitchFamily="34" charset="0"/>
              </a:rPr>
              <a:t>References</a:t>
            </a:r>
            <a:endParaRPr lang="en-US" sz="5000" dirty="0">
              <a:latin typeface="Calibri" panose="020F0502020204030204" pitchFamily="34" charset="0"/>
              <a:cs typeface="Calibri"/>
            </a:endParaRPr>
          </a:p>
          <a:p>
            <a:r>
              <a:rPr lang="en-US" sz="3000" dirty="0" err="1">
                <a:latin typeface="Calibri" panose="020F0502020204030204" pitchFamily="34" charset="0"/>
                <a:cs typeface="Calibri"/>
              </a:rPr>
              <a:t>Dasenbrock</a:t>
            </a:r>
            <a:r>
              <a:rPr lang="en-US" sz="3000" dirty="0">
                <a:latin typeface="Calibri" panose="020F0502020204030204" pitchFamily="34" charset="0"/>
                <a:cs typeface="Calibri"/>
              </a:rPr>
              <a:t>, J. 2001. “The Pros and Cons of Ecotourism in Costa Rica.” The  </a:t>
            </a:r>
            <a:r>
              <a:rPr lang="en-US" sz="3000" dirty="0" smtClean="0">
                <a:latin typeface="Calibri" panose="020F0502020204030204" pitchFamily="34" charset="0"/>
                <a:cs typeface="Calibri"/>
              </a:rPr>
              <a:t>   Trade </a:t>
            </a:r>
            <a:r>
              <a:rPr lang="en-US" sz="3000" dirty="0">
                <a:latin typeface="Calibri" panose="020F0502020204030204" pitchFamily="34" charset="0"/>
                <a:cs typeface="Calibri"/>
              </a:rPr>
              <a:t>and Environment Database. http://www1.american.edu/ted/costa-</a:t>
            </a:r>
            <a:r>
              <a:rPr lang="en-US" sz="3000" dirty="0" err="1">
                <a:latin typeface="Calibri" panose="020F0502020204030204" pitchFamily="34" charset="0"/>
                <a:cs typeface="Calibri"/>
              </a:rPr>
              <a:t>rica</a:t>
            </a:r>
            <a:r>
              <a:rPr lang="en-US" sz="3000" dirty="0">
                <a:latin typeface="Calibri" panose="020F0502020204030204" pitchFamily="34" charset="0"/>
                <a:cs typeface="Calibri"/>
              </a:rPr>
              <a:t>-</a:t>
            </a:r>
            <a:r>
              <a:rPr lang="en-US" sz="3000" dirty="0" err="1">
                <a:latin typeface="Calibri" panose="020F0502020204030204" pitchFamily="34" charset="0"/>
                <a:cs typeface="Calibri"/>
              </a:rPr>
              <a:t>tourism.htm</a:t>
            </a:r>
            <a:r>
              <a:rPr lang="en-US" sz="3000" dirty="0" smtClean="0">
                <a:latin typeface="Calibri" panose="020F0502020204030204" pitchFamily="34" charset="0"/>
                <a:cs typeface="Calibri"/>
              </a:rPr>
              <a:t>.</a:t>
            </a:r>
          </a:p>
          <a:p>
            <a:endParaRPr lang="en-US" sz="3000" dirty="0">
              <a:latin typeface="Calibri" panose="020F0502020204030204" pitchFamily="34" charset="0"/>
              <a:cs typeface="Calibri"/>
            </a:endParaRPr>
          </a:p>
          <a:p>
            <a:r>
              <a:rPr lang="en-US" sz="3000" dirty="0">
                <a:latin typeface="Calibri" panose="020F0502020204030204" pitchFamily="34" charset="0"/>
                <a:cs typeface="Calibri"/>
              </a:rPr>
              <a:t>Lopez, J. “New Law Enforcement Focus on Guanacaste, Costa Rica.” </a:t>
            </a:r>
            <a:r>
              <a:rPr lang="en-US" sz="3000" i="1" dirty="0">
                <a:latin typeface="Calibri" panose="020F0502020204030204" pitchFamily="34" charset="0"/>
                <a:cs typeface="Calibri"/>
              </a:rPr>
              <a:t>Costa Rica Star</a:t>
            </a:r>
            <a:r>
              <a:rPr lang="en-US" sz="3000" dirty="0">
                <a:latin typeface="Calibri" panose="020F0502020204030204" pitchFamily="34" charset="0"/>
                <a:cs typeface="Calibri"/>
              </a:rPr>
              <a:t>. Oct. 7, 2013. http://</a:t>
            </a:r>
            <a:r>
              <a:rPr lang="en-US" sz="3000" dirty="0" err="1">
                <a:latin typeface="Calibri" panose="020F0502020204030204" pitchFamily="34" charset="0"/>
                <a:cs typeface="Calibri"/>
              </a:rPr>
              <a:t>news.co.cr</a:t>
            </a:r>
            <a:r>
              <a:rPr lang="en-US" sz="3000" dirty="0">
                <a:latin typeface="Calibri" panose="020F0502020204030204" pitchFamily="34" charset="0"/>
                <a:cs typeface="Calibri"/>
              </a:rPr>
              <a:t>/new-law-enforcement-focus-on-</a:t>
            </a:r>
            <a:r>
              <a:rPr lang="en-US" sz="3000" dirty="0" err="1">
                <a:latin typeface="Calibri" panose="020F0502020204030204" pitchFamily="34" charset="0"/>
                <a:cs typeface="Calibri"/>
              </a:rPr>
              <a:t>guanacaste</a:t>
            </a:r>
            <a:r>
              <a:rPr lang="en-US" sz="3000" dirty="0">
                <a:latin typeface="Calibri" panose="020F0502020204030204" pitchFamily="34" charset="0"/>
                <a:cs typeface="Calibri"/>
              </a:rPr>
              <a:t>-costa-</a:t>
            </a:r>
            <a:r>
              <a:rPr lang="en-US" sz="3000" dirty="0" err="1">
                <a:latin typeface="Calibri" panose="020F0502020204030204" pitchFamily="34" charset="0"/>
                <a:cs typeface="Calibri"/>
              </a:rPr>
              <a:t>rica</a:t>
            </a:r>
            <a:r>
              <a:rPr lang="en-US" sz="3000" dirty="0">
                <a:latin typeface="Calibri" panose="020F0502020204030204" pitchFamily="34" charset="0"/>
                <a:cs typeface="Calibri"/>
              </a:rPr>
              <a:t>/28380</a:t>
            </a:r>
            <a:r>
              <a:rPr lang="en-US" sz="3000" dirty="0" smtClean="0">
                <a:latin typeface="Calibri" panose="020F0502020204030204" pitchFamily="34" charset="0"/>
                <a:cs typeface="Calibri"/>
              </a:rPr>
              <a:t>/</a:t>
            </a:r>
          </a:p>
          <a:p>
            <a:endParaRPr lang="en-US" sz="3000" dirty="0">
              <a:latin typeface="Calibri" panose="020F0502020204030204" pitchFamily="34" charset="0"/>
              <a:cs typeface="Calibri"/>
            </a:endParaRPr>
          </a:p>
          <a:p>
            <a:r>
              <a:rPr lang="en-US" sz="3000" dirty="0">
                <a:latin typeface="Calibri" panose="020F0502020204030204" pitchFamily="34" charset="0"/>
                <a:cs typeface="Calibri"/>
              </a:rPr>
              <a:t>Yu, W.D., Hendrickson, T., Castillo, A. 1997. Ecotourism and conservation in Amazonian Peru: Short-term and long-term challenges. Environmental Conservation: 24: 130-138. </a:t>
            </a:r>
          </a:p>
        </p:txBody>
      </p:sp>
      <p:sp>
        <p:nvSpPr>
          <p:cNvPr id="10" name="TextBox 9"/>
          <p:cNvSpPr txBox="1"/>
          <p:nvPr/>
        </p:nvSpPr>
        <p:spPr>
          <a:xfrm>
            <a:off x="30702504" y="35208806"/>
            <a:ext cx="12198724" cy="2523768"/>
          </a:xfrm>
          <a:prstGeom prst="rect">
            <a:avLst/>
          </a:prstGeom>
          <a:solidFill>
            <a:schemeClr val="accent3">
              <a:lumMod val="20000"/>
              <a:lumOff val="80000"/>
            </a:schemeClr>
          </a:solidFill>
        </p:spPr>
        <p:txBody>
          <a:bodyPr wrap="square" rtlCol="0">
            <a:spAutoFit/>
          </a:bodyPr>
          <a:lstStyle/>
          <a:p>
            <a:r>
              <a:rPr lang="en-US" sz="5000" dirty="0" smtClean="0">
                <a:latin typeface="Calibri" panose="020F0502020204030204" pitchFamily="34" charset="0"/>
              </a:rPr>
              <a:t>Acknowledgements</a:t>
            </a:r>
          </a:p>
          <a:p>
            <a:endParaRPr lang="en-US" sz="3600" dirty="0" smtClean="0">
              <a:latin typeface="Calibri" panose="020F0502020204030204" pitchFamily="34" charset="0"/>
            </a:endParaRPr>
          </a:p>
          <a:p>
            <a:r>
              <a:rPr lang="en-US" sz="3600" dirty="0" smtClean="0">
                <a:latin typeface="Calibri" panose="020F0502020204030204" pitchFamily="34" charset="0"/>
              </a:rPr>
              <a:t>Thank you to Dr. Manny Gimond for his assistance and guidance throughout this project.</a:t>
            </a:r>
            <a:endParaRPr lang="en-US" sz="3600" dirty="0">
              <a:latin typeface="Calibri" panose="020F0502020204030204" pitchFamily="34" charset="0"/>
            </a:endParaRPr>
          </a:p>
        </p:txBody>
      </p:sp>
      <p:pic>
        <p:nvPicPr>
          <p:cNvPr id="12" name="Picture 11"/>
          <p:cNvPicPr>
            <a:picLocks noChangeAspect="1"/>
          </p:cNvPicPr>
          <p:nvPr/>
        </p:nvPicPr>
        <p:blipFill rotWithShape="1">
          <a:blip r:embed="rId6" cstate="print">
            <a:extLst>
              <a:ext uri="{28A0092B-C50C-407E-A947-70E740481C1C}">
                <a14:useLocalDpi xmlns:a14="http://schemas.microsoft.com/office/drawing/2010/main" val="0"/>
              </a:ext>
            </a:extLst>
          </a:blip>
          <a:srcRect l="5151" t="4040" r="4655" b="12478"/>
          <a:stretch/>
        </p:blipFill>
        <p:spPr>
          <a:xfrm>
            <a:off x="20955000" y="4038600"/>
            <a:ext cx="9072154" cy="6297637"/>
          </a:xfrm>
          <a:prstGeom prst="rect">
            <a:avLst/>
          </a:prstGeom>
        </p:spPr>
      </p:pic>
      <p:sp>
        <p:nvSpPr>
          <p:cNvPr id="14" name="Rectangle 13"/>
          <p:cNvSpPr/>
          <p:nvPr/>
        </p:nvSpPr>
        <p:spPr>
          <a:xfrm>
            <a:off x="22270028" y="20779978"/>
            <a:ext cx="228600" cy="312615"/>
          </a:xfrm>
          <a:prstGeom prst="rect">
            <a:avLst/>
          </a:prstGeom>
          <a:noFill/>
          <a:ln w="698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cxnSp>
        <p:nvCxnSpPr>
          <p:cNvPr id="16" name="Straight Arrow Connector 15"/>
          <p:cNvCxnSpPr/>
          <p:nvPr/>
        </p:nvCxnSpPr>
        <p:spPr>
          <a:xfrm flipV="1">
            <a:off x="23355299" y="11963400"/>
            <a:ext cx="2324101" cy="7686748"/>
          </a:xfrm>
          <a:prstGeom prst="straightConnector1">
            <a:avLst/>
          </a:prstGeom>
          <a:ln w="698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23164800" y="19643968"/>
            <a:ext cx="228600" cy="312615"/>
          </a:xfrm>
          <a:prstGeom prst="rect">
            <a:avLst/>
          </a:prstGeom>
          <a:noFill/>
          <a:ln w="698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21" name="TextBox 20"/>
          <p:cNvSpPr txBox="1"/>
          <p:nvPr/>
        </p:nvSpPr>
        <p:spPr>
          <a:xfrm>
            <a:off x="13843000" y="35538798"/>
            <a:ext cx="16129000" cy="2185214"/>
          </a:xfrm>
          <a:prstGeom prst="rect">
            <a:avLst/>
          </a:prstGeom>
          <a:solidFill>
            <a:schemeClr val="accent3">
              <a:lumMod val="20000"/>
              <a:lumOff val="80000"/>
            </a:schemeClr>
          </a:solidFill>
        </p:spPr>
        <p:txBody>
          <a:bodyPr wrap="square" rtlCol="0">
            <a:spAutoFit/>
          </a:bodyPr>
          <a:lstStyle/>
          <a:p>
            <a:r>
              <a:rPr lang="en-US" sz="4200" b="1" dirty="0" smtClean="0"/>
              <a:t>Figure </a:t>
            </a:r>
            <a:r>
              <a:rPr lang="en-US" sz="4200" b="1" dirty="0" smtClean="0"/>
              <a:t>1</a:t>
            </a:r>
            <a:r>
              <a:rPr lang="en-US" sz="4200" dirty="0" smtClean="0"/>
              <a:t> </a:t>
            </a:r>
            <a:r>
              <a:rPr lang="en-US" sz="4200" dirty="0" smtClean="0"/>
              <a:t>Normalized Difference Vegetation Index (NDVI) change between 1990 and 2000 in Costa Rica. White areas within Costa Rica’s boundaries symbolize no data as a result of cloud cover in Landsat images</a:t>
            </a:r>
            <a:r>
              <a:rPr lang="en-US" sz="4200" dirty="0" smtClean="0"/>
              <a:t>.</a:t>
            </a:r>
          </a:p>
          <a:p>
            <a:endParaRPr lang="en-US" sz="1000" dirty="0"/>
          </a:p>
        </p:txBody>
      </p:sp>
      <p:sp>
        <p:nvSpPr>
          <p:cNvPr id="26" name="TextBox 25"/>
          <p:cNvSpPr txBox="1"/>
          <p:nvPr/>
        </p:nvSpPr>
        <p:spPr>
          <a:xfrm>
            <a:off x="20955000" y="10437848"/>
            <a:ext cx="9072154" cy="1323439"/>
          </a:xfrm>
          <a:prstGeom prst="rect">
            <a:avLst/>
          </a:prstGeom>
          <a:solidFill>
            <a:schemeClr val="accent3">
              <a:lumMod val="20000"/>
              <a:lumOff val="80000"/>
            </a:schemeClr>
          </a:solidFill>
        </p:spPr>
        <p:txBody>
          <a:bodyPr wrap="square" rtlCol="0">
            <a:spAutoFit/>
          </a:bodyPr>
          <a:lstStyle/>
          <a:p>
            <a:r>
              <a:rPr lang="en-US" sz="4000" dirty="0" smtClean="0">
                <a:latin typeface="Calibri"/>
                <a:cs typeface="Calibri"/>
              </a:rPr>
              <a:t>Development within the 1 km buffer of Los Quetzales National Park. </a:t>
            </a:r>
            <a:endParaRPr lang="en-US" sz="4000" dirty="0">
              <a:latin typeface="Calibri"/>
              <a:cs typeface="Calibri"/>
            </a:endParaRPr>
          </a:p>
        </p:txBody>
      </p:sp>
      <p:pic>
        <p:nvPicPr>
          <p:cNvPr id="15" name="Picture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411200" y="24003000"/>
            <a:ext cx="10022477" cy="6629400"/>
          </a:xfrm>
          <a:prstGeom prst="rect">
            <a:avLst/>
          </a:prstGeom>
        </p:spPr>
      </p:pic>
      <p:pic>
        <p:nvPicPr>
          <p:cNvPr id="30" name="Picture 29"/>
          <p:cNvPicPr>
            <a:picLocks noChangeAspect="1"/>
          </p:cNvPicPr>
          <p:nvPr/>
        </p:nvPicPr>
        <p:blipFill>
          <a:blip r:embed="rId8"/>
          <a:stretch>
            <a:fillRect/>
          </a:stretch>
        </p:blipFill>
        <p:spPr>
          <a:xfrm>
            <a:off x="14173200" y="3962400"/>
            <a:ext cx="5525313" cy="6045200"/>
          </a:xfrm>
          <a:prstGeom prst="rect">
            <a:avLst/>
          </a:prstGeom>
        </p:spPr>
      </p:pic>
      <p:sp>
        <p:nvSpPr>
          <p:cNvPr id="31" name="TextBox 30"/>
          <p:cNvSpPr txBox="1"/>
          <p:nvPr/>
        </p:nvSpPr>
        <p:spPr>
          <a:xfrm>
            <a:off x="14173200" y="10007601"/>
            <a:ext cx="7543800" cy="646331"/>
          </a:xfrm>
          <a:prstGeom prst="rect">
            <a:avLst/>
          </a:prstGeom>
          <a:noFill/>
        </p:spPr>
        <p:txBody>
          <a:bodyPr wrap="square" rtlCol="0">
            <a:spAutoFit/>
          </a:bodyPr>
          <a:lstStyle/>
          <a:p>
            <a:r>
              <a:rPr lang="en-US" sz="1800" dirty="0" smtClean="0"/>
              <a:t>Source: http</a:t>
            </a:r>
            <a:r>
              <a:rPr lang="en-US" sz="1800" dirty="0"/>
              <a:t>://www.crsuntours.com/wp-content/uploads</a:t>
            </a:r>
            <a:r>
              <a:rPr lang="en-US" sz="1800" dirty="0" smtClean="0"/>
              <a:t>/</a:t>
            </a:r>
          </a:p>
          <a:p>
            <a:r>
              <a:rPr lang="en-US" sz="1800" dirty="0" smtClean="0"/>
              <a:t>2012/12/quetzal.jpg</a:t>
            </a:r>
            <a:endParaRPr lang="en-US" sz="1800" dirty="0"/>
          </a:p>
        </p:txBody>
      </p:sp>
      <p:pic>
        <p:nvPicPr>
          <p:cNvPr id="32" name="Picture 31"/>
          <p:cNvPicPr>
            <a:picLocks noChangeAspect="1"/>
          </p:cNvPicPr>
          <p:nvPr/>
        </p:nvPicPr>
        <p:blipFill>
          <a:blip r:embed="rId9"/>
          <a:stretch>
            <a:fillRect/>
          </a:stretch>
        </p:blipFill>
        <p:spPr>
          <a:xfrm>
            <a:off x="23844469" y="28152209"/>
            <a:ext cx="6070600" cy="4552950"/>
          </a:xfrm>
          <a:prstGeom prst="rect">
            <a:avLst/>
          </a:prstGeom>
        </p:spPr>
      </p:pic>
      <p:sp>
        <p:nvSpPr>
          <p:cNvPr id="34" name="TextBox 33"/>
          <p:cNvSpPr txBox="1"/>
          <p:nvPr/>
        </p:nvSpPr>
        <p:spPr>
          <a:xfrm>
            <a:off x="23748124" y="32766000"/>
            <a:ext cx="6400800" cy="646331"/>
          </a:xfrm>
          <a:prstGeom prst="rect">
            <a:avLst/>
          </a:prstGeom>
          <a:noFill/>
        </p:spPr>
        <p:txBody>
          <a:bodyPr wrap="square" rtlCol="0">
            <a:spAutoFit/>
          </a:bodyPr>
          <a:lstStyle/>
          <a:p>
            <a:r>
              <a:rPr lang="en-US" sz="1800" dirty="0" smtClean="0"/>
              <a:t>Source: http</a:t>
            </a:r>
            <a:r>
              <a:rPr lang="en-US" sz="1800" dirty="0"/>
              <a:t>://</a:t>
            </a:r>
            <a:r>
              <a:rPr lang="en-US" sz="1800" dirty="0" smtClean="0"/>
              <a:t>upload.wikimedia.org/wikipedia/commons/5/5b/</a:t>
            </a:r>
          </a:p>
          <a:p>
            <a:r>
              <a:rPr lang="en-US" sz="1800" dirty="0" smtClean="0"/>
              <a:t>Parque_Nacional_Manuel_Antonio_1.JPG</a:t>
            </a:r>
            <a:endParaRPr lang="en-US" sz="1800" dirty="0"/>
          </a:p>
        </p:txBody>
      </p:sp>
      <p:cxnSp>
        <p:nvCxnSpPr>
          <p:cNvPr id="35" name="Straight Arrow Connector 34"/>
          <p:cNvCxnSpPr>
            <a:stCxn id="17" idx="0"/>
          </p:cNvCxnSpPr>
          <p:nvPr/>
        </p:nvCxnSpPr>
        <p:spPr>
          <a:xfrm flipH="1" flipV="1">
            <a:off x="17907000" y="10591800"/>
            <a:ext cx="5372100" cy="9052168"/>
          </a:xfrm>
          <a:prstGeom prst="straightConnector1">
            <a:avLst/>
          </a:prstGeom>
          <a:ln w="698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22479000" y="21107400"/>
            <a:ext cx="3810000" cy="7010400"/>
          </a:xfrm>
          <a:prstGeom prst="straightConnector1">
            <a:avLst/>
          </a:prstGeom>
          <a:ln w="698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14624356" y="21508982"/>
            <a:ext cx="5346087" cy="1200329"/>
          </a:xfrm>
          <a:prstGeom prst="rect">
            <a:avLst/>
          </a:prstGeom>
          <a:solidFill>
            <a:schemeClr val="accent3">
              <a:lumMod val="20000"/>
              <a:lumOff val="80000"/>
            </a:schemeClr>
          </a:solidFill>
          <a:ln>
            <a:solidFill>
              <a:schemeClr val="bg1"/>
            </a:solidFill>
          </a:ln>
        </p:spPr>
        <p:txBody>
          <a:bodyPr wrap="square" rtlCol="0">
            <a:spAutoFit/>
          </a:bodyPr>
          <a:lstStyle/>
          <a:p>
            <a:r>
              <a:rPr lang="en-US" sz="3600" dirty="0" smtClean="0">
                <a:latin typeface="Calibri" panose="020F0502020204030204" pitchFamily="34" charset="0"/>
              </a:rPr>
              <a:t>Lack of data as a result of Landsat image cloud cover.</a:t>
            </a:r>
            <a:endParaRPr lang="en-US" sz="3600" dirty="0">
              <a:latin typeface="Calibri" panose="020F0502020204030204" pitchFamily="34" charset="0"/>
            </a:endParaRPr>
          </a:p>
        </p:txBody>
      </p:sp>
      <p:cxnSp>
        <p:nvCxnSpPr>
          <p:cNvPr id="36" name="Straight Arrow Connector 35"/>
          <p:cNvCxnSpPr/>
          <p:nvPr/>
        </p:nvCxnSpPr>
        <p:spPr>
          <a:xfrm flipV="1">
            <a:off x="18478500" y="16459200"/>
            <a:ext cx="1866900" cy="4951992"/>
          </a:xfrm>
          <a:prstGeom prst="straightConnector1">
            <a:avLst/>
          </a:prstGeom>
          <a:ln w="698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13716000" y="31997273"/>
            <a:ext cx="4544125" cy="707886"/>
          </a:xfrm>
          <a:prstGeom prst="rect">
            <a:avLst/>
          </a:prstGeom>
          <a:solidFill>
            <a:schemeClr val="bg1"/>
          </a:solidFill>
        </p:spPr>
        <p:txBody>
          <a:bodyPr wrap="square" rtlCol="0">
            <a:spAutoFit/>
          </a:bodyPr>
          <a:lstStyle/>
          <a:p>
            <a:r>
              <a:rPr lang="en-US" sz="4000" b="1" dirty="0" smtClean="0"/>
              <a:t>NDVI Change</a:t>
            </a:r>
            <a:endParaRPr lang="en-US" sz="4000" b="1" dirty="0"/>
          </a:p>
        </p:txBody>
      </p:sp>
      <p:sp>
        <p:nvSpPr>
          <p:cNvPr id="39" name="Rectangle 38"/>
          <p:cNvSpPr/>
          <p:nvPr/>
        </p:nvSpPr>
        <p:spPr>
          <a:xfrm>
            <a:off x="17297400" y="32360839"/>
            <a:ext cx="962725" cy="9391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14995484" y="32830411"/>
            <a:ext cx="1613613" cy="178770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p:cNvGrpSpPr/>
          <p:nvPr/>
        </p:nvGrpSpPr>
        <p:grpSpPr>
          <a:xfrm>
            <a:off x="14883162" y="32561948"/>
            <a:ext cx="2895600" cy="1927086"/>
            <a:chOff x="26517600" y="32156400"/>
            <a:chExt cx="2895600" cy="1927086"/>
          </a:xfrm>
        </p:grpSpPr>
        <p:sp>
          <p:nvSpPr>
            <p:cNvPr id="2" name="TextBox 1"/>
            <p:cNvSpPr txBox="1"/>
            <p:nvPr/>
          </p:nvSpPr>
          <p:spPr>
            <a:xfrm>
              <a:off x="26517600" y="32156400"/>
              <a:ext cx="2057400" cy="707886"/>
            </a:xfrm>
            <a:prstGeom prst="rect">
              <a:avLst/>
            </a:prstGeom>
            <a:noFill/>
          </p:spPr>
          <p:txBody>
            <a:bodyPr wrap="square" rtlCol="0">
              <a:spAutoFit/>
            </a:bodyPr>
            <a:lstStyle/>
            <a:p>
              <a:r>
                <a:rPr lang="en-US" sz="4000" dirty="0" smtClean="0">
                  <a:latin typeface="Calibri"/>
                  <a:cs typeface="Calibri"/>
                </a:rPr>
                <a:t>Loss</a:t>
              </a:r>
              <a:endParaRPr lang="en-US" sz="4000" dirty="0">
                <a:latin typeface="Calibri"/>
                <a:cs typeface="Calibri"/>
              </a:endParaRPr>
            </a:p>
          </p:txBody>
        </p:sp>
        <p:sp>
          <p:nvSpPr>
            <p:cNvPr id="19" name="TextBox 18"/>
            <p:cNvSpPr txBox="1"/>
            <p:nvPr/>
          </p:nvSpPr>
          <p:spPr>
            <a:xfrm>
              <a:off x="26517600" y="33375600"/>
              <a:ext cx="2895600" cy="707886"/>
            </a:xfrm>
            <a:prstGeom prst="rect">
              <a:avLst/>
            </a:prstGeom>
            <a:solidFill>
              <a:schemeClr val="bg1"/>
            </a:solidFill>
          </p:spPr>
          <p:txBody>
            <a:bodyPr wrap="square" rtlCol="0">
              <a:spAutoFit/>
            </a:bodyPr>
            <a:lstStyle/>
            <a:p>
              <a:r>
                <a:rPr lang="en-US" sz="4000" dirty="0" smtClean="0">
                  <a:latin typeface="Calibri"/>
                  <a:cs typeface="Calibri"/>
                </a:rPr>
                <a:t>Gain</a:t>
              </a:r>
              <a:endParaRPr lang="en-US" sz="4000" dirty="0">
                <a:latin typeface="Calibri"/>
                <a:cs typeface="Calibri"/>
              </a:endParaRPr>
            </a:p>
          </p:txBody>
        </p:sp>
        <p:sp>
          <p:nvSpPr>
            <p:cNvPr id="18" name="TextBox 17"/>
            <p:cNvSpPr txBox="1"/>
            <p:nvPr/>
          </p:nvSpPr>
          <p:spPr>
            <a:xfrm>
              <a:off x="26517600" y="32766000"/>
              <a:ext cx="2895600" cy="707886"/>
            </a:xfrm>
            <a:prstGeom prst="rect">
              <a:avLst/>
            </a:prstGeom>
            <a:solidFill>
              <a:schemeClr val="bg1"/>
            </a:solidFill>
          </p:spPr>
          <p:txBody>
            <a:bodyPr wrap="square" rtlCol="0">
              <a:spAutoFit/>
            </a:bodyPr>
            <a:lstStyle/>
            <a:p>
              <a:r>
                <a:rPr lang="en-US" sz="4000" dirty="0" smtClean="0">
                  <a:latin typeface="Calibri"/>
                  <a:cs typeface="Calibri"/>
                </a:rPr>
                <a:t>No Change</a:t>
              </a:r>
              <a:endParaRPr lang="en-US" sz="4000" dirty="0">
                <a:latin typeface="Calibri"/>
                <a:cs typeface="Calibri"/>
              </a:endParaRPr>
            </a:p>
          </p:txBody>
        </p:sp>
      </p:grpSp>
      <p:sp>
        <p:nvSpPr>
          <p:cNvPr id="41" name="TextBox 40"/>
          <p:cNvSpPr txBox="1"/>
          <p:nvPr/>
        </p:nvSpPr>
        <p:spPr>
          <a:xfrm>
            <a:off x="19754805" y="32592098"/>
            <a:ext cx="3908335" cy="707886"/>
          </a:xfrm>
          <a:prstGeom prst="rect">
            <a:avLst/>
          </a:prstGeom>
          <a:solidFill>
            <a:schemeClr val="bg1"/>
          </a:solidFill>
        </p:spPr>
        <p:txBody>
          <a:bodyPr wrap="square" rtlCol="0">
            <a:spAutoFit/>
          </a:bodyPr>
          <a:lstStyle/>
          <a:p>
            <a:r>
              <a:rPr lang="en-US" sz="4000" dirty="0" smtClean="0">
                <a:latin typeface="Calibri"/>
                <a:cs typeface="Calibri"/>
              </a:rPr>
              <a:t>1 km Park Buffer</a:t>
            </a:r>
            <a:endParaRPr lang="en-US" sz="4000" dirty="0">
              <a:latin typeface="Calibri"/>
              <a:cs typeface="Calibri"/>
            </a:endParaRPr>
          </a:p>
        </p:txBody>
      </p:sp>
      <p:sp>
        <p:nvSpPr>
          <p:cNvPr id="42" name="TextBox 41"/>
          <p:cNvSpPr txBox="1"/>
          <p:nvPr/>
        </p:nvSpPr>
        <p:spPr>
          <a:xfrm>
            <a:off x="19754805" y="33307215"/>
            <a:ext cx="4305389" cy="707886"/>
          </a:xfrm>
          <a:prstGeom prst="rect">
            <a:avLst/>
          </a:prstGeom>
          <a:solidFill>
            <a:schemeClr val="bg1"/>
          </a:solidFill>
        </p:spPr>
        <p:txBody>
          <a:bodyPr wrap="square" rtlCol="0">
            <a:spAutoFit/>
          </a:bodyPr>
          <a:lstStyle/>
          <a:p>
            <a:r>
              <a:rPr lang="en-US" sz="4000" dirty="0" smtClean="0">
                <a:latin typeface="Calibri"/>
                <a:cs typeface="Calibri"/>
              </a:rPr>
              <a:t>Parks &amp; Reserves</a:t>
            </a:r>
          </a:p>
        </p:txBody>
      </p:sp>
      <p:pic>
        <p:nvPicPr>
          <p:cNvPr id="43" name="Picture 42"/>
          <p:cNvPicPr>
            <a:picLocks noChangeAspect="1"/>
          </p:cNvPicPr>
          <p:nvPr/>
        </p:nvPicPr>
        <p:blipFill rotWithShape="1">
          <a:blip r:embed="rId10" cstate="print">
            <a:extLst>
              <a:ext uri="{BEBA8EAE-BF5A-486C-A8C5-ECC9F3942E4B}">
                <a14:imgProps xmlns:a14="http://schemas.microsoft.com/office/drawing/2010/main">
                  <a14:imgLayer r:embed="rId11">
                    <a14:imgEffect>
                      <a14:brightnessContrast bright="20000" contrast="20000"/>
                    </a14:imgEffect>
                  </a14:imgLayer>
                </a14:imgProps>
              </a:ext>
              <a:ext uri="{28A0092B-C50C-407E-A947-70E740481C1C}">
                <a14:useLocalDpi xmlns:a14="http://schemas.microsoft.com/office/drawing/2010/main" val="0"/>
              </a:ext>
            </a:extLst>
          </a:blip>
          <a:srcRect l="51008" r="-1"/>
          <a:stretch/>
        </p:blipFill>
        <p:spPr>
          <a:xfrm>
            <a:off x="18500823" y="23998311"/>
            <a:ext cx="4793985" cy="6629400"/>
          </a:xfrm>
          <a:prstGeom prst="rect">
            <a:avLst/>
          </a:prstGeom>
        </p:spPr>
      </p:pic>
      <p:sp>
        <p:nvSpPr>
          <p:cNvPr id="23" name="TextBox 22"/>
          <p:cNvSpPr txBox="1"/>
          <p:nvPr/>
        </p:nvSpPr>
        <p:spPr>
          <a:xfrm>
            <a:off x="13804718" y="30366858"/>
            <a:ext cx="9207682" cy="1323439"/>
          </a:xfrm>
          <a:prstGeom prst="rect">
            <a:avLst/>
          </a:prstGeom>
          <a:solidFill>
            <a:schemeClr val="accent3">
              <a:lumMod val="20000"/>
              <a:lumOff val="80000"/>
            </a:schemeClr>
          </a:solidFill>
        </p:spPr>
        <p:txBody>
          <a:bodyPr wrap="square" rtlCol="0">
            <a:spAutoFit/>
          </a:bodyPr>
          <a:lstStyle/>
          <a:p>
            <a:r>
              <a:rPr lang="en-US" sz="4000" dirty="0" smtClean="0">
                <a:latin typeface="Calibri"/>
                <a:cs typeface="Calibri"/>
              </a:rPr>
              <a:t>NDVI loss within the 1 km buffer of Manuel Antonio National Park. </a:t>
            </a:r>
            <a:endParaRPr lang="en-US" sz="4000" dirty="0">
              <a:latin typeface="Calibri"/>
              <a:cs typeface="Calibri"/>
            </a:endParaRPr>
          </a:p>
        </p:txBody>
      </p:sp>
      <p:cxnSp>
        <p:nvCxnSpPr>
          <p:cNvPr id="22" name="Straight Arrow Connector 21"/>
          <p:cNvCxnSpPr/>
          <p:nvPr/>
        </p:nvCxnSpPr>
        <p:spPr>
          <a:xfrm flipH="1">
            <a:off x="19126200" y="20936285"/>
            <a:ext cx="3150454" cy="3288416"/>
          </a:xfrm>
          <a:prstGeom prst="straightConnector1">
            <a:avLst/>
          </a:prstGeom>
          <a:ln w="698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10640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1030</TotalTime>
  <Words>608</Words>
  <Application>Microsoft Office PowerPoint</Application>
  <PresentationFormat>Custom</PresentationFormat>
  <Paragraphs>42</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Colby College</dc:creator>
  <cp:lastModifiedBy>Colby College</cp:lastModifiedBy>
  <cp:revision>41</cp:revision>
  <dcterms:created xsi:type="dcterms:W3CDTF">2014-04-17T17:09:48Z</dcterms:created>
  <dcterms:modified xsi:type="dcterms:W3CDTF">2014-04-24T18:12:42Z</dcterms:modified>
</cp:coreProperties>
</file>