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891200" cy="38404800"/>
  <p:notesSz cx="6858000" cy="9144000"/>
  <p:defaultTextStyle>
    <a:defPPr>
      <a:defRPr lang="en-US"/>
    </a:defPPr>
    <a:lvl1pPr marL="0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1pPr>
    <a:lvl2pPr marL="2351288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2pPr>
    <a:lvl3pPr marL="4702576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3pPr>
    <a:lvl4pPr marL="7053864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4pPr>
    <a:lvl5pPr marL="9405153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5pPr>
    <a:lvl6pPr marL="11756441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6pPr>
    <a:lvl7pPr marL="14107729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7pPr>
    <a:lvl8pPr marL="16459017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8pPr>
    <a:lvl9pPr marL="18810305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664" autoAdjust="0"/>
  </p:normalViewPr>
  <p:slideViewPr>
    <p:cSldViewPr>
      <p:cViewPr>
        <p:scale>
          <a:sx n="25" d="100"/>
          <a:sy n="25" d="100"/>
        </p:scale>
        <p:origin x="-80" y="24"/>
      </p:cViewPr>
      <p:guideLst>
        <p:guide orient="horz" pos="12096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1930383"/>
            <a:ext cx="37307520" cy="8232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21762720"/>
            <a:ext cx="30723840" cy="9814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51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702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053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405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93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56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8614416"/>
            <a:ext cx="47404018" cy="1834984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8614416"/>
            <a:ext cx="141480542" cy="1834984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57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73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4678643"/>
            <a:ext cx="37307520" cy="7627620"/>
          </a:xfrm>
        </p:spPr>
        <p:txBody>
          <a:bodyPr anchor="t"/>
          <a:lstStyle>
            <a:lvl1pPr algn="l">
              <a:defRPr sz="20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6277596"/>
            <a:ext cx="37307520" cy="8401047"/>
          </a:xfrm>
        </p:spPr>
        <p:txBody>
          <a:bodyPr anchor="b"/>
          <a:lstStyle>
            <a:lvl1pPr marL="0" indent="0">
              <a:buNone/>
              <a:defRPr sz="10300">
                <a:solidFill>
                  <a:schemeClr val="tx1">
                    <a:tint val="75000"/>
                  </a:schemeClr>
                </a:solidFill>
              </a:defRPr>
            </a:lvl1pPr>
            <a:lvl2pPr marL="2351288" indent="0">
              <a:buNone/>
              <a:defRPr sz="9300">
                <a:solidFill>
                  <a:schemeClr val="tx1">
                    <a:tint val="75000"/>
                  </a:schemeClr>
                </a:solidFill>
              </a:defRPr>
            </a:lvl2pPr>
            <a:lvl3pPr marL="470257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3pPr>
            <a:lvl4pPr marL="7053864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4pPr>
            <a:lvl5pPr marL="9405153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156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77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596633"/>
            <a:ext cx="19392902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2179300"/>
            <a:ext cx="19392902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8596633"/>
            <a:ext cx="19400520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2179300"/>
            <a:ext cx="19400520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82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69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212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529080"/>
            <a:ext cx="14439902" cy="6507480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529083"/>
            <a:ext cx="24536400" cy="32777433"/>
          </a:xfrm>
        </p:spPr>
        <p:txBody>
          <a:bodyPr/>
          <a:lstStyle>
            <a:lvl1pPr>
              <a:defRPr sz="16500"/>
            </a:lvl1pPr>
            <a:lvl2pPr>
              <a:defRPr sz="14400"/>
            </a:lvl2pPr>
            <a:lvl3pPr>
              <a:defRPr sz="12300"/>
            </a:lvl3pPr>
            <a:lvl4pPr>
              <a:defRPr sz="10300"/>
            </a:lvl4pPr>
            <a:lvl5pPr>
              <a:defRPr sz="10300"/>
            </a:lvl5pPr>
            <a:lvl6pPr>
              <a:defRPr sz="10300"/>
            </a:lvl6pPr>
            <a:lvl7pPr>
              <a:defRPr sz="10300"/>
            </a:lvl7pPr>
            <a:lvl8pPr>
              <a:defRPr sz="10300"/>
            </a:lvl8pPr>
            <a:lvl9pPr>
              <a:defRPr sz="10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8036563"/>
            <a:ext cx="14439902" cy="26269953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54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6883360"/>
            <a:ext cx="26334720" cy="3173733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3431540"/>
            <a:ext cx="26334720" cy="23042880"/>
          </a:xfrm>
        </p:spPr>
        <p:txBody>
          <a:bodyPr/>
          <a:lstStyle>
            <a:lvl1pPr marL="0" indent="0">
              <a:buNone/>
              <a:defRPr sz="16500"/>
            </a:lvl1pPr>
            <a:lvl2pPr marL="2351288" indent="0">
              <a:buNone/>
              <a:defRPr sz="14400"/>
            </a:lvl2pPr>
            <a:lvl3pPr marL="4702576" indent="0">
              <a:buNone/>
              <a:defRPr sz="12300"/>
            </a:lvl3pPr>
            <a:lvl4pPr marL="7053864" indent="0">
              <a:buNone/>
              <a:defRPr sz="10300"/>
            </a:lvl4pPr>
            <a:lvl5pPr marL="9405153" indent="0">
              <a:buNone/>
              <a:defRPr sz="10300"/>
            </a:lvl5pPr>
            <a:lvl6pPr marL="11756441" indent="0">
              <a:buNone/>
              <a:defRPr sz="10300"/>
            </a:lvl6pPr>
            <a:lvl7pPr marL="14107729" indent="0">
              <a:buNone/>
              <a:defRPr sz="10300"/>
            </a:lvl7pPr>
            <a:lvl8pPr marL="16459017" indent="0">
              <a:buNone/>
              <a:defRPr sz="10300"/>
            </a:lvl8pPr>
            <a:lvl9pPr marL="18810305" indent="0">
              <a:buNone/>
              <a:defRPr sz="10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30057093"/>
            <a:ext cx="26334720" cy="4507227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352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accent5">
                <a:lumMod val="60000"/>
                <a:lumOff val="40000"/>
              </a:schemeClr>
            </a:gs>
            <a:gs pos="100000">
              <a:srgbClr val="000000"/>
            </a:gs>
          </a:gsLst>
          <a:lin ang="228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  <a:prstGeom prst="rect">
            <a:avLst/>
          </a:prstGeom>
        </p:spPr>
        <p:txBody>
          <a:bodyPr vert="horz" lIns="470258" tIns="235129" rIns="470258" bIns="23512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961123"/>
            <a:ext cx="39502080" cy="25345393"/>
          </a:xfrm>
          <a:prstGeom prst="rect">
            <a:avLst/>
          </a:prstGeom>
        </p:spPr>
        <p:txBody>
          <a:bodyPr vert="horz" lIns="470258" tIns="235129" rIns="470258" bIns="23512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l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253B7-7725-45E2-85A7-ECFFAB05BAA7}" type="datetimeFigureOut">
              <a:rPr lang="en-US" smtClean="0"/>
              <a:t>4/26/15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5595563"/>
            <a:ext cx="138988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ct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53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702576" rtl="0" eaLnBrk="1" latinLnBrk="0" hangingPunct="1">
        <a:spcBef>
          <a:spcPct val="0"/>
        </a:spcBef>
        <a:buNone/>
        <a:defRPr sz="2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3466" indent="-1763466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00" kern="1200">
          <a:solidFill>
            <a:schemeClr val="tx1"/>
          </a:solidFill>
          <a:latin typeface="+mn-lt"/>
          <a:ea typeface="+mn-ea"/>
          <a:cs typeface="+mn-cs"/>
        </a:defRPr>
      </a:lvl1pPr>
      <a:lvl2pPr marL="3820843" indent="-1469555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4400" kern="1200">
          <a:solidFill>
            <a:schemeClr val="tx1"/>
          </a:solidFill>
          <a:latin typeface="+mn-lt"/>
          <a:ea typeface="+mn-ea"/>
          <a:cs typeface="+mn-cs"/>
        </a:defRPr>
      </a:lvl2pPr>
      <a:lvl3pPr marL="5878220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300" kern="1200">
          <a:solidFill>
            <a:schemeClr val="tx1"/>
          </a:solidFill>
          <a:latin typeface="+mn-lt"/>
          <a:ea typeface="+mn-ea"/>
          <a:cs typeface="+mn-cs"/>
        </a:defRPr>
      </a:lvl3pPr>
      <a:lvl4pPr marL="822950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0300" kern="1200">
          <a:solidFill>
            <a:schemeClr val="tx1"/>
          </a:solidFill>
          <a:latin typeface="+mn-lt"/>
          <a:ea typeface="+mn-ea"/>
          <a:cs typeface="+mn-cs"/>
        </a:defRPr>
      </a:lvl4pPr>
      <a:lvl5pPr marL="10580797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»"/>
        <a:defRPr sz="10300" kern="1200">
          <a:solidFill>
            <a:schemeClr val="tx1"/>
          </a:solidFill>
          <a:latin typeface="+mn-lt"/>
          <a:ea typeface="+mn-ea"/>
          <a:cs typeface="+mn-cs"/>
        </a:defRPr>
      </a:lvl5pPr>
      <a:lvl6pPr marL="12932085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6pPr>
      <a:lvl7pPr marL="15283373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7pPr>
      <a:lvl8pPr marL="17634661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8pPr>
      <a:lvl9pPr marL="1998594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1pPr>
      <a:lvl2pPr marL="2351288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2pPr>
      <a:lvl3pPr marL="4702576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3pPr>
      <a:lvl4pPr marL="7053864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4pPr>
      <a:lvl5pPr marL="9405153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5pPr>
      <a:lvl6pPr marL="11756441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6pPr>
      <a:lvl7pPr marL="14107729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017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8pPr>
      <a:lvl9pPr marL="18810305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6" Type="http://schemas.openxmlformats.org/officeDocument/2006/relationships/image" Target="../media/image5.jpg"/><Relationship Id="rId7" Type="http://schemas.openxmlformats.org/officeDocument/2006/relationships/image" Target="../media/image6.jp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9000">
              <a:schemeClr val="tx2">
                <a:lumMod val="60000"/>
                <a:lumOff val="40000"/>
              </a:schemeClr>
            </a:gs>
            <a:gs pos="100000">
              <a:srgbClr val="00000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030200" y="6705600"/>
            <a:ext cx="16938766" cy="987688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4000" b="1" u="sng" dirty="0" smtClean="0">
                <a:latin typeface="Garamond" panose="02020404030301010803" pitchFamily="18" charset="0"/>
              </a:rPr>
              <a:t>Intro </a:t>
            </a:r>
          </a:p>
          <a:p>
            <a:pPr marL="571500" indent="-571500">
              <a:buFont typeface="Arial"/>
              <a:buChar char="•"/>
            </a:pPr>
            <a:r>
              <a:rPr lang="en-US" sz="4000" dirty="0" smtClean="0">
                <a:latin typeface="Garamond" panose="02020404030301010803" pitchFamily="18" charset="0"/>
              </a:rPr>
              <a:t>The stock market is one of the least predictable entities in the entire world </a:t>
            </a:r>
          </a:p>
          <a:p>
            <a:pPr marL="571500" indent="-571500">
              <a:buFont typeface="Arial"/>
              <a:buChar char="•"/>
            </a:pPr>
            <a:r>
              <a:rPr lang="en-US" sz="4000" dirty="0" smtClean="0">
                <a:latin typeface="Garamond" panose="02020404030301010803" pitchFamily="18" charset="0"/>
              </a:rPr>
              <a:t>With energy sustainability growing as one of the most important factors to our future, the renewable energy sector is increasingly important to the future of our world</a:t>
            </a:r>
          </a:p>
          <a:p>
            <a:pPr marL="571500" indent="-571500">
              <a:buFont typeface="Arial"/>
              <a:buChar char="•"/>
            </a:pPr>
            <a:r>
              <a:rPr lang="en-US" sz="4000" dirty="0" smtClean="0">
                <a:latin typeface="Garamond" panose="02020404030301010803" pitchFamily="18" charset="0"/>
              </a:rPr>
              <a:t>How does the market value renewable energy companies?</a:t>
            </a:r>
          </a:p>
          <a:p>
            <a:pPr marL="2922788" lvl="1" indent="-571500">
              <a:buFont typeface="Arial"/>
              <a:buChar char="•"/>
            </a:pPr>
            <a:r>
              <a:rPr lang="en-US" sz="4000" dirty="0" smtClean="0">
                <a:latin typeface="Garamond" panose="02020404030301010803" pitchFamily="18" charset="0"/>
              </a:rPr>
              <a:t>Does the market react to certain announcements </a:t>
            </a:r>
          </a:p>
          <a:p>
            <a:pPr marL="571500" indent="-571500">
              <a:buFont typeface="Arial"/>
              <a:buChar char="•"/>
            </a:pPr>
            <a:r>
              <a:rPr lang="en-US" sz="4000" dirty="0" smtClean="0">
                <a:latin typeface="Garamond" panose="02020404030301010803" pitchFamily="18" charset="0"/>
              </a:rPr>
              <a:t>With highly volatile oil prices over the past few years, how is the renewable energy industry affected?</a:t>
            </a:r>
          </a:p>
          <a:p>
            <a:r>
              <a:rPr lang="en-US" sz="4000" b="1" u="sng" dirty="0" smtClean="0">
                <a:latin typeface="Garamond" panose="02020404030301010803" pitchFamily="18" charset="0"/>
              </a:rPr>
              <a:t>Theories</a:t>
            </a:r>
          </a:p>
          <a:p>
            <a:pPr marL="571500" indent="-571500">
              <a:buFont typeface="Arial"/>
              <a:buChar char="•"/>
            </a:pPr>
            <a:r>
              <a:rPr lang="en-US" sz="4000" dirty="0" smtClean="0">
                <a:latin typeface="Garamond" panose="02020404030301010803" pitchFamily="18" charset="0"/>
              </a:rPr>
              <a:t>Efficient Market Hypothesis: market reacts to newly available info</a:t>
            </a:r>
          </a:p>
          <a:p>
            <a:pPr marL="571500" indent="-571500">
              <a:buFont typeface="Arial"/>
              <a:buChar char="•"/>
            </a:pPr>
            <a:r>
              <a:rPr lang="en-US" sz="4000" dirty="0" smtClean="0">
                <a:latin typeface="Garamond" panose="02020404030301010803" pitchFamily="18" charset="0"/>
              </a:rPr>
              <a:t>Market does not react to investment announcements as the company value already encapsulates all future cash flows </a:t>
            </a:r>
          </a:p>
          <a:p>
            <a:pPr marL="571500" indent="-571500">
              <a:buFont typeface="Arial"/>
              <a:buChar char="•"/>
            </a:pPr>
            <a:r>
              <a:rPr lang="en-US" sz="4000" dirty="0" smtClean="0">
                <a:latin typeface="Garamond" panose="02020404030301010803" pitchFamily="18" charset="0"/>
              </a:rPr>
              <a:t>Any announcements made by companies about future earnings or growth opportunities is seen as a negative</a:t>
            </a:r>
          </a:p>
          <a:p>
            <a:pPr marL="571500" indent="-571500">
              <a:buFont typeface="Arial"/>
              <a:buChar char="•"/>
            </a:pPr>
            <a:endParaRPr lang="en-US" sz="4000" dirty="0">
              <a:latin typeface="Garamond" panose="020204040303010108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11200" y="17068800"/>
            <a:ext cx="16154400" cy="1117228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b="1" u="sng" dirty="0">
                <a:latin typeface="Garamond" panose="02020404030301010803" pitchFamily="18" charset="0"/>
              </a:rPr>
              <a:t>Approach</a:t>
            </a:r>
            <a:endParaRPr lang="en-US" sz="4000" dirty="0">
              <a:latin typeface="Garamond" panose="02020404030301010803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Garamond" panose="02020404030301010803" pitchFamily="18" charset="0"/>
              </a:rPr>
              <a:t>Collect data on nine </a:t>
            </a:r>
            <a:r>
              <a:rPr lang="en-US" sz="4000" dirty="0" smtClean="0">
                <a:latin typeface="Garamond" panose="02020404030301010803" pitchFamily="18" charset="0"/>
              </a:rPr>
              <a:t>54 renewable energy companies </a:t>
            </a:r>
            <a:endParaRPr lang="en-US" sz="4000" dirty="0">
              <a:latin typeface="Garamond" panose="02020404030301010803" pitchFamily="18" charset="0"/>
            </a:endParaRPr>
          </a:p>
          <a:p>
            <a:pPr marL="2922788" lvl="1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Garamond" panose="02020404030301010803" pitchFamily="18" charset="0"/>
              </a:rPr>
              <a:t>Traded in the US stock markets</a:t>
            </a:r>
          </a:p>
          <a:p>
            <a:pPr marL="5274076" lvl="2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Garamond" panose="02020404030301010803" pitchFamily="18" charset="0"/>
              </a:rPr>
              <a:t>NASDAQ, NYSE, OTC</a:t>
            </a:r>
            <a:endParaRPr lang="en-US" sz="4000" dirty="0">
              <a:latin typeface="Garamond" panose="02020404030301010803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Garamond" panose="02020404030301010803" pitchFamily="18" charset="0"/>
              </a:rPr>
              <a:t>Data collected and used as variables:</a:t>
            </a:r>
          </a:p>
          <a:p>
            <a:pPr marL="2922788" lvl="1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Garamond" panose="02020404030301010803" pitchFamily="18" charset="0"/>
              </a:rPr>
              <a:t>Announcements</a:t>
            </a:r>
          </a:p>
          <a:p>
            <a:pPr marL="5274076" lvl="2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Garamond" panose="02020404030301010803" pitchFamily="18" charset="0"/>
              </a:rPr>
              <a:t>Date, Type, Value</a:t>
            </a:r>
            <a:endParaRPr lang="en-US" sz="4000" dirty="0">
              <a:latin typeface="Garamond" panose="02020404030301010803" pitchFamily="18" charset="0"/>
            </a:endParaRPr>
          </a:p>
          <a:p>
            <a:pPr marL="2922788" lvl="1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Garamond" panose="02020404030301010803" pitchFamily="18" charset="0"/>
              </a:rPr>
              <a:t>Market Value</a:t>
            </a:r>
          </a:p>
          <a:p>
            <a:pPr marL="2922788" lvl="1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Garamond" panose="02020404030301010803" pitchFamily="18" charset="0"/>
              </a:rPr>
              <a:t>Daily Adjusted Closing Price </a:t>
            </a:r>
          </a:p>
          <a:p>
            <a:pPr marL="2922788" lvl="1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Garamond" panose="02020404030301010803" pitchFamily="18" charset="0"/>
              </a:rPr>
              <a:t>Price to Book Ratio</a:t>
            </a:r>
          </a:p>
          <a:p>
            <a:pPr marL="2922788" lvl="1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Garamond" panose="02020404030301010803" pitchFamily="18" charset="0"/>
              </a:rPr>
              <a:t>CAPEX/Total Assets </a:t>
            </a:r>
          </a:p>
          <a:p>
            <a:pPr marL="2922788" lvl="1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Garamond" panose="02020404030301010803" pitchFamily="18" charset="0"/>
              </a:rPr>
              <a:t>Return on Equity</a:t>
            </a:r>
            <a:endParaRPr lang="en-US" sz="4000" dirty="0">
              <a:latin typeface="Garamond" panose="02020404030301010803" pitchFamily="18" charset="0"/>
            </a:endParaRPr>
          </a:p>
          <a:p>
            <a:pPr marL="2922788" lvl="1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Garamond" panose="02020404030301010803" pitchFamily="18" charset="0"/>
              </a:rPr>
              <a:t>3-Month T-Bill</a:t>
            </a:r>
          </a:p>
          <a:p>
            <a:pPr marL="2922788" lvl="1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Garamond" panose="02020404030301010803" pitchFamily="18" charset="0"/>
              </a:rPr>
              <a:t>Daily Crude Oil </a:t>
            </a:r>
            <a:r>
              <a:rPr lang="en-US" sz="4000" dirty="0" smtClean="0">
                <a:latin typeface="Garamond" panose="02020404030301010803" pitchFamily="18" charset="0"/>
              </a:rPr>
              <a:t>Price</a:t>
            </a:r>
            <a:endParaRPr lang="en-US" sz="4000" dirty="0">
              <a:latin typeface="Garamond" panose="02020404030301010803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Garamond" panose="02020404030301010803" pitchFamily="18" charset="0"/>
              </a:rPr>
              <a:t>Look at years </a:t>
            </a:r>
            <a:r>
              <a:rPr lang="en-US" sz="4000" dirty="0" smtClean="0">
                <a:latin typeface="Garamond" panose="02020404030301010803" pitchFamily="18" charset="0"/>
              </a:rPr>
              <a:t>2010-2014 </a:t>
            </a:r>
            <a:r>
              <a:rPr lang="en-US" sz="4000" dirty="0">
                <a:latin typeface="Garamond" panose="02020404030301010803" pitchFamily="18" charset="0"/>
              </a:rPr>
              <a:t>to see the </a:t>
            </a:r>
            <a:r>
              <a:rPr lang="en-US" sz="4000" dirty="0" smtClean="0">
                <a:latin typeface="Garamond" panose="02020404030301010803" pitchFamily="18" charset="0"/>
              </a:rPr>
              <a:t>five year </a:t>
            </a:r>
            <a:r>
              <a:rPr lang="en-US" sz="4000" dirty="0">
                <a:latin typeface="Garamond" panose="02020404030301010803" pitchFamily="18" charset="0"/>
              </a:rPr>
              <a:t>period </a:t>
            </a:r>
            <a:r>
              <a:rPr lang="en-US" sz="4000" dirty="0" smtClean="0">
                <a:latin typeface="Garamond" panose="02020404030301010803" pitchFamily="18" charset="0"/>
              </a:rPr>
              <a:t>of the rebound from the crisis and a business cycle in the renewable energy market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Garamond" panose="02020404030301010803" pitchFamily="18" charset="0"/>
              </a:rPr>
              <a:t>Assess what types of announcements are most valuable and potentially which sectors of renewable energy are most appealing to the market</a:t>
            </a:r>
          </a:p>
        </p:txBody>
      </p:sp>
      <p:sp>
        <p:nvSpPr>
          <p:cNvPr id="6" name="Rectangle 5"/>
          <p:cNvSpPr/>
          <p:nvPr/>
        </p:nvSpPr>
        <p:spPr>
          <a:xfrm>
            <a:off x="6934200" y="-1"/>
            <a:ext cx="3048000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Garamond" panose="02020404030301010803" pitchFamily="18" charset="0"/>
              </a:rPr>
              <a:t> </a:t>
            </a:r>
            <a:r>
              <a:rPr lang="en-US" dirty="0" smtClean="0">
                <a:latin typeface="Garamond" panose="02020404030301010803" pitchFamily="18" charset="0"/>
              </a:rPr>
              <a:t>How does the Stock Market Value Renewable Energy?</a:t>
            </a:r>
          </a:p>
          <a:p>
            <a:pPr algn="ctr"/>
            <a:r>
              <a:rPr lang="en-US" sz="6000" dirty="0" smtClean="0">
                <a:latin typeface="Garamond" panose="02020404030301010803" pitchFamily="18" charset="0"/>
              </a:rPr>
              <a:t>A test of fundamental financial theories through announcements data</a:t>
            </a:r>
          </a:p>
          <a:p>
            <a:pPr algn="ctr"/>
            <a:r>
              <a:rPr lang="en-US" sz="6600" dirty="0" smtClean="0">
                <a:latin typeface="Garamond" panose="02020404030301010803" pitchFamily="18" charset="0"/>
              </a:rPr>
              <a:t>Jack Crampton </a:t>
            </a:r>
          </a:p>
          <a:p>
            <a:pPr algn="ctr"/>
            <a:r>
              <a:rPr lang="en-US" sz="6600" dirty="0" smtClean="0">
                <a:latin typeface="Garamond" panose="02020404030301010803" pitchFamily="18" charset="0"/>
              </a:rPr>
              <a:t>Professor </a:t>
            </a:r>
            <a:r>
              <a:rPr lang="en-US" sz="6600" dirty="0" err="1" smtClean="0">
                <a:latin typeface="Garamond" panose="02020404030301010803" pitchFamily="18" charset="0"/>
              </a:rPr>
              <a:t>Dissanayake</a:t>
            </a:r>
            <a:endParaRPr lang="en-US" sz="6600" dirty="0" smtClean="0">
              <a:latin typeface="Garamond" panose="02020404030301010803" pitchFamily="18" charset="0"/>
            </a:endParaRPr>
          </a:p>
          <a:p>
            <a:pPr algn="ctr"/>
            <a:r>
              <a:rPr lang="en-US" sz="6600" dirty="0" smtClean="0">
                <a:latin typeface="Garamond" panose="02020404030301010803" pitchFamily="18" charset="0"/>
              </a:rPr>
              <a:t>Spring 2015</a:t>
            </a:r>
            <a:endParaRPr lang="en-US" sz="6600" dirty="0">
              <a:latin typeface="Garamond" panose="02020404030301010803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051" y="267257"/>
            <a:ext cx="3652191" cy="3575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4200" y="270877"/>
            <a:ext cx="3651250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049000" y="28803600"/>
            <a:ext cx="21945600" cy="378565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sz="4000" b="1" u="sng" dirty="0">
                <a:latin typeface="Garamond"/>
                <a:cs typeface="Garamond"/>
              </a:rPr>
              <a:t>Data Analysis &amp; Results </a:t>
            </a:r>
            <a:endParaRPr lang="en-US" sz="4000" b="1" u="sng" dirty="0" smtClean="0">
              <a:latin typeface="Garamond"/>
              <a:cs typeface="Garamond"/>
            </a:endParaRPr>
          </a:p>
          <a:p>
            <a:pPr marL="742950" indent="-742950">
              <a:buAutoNum type="arabicPeriod"/>
            </a:pPr>
            <a:r>
              <a:rPr lang="en-US" sz="4000" dirty="0" smtClean="0">
                <a:latin typeface="Garamond"/>
                <a:cs typeface="Garamond"/>
              </a:rPr>
              <a:t>As this is Panel Data, Fixed Effects and Random Effects regressions were run</a:t>
            </a:r>
          </a:p>
          <a:p>
            <a:pPr marL="742950" indent="-742950">
              <a:buAutoNum type="arabicPeriod"/>
            </a:pPr>
            <a:r>
              <a:rPr lang="en-US" sz="4000" dirty="0" smtClean="0">
                <a:latin typeface="Garamond"/>
                <a:cs typeface="Garamond"/>
              </a:rPr>
              <a:t>Due to the lack of observations, the results cannot be accepted as a cause and effect</a:t>
            </a:r>
          </a:p>
          <a:p>
            <a:pPr marL="3094238" lvl="1" indent="-742950">
              <a:buAutoNum type="arabicPeriod"/>
            </a:pPr>
            <a:r>
              <a:rPr lang="en-US" sz="4000" dirty="0" smtClean="0">
                <a:latin typeface="Garamond"/>
                <a:cs typeface="Garamond"/>
              </a:rPr>
              <a:t>Need to complete announcement data collection</a:t>
            </a:r>
          </a:p>
          <a:p>
            <a:pPr marL="742950" indent="-742950">
              <a:buAutoNum type="arabicPeriod"/>
            </a:pPr>
            <a:r>
              <a:rPr lang="en-US" sz="4000" dirty="0" smtClean="0">
                <a:latin typeface="Garamond"/>
                <a:cs typeface="Garamond"/>
              </a:rPr>
              <a:t>Various tests are run to test if data is in fact, “random” and evenly distributed</a:t>
            </a:r>
          </a:p>
          <a:p>
            <a:endParaRPr lang="en-US" sz="4000" dirty="0" smtClean="0">
              <a:latin typeface="Garamond"/>
              <a:cs typeface="Garamond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201400" y="33359912"/>
            <a:ext cx="21945600" cy="501675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sz="4000" b="1" u="sng" dirty="0">
                <a:latin typeface="Garamond"/>
                <a:cs typeface="Garamond"/>
              </a:rPr>
              <a:t>Conclusions</a:t>
            </a:r>
          </a:p>
          <a:p>
            <a:pPr marL="571500" indent="-571500">
              <a:buFont typeface="Arial"/>
              <a:buChar char="•"/>
            </a:pPr>
            <a:r>
              <a:rPr lang="en-US" sz="4000" dirty="0">
                <a:latin typeface="Garamond"/>
                <a:cs typeface="Garamond"/>
              </a:rPr>
              <a:t>Because of our lack of statistical significance throughout we cannot make any definite conclusions of the effects of the expiration of the ban. </a:t>
            </a:r>
            <a:endParaRPr lang="en-US" sz="4000" dirty="0" smtClean="0">
              <a:latin typeface="Garamond"/>
              <a:cs typeface="Garamond"/>
            </a:endParaRPr>
          </a:p>
          <a:p>
            <a:pPr marL="2922788" lvl="1" indent="-571500">
              <a:buFont typeface="Arial"/>
              <a:buChar char="•"/>
            </a:pPr>
            <a:r>
              <a:rPr lang="en-US" sz="4000" dirty="0" smtClean="0">
                <a:latin typeface="Garamond"/>
                <a:cs typeface="Garamond"/>
              </a:rPr>
              <a:t>Results </a:t>
            </a:r>
            <a:r>
              <a:rPr lang="en-US" sz="4000" dirty="0">
                <a:latin typeface="Garamond"/>
                <a:cs typeface="Garamond"/>
              </a:rPr>
              <a:t>indicate that the </a:t>
            </a:r>
            <a:r>
              <a:rPr lang="en-US" sz="4000" dirty="0" smtClean="0">
                <a:latin typeface="Garamond"/>
                <a:cs typeface="Garamond"/>
              </a:rPr>
              <a:t>market does in fact react to announcements being made </a:t>
            </a:r>
          </a:p>
          <a:p>
            <a:pPr marL="2922788" lvl="1" indent="-571500">
              <a:buFont typeface="Arial"/>
              <a:buChar char="•"/>
            </a:pPr>
            <a:r>
              <a:rPr lang="en-US" sz="4000" dirty="0" smtClean="0">
                <a:latin typeface="Garamond"/>
                <a:cs typeface="Garamond"/>
              </a:rPr>
              <a:t>Need </a:t>
            </a:r>
            <a:r>
              <a:rPr lang="en-US" sz="4000" dirty="0">
                <a:latin typeface="Garamond"/>
                <a:cs typeface="Garamond"/>
              </a:rPr>
              <a:t>a larger sample size of data to try and come to a complete conclusion on the national effects of the ban. </a:t>
            </a:r>
            <a:endParaRPr lang="en-US" sz="4000" dirty="0" smtClean="0">
              <a:latin typeface="Garamond"/>
              <a:cs typeface="Garamond"/>
            </a:endParaRPr>
          </a:p>
          <a:p>
            <a:pPr marL="571500" indent="-571500">
              <a:buFont typeface="Arial"/>
              <a:buChar char="•"/>
            </a:pPr>
            <a:r>
              <a:rPr lang="en-US" sz="4000" dirty="0" smtClean="0">
                <a:latin typeface="Garamond"/>
                <a:cs typeface="Garamond"/>
              </a:rPr>
              <a:t>This </a:t>
            </a:r>
            <a:r>
              <a:rPr lang="en-US" sz="4000" dirty="0">
                <a:latin typeface="Garamond"/>
                <a:cs typeface="Garamond"/>
              </a:rPr>
              <a:t>along with increased variety of related variables will increase the accuracy of the model, allowing for more definite conclusions to be reached. </a:t>
            </a:r>
          </a:p>
        </p:txBody>
      </p:sp>
      <p:pic>
        <p:nvPicPr>
          <p:cNvPr id="14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8600" y="33070800"/>
            <a:ext cx="8001000" cy="472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35433000" y="24231600"/>
            <a:ext cx="5715000" cy="17543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/>
              <a:t>Global New Investment in Renewable Energy by Asset Class (Billions of $)</a:t>
            </a:r>
            <a:endParaRPr lang="en-US" sz="3600" dirty="0"/>
          </a:p>
        </p:txBody>
      </p:sp>
      <p:pic>
        <p:nvPicPr>
          <p:cNvPr id="15" name="Picture 14" descr="Screen Shot 2015-04-24 at 4.27.54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3400" y="26517600"/>
            <a:ext cx="7429500" cy="507919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4823400" y="32080200"/>
            <a:ext cx="740869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/>
              <a:t>Log of Weekly Returns, Project Portfolio and NEX (Index)</a:t>
            </a:r>
            <a:endParaRPr lang="en-US" sz="2400" b="1" dirty="0"/>
          </a:p>
        </p:txBody>
      </p:sp>
      <p:pic>
        <p:nvPicPr>
          <p:cNvPr id="17" name="Picture 16" descr="3098-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6800" y="4953000"/>
            <a:ext cx="10757685" cy="6723553"/>
          </a:xfrm>
          <a:prstGeom prst="rect">
            <a:avLst/>
          </a:prstGeom>
        </p:spPr>
      </p:pic>
      <p:pic>
        <p:nvPicPr>
          <p:cNvPr id="19" name="Picture 18" descr="Wind-farm--wind-energy--green-energy--renewable-energy-jpg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5486400"/>
            <a:ext cx="7874000" cy="4432300"/>
          </a:xfrm>
          <a:prstGeom prst="rect">
            <a:avLst/>
          </a:prstGeom>
        </p:spPr>
      </p:pic>
      <p:pic>
        <p:nvPicPr>
          <p:cNvPr id="22" name="Picture 21" descr="Screen Shot 2015-04-24 at 4.48.26 A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0515600"/>
            <a:ext cx="8089900" cy="5842000"/>
          </a:xfrm>
          <a:prstGeom prst="rect">
            <a:avLst/>
          </a:prstGeom>
        </p:spPr>
      </p:pic>
      <p:pic>
        <p:nvPicPr>
          <p:cNvPr id="23" name="Picture 22" descr="Screen Shot 2015-04-24 at 4.49.09 A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027" y="21286406"/>
            <a:ext cx="8809973" cy="3592894"/>
          </a:xfrm>
          <a:prstGeom prst="rect">
            <a:avLst/>
          </a:prstGeom>
        </p:spPr>
      </p:pic>
      <p:pic>
        <p:nvPicPr>
          <p:cNvPr id="24" name="Picture 23" descr="Screen Shot 2015-04-24 at 4.48.59 A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6916400"/>
            <a:ext cx="8791361" cy="3657600"/>
          </a:xfrm>
          <a:prstGeom prst="rect">
            <a:avLst/>
          </a:prstGeom>
        </p:spPr>
      </p:pic>
      <p:pic>
        <p:nvPicPr>
          <p:cNvPr id="2" name="Picture 1" descr="Screen Shot 2015-04-26 at 4.11.26 PM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5600" y="13182600"/>
            <a:ext cx="8987333" cy="5257800"/>
          </a:xfrm>
          <a:prstGeom prst="rect">
            <a:avLst/>
          </a:prstGeom>
        </p:spPr>
      </p:pic>
      <p:pic>
        <p:nvPicPr>
          <p:cNvPr id="8" name="Picture 7" descr="Screen Shot 2015-04-26 at 4.11.02 PM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6600" y="19050000"/>
            <a:ext cx="8128000" cy="4152900"/>
          </a:xfrm>
          <a:prstGeom prst="rect">
            <a:avLst/>
          </a:prstGeom>
        </p:spPr>
      </p:pic>
      <p:pic>
        <p:nvPicPr>
          <p:cNvPr id="10" name="Picture 9" descr="Screen Shot 2015-04-26 at 4.35.50 PM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7508200"/>
            <a:ext cx="8872659" cy="950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3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426</Words>
  <Application>Microsoft Macintosh PowerPoint</Application>
  <PresentationFormat>Custom</PresentationFormat>
  <Paragraphs>43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Colby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Gimond</dc:creator>
  <cp:lastModifiedBy>John Crampton</cp:lastModifiedBy>
  <cp:revision>46</cp:revision>
  <dcterms:created xsi:type="dcterms:W3CDTF">2014-04-08T13:46:32Z</dcterms:created>
  <dcterms:modified xsi:type="dcterms:W3CDTF">2015-04-26T20:39:11Z</dcterms:modified>
</cp:coreProperties>
</file>