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43891200" cy="38404800"/>
  <p:notesSz cx="6858000" cy="9144000"/>
  <p:defaultTextStyle>
    <a:defPPr>
      <a:defRPr lang="en-US"/>
    </a:defPPr>
    <a:lvl1pPr marL="0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1pPr>
    <a:lvl2pPr marL="2351288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2pPr>
    <a:lvl3pPr marL="4702576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3pPr>
    <a:lvl4pPr marL="7053864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4pPr>
    <a:lvl5pPr marL="9405153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5pPr>
    <a:lvl6pPr marL="11756441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6pPr>
    <a:lvl7pPr marL="14107729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7pPr>
    <a:lvl8pPr marL="16459017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8pPr>
    <a:lvl9pPr marL="18810305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1224" y="40"/>
      </p:cViewPr>
      <p:guideLst>
        <p:guide orient="horz" pos="12096"/>
        <p:guide pos="138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5524AE-2FAD-44DA-8ED7-8D5E4E8F139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EC052CA-684A-423B-AD9A-676C9E9FB92D}">
      <dgm:prSet custT="1"/>
      <dgm:spPr/>
      <dgm:t>
        <a:bodyPr/>
        <a:lstStyle/>
        <a:p>
          <a:pPr rtl="0">
            <a:lnSpc>
              <a:spcPct val="60000"/>
            </a:lnSpc>
          </a:pPr>
          <a:r>
            <a:rPr lang="en-US" sz="4400" dirty="0" err="1" smtClean="0"/>
            <a:t>DeFrancis</a:t>
          </a:r>
          <a:r>
            <a:rPr lang="en-US" sz="4400" dirty="0" smtClean="0"/>
            <a:t>, P.C</a:t>
          </a:r>
          <a:r>
            <a:rPr lang="en-US" sz="4400" dirty="0" smtClean="0"/>
            <a:t>.; </a:t>
          </a:r>
          <a:r>
            <a:rPr lang="en-US" sz="4400" dirty="0" smtClean="0"/>
            <a:t>Advisor: </a:t>
          </a:r>
          <a:r>
            <a:rPr lang="en-US" sz="4400" dirty="0" err="1" smtClean="0"/>
            <a:t>Gastaldo</a:t>
          </a:r>
          <a:r>
            <a:rPr lang="en-US" sz="4400" dirty="0" smtClean="0"/>
            <a:t>, R.A</a:t>
          </a:r>
          <a:r>
            <a:rPr lang="en-US" sz="4400" dirty="0" smtClean="0"/>
            <a:t>.</a:t>
          </a:r>
          <a:endParaRPr lang="en-US" sz="4400" dirty="0" smtClean="0"/>
        </a:p>
        <a:p>
          <a:pPr rtl="0">
            <a:lnSpc>
              <a:spcPct val="60000"/>
            </a:lnSpc>
          </a:pPr>
          <a:r>
            <a:rPr lang="en-US" sz="3200" dirty="0" smtClean="0"/>
            <a:t>Colby </a:t>
          </a:r>
          <a:r>
            <a:rPr lang="en-US" sz="3200" dirty="0" smtClean="0"/>
            <a:t>College Department of Geology, Waterville, ME, 04901</a:t>
          </a:r>
        </a:p>
        <a:p>
          <a:pPr rtl="0">
            <a:lnSpc>
              <a:spcPct val="60000"/>
            </a:lnSpc>
          </a:pPr>
          <a:r>
            <a:rPr lang="en-US" sz="3200" dirty="0" err="1" smtClean="0"/>
            <a:t>pcdefran@colby.edu</a:t>
          </a:r>
          <a:endParaRPr lang="en-US" sz="3200" dirty="0" smtClean="0"/>
        </a:p>
      </dgm:t>
    </dgm:pt>
    <dgm:pt modelId="{A1B09D45-F260-4D79-8B2A-E1A8A350F3A5}" type="parTrans" cxnId="{246D4E70-01A8-4282-95D6-114CBD898990}">
      <dgm:prSet/>
      <dgm:spPr/>
      <dgm:t>
        <a:bodyPr/>
        <a:lstStyle/>
        <a:p>
          <a:endParaRPr lang="en-US"/>
        </a:p>
      </dgm:t>
    </dgm:pt>
    <dgm:pt modelId="{3609ABC9-A08F-40C6-9540-F68228F233A6}" type="sibTrans" cxnId="{246D4E70-01A8-4282-95D6-114CBD898990}">
      <dgm:prSet/>
      <dgm:spPr/>
      <dgm:t>
        <a:bodyPr/>
        <a:lstStyle/>
        <a:p>
          <a:endParaRPr lang="en-US"/>
        </a:p>
      </dgm:t>
    </dgm:pt>
    <dgm:pt modelId="{6C9B5B50-CA62-4978-834C-C5F8AF125B0C}" type="pres">
      <dgm:prSet presAssocID="{695524AE-2FAD-44DA-8ED7-8D5E4E8F139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8F89F01-9736-4C97-8F40-C3E87C367E31}" type="pres">
      <dgm:prSet presAssocID="{6EC052CA-684A-423B-AD9A-676C9E9FB92D}" presName="parentText" presStyleLbl="node1" presStyleIdx="0" presStyleCnt="1" custLinFactNeighborX="1248" custLinFactNeighborY="-2521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EF414AC-BEBF-4A46-A3A9-EE2F4B23748B}" type="presOf" srcId="{6EC052CA-684A-423B-AD9A-676C9E9FB92D}" destId="{68F89F01-9736-4C97-8F40-C3E87C367E31}" srcOrd="0" destOrd="0" presId="urn:microsoft.com/office/officeart/2005/8/layout/vList2"/>
    <dgm:cxn modelId="{8D4F800A-D064-F54D-835B-9C92AB5C0C79}" type="presOf" srcId="{695524AE-2FAD-44DA-8ED7-8D5E4E8F1391}" destId="{6C9B5B50-CA62-4978-834C-C5F8AF125B0C}" srcOrd="0" destOrd="0" presId="urn:microsoft.com/office/officeart/2005/8/layout/vList2"/>
    <dgm:cxn modelId="{246D4E70-01A8-4282-95D6-114CBD898990}" srcId="{695524AE-2FAD-44DA-8ED7-8D5E4E8F1391}" destId="{6EC052CA-684A-423B-AD9A-676C9E9FB92D}" srcOrd="0" destOrd="0" parTransId="{A1B09D45-F260-4D79-8B2A-E1A8A350F3A5}" sibTransId="{3609ABC9-A08F-40C6-9540-F68228F233A6}"/>
    <dgm:cxn modelId="{CD9A7291-3947-0643-A0F8-C356F9D31CE8}" type="presParOf" srcId="{6C9B5B50-CA62-4978-834C-C5F8AF125B0C}" destId="{68F89F01-9736-4C97-8F40-C3E87C367E3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F89F01-9736-4C97-8F40-C3E87C367E31}">
      <dsp:nvSpPr>
        <dsp:cNvPr id="0" name=""/>
        <dsp:cNvSpPr/>
      </dsp:nvSpPr>
      <dsp:spPr>
        <a:xfrm>
          <a:off x="0" y="0"/>
          <a:ext cx="11188687" cy="16411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l" defTabSz="1955800" rtl="0">
            <a:lnSpc>
              <a:spcPct val="6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err="1" smtClean="0"/>
            <a:t>DeFrancis</a:t>
          </a:r>
          <a:r>
            <a:rPr lang="en-US" sz="4400" kern="1200" dirty="0" smtClean="0"/>
            <a:t>, P.C</a:t>
          </a:r>
          <a:r>
            <a:rPr lang="en-US" sz="4400" kern="1200" dirty="0" smtClean="0"/>
            <a:t>.; </a:t>
          </a:r>
          <a:r>
            <a:rPr lang="en-US" sz="4400" kern="1200" dirty="0" smtClean="0"/>
            <a:t>Advisor: </a:t>
          </a:r>
          <a:r>
            <a:rPr lang="en-US" sz="4400" kern="1200" dirty="0" err="1" smtClean="0"/>
            <a:t>Gastaldo</a:t>
          </a:r>
          <a:r>
            <a:rPr lang="en-US" sz="4400" kern="1200" dirty="0" smtClean="0"/>
            <a:t>, R.A</a:t>
          </a:r>
          <a:r>
            <a:rPr lang="en-US" sz="4400" kern="1200" dirty="0" smtClean="0"/>
            <a:t>.</a:t>
          </a:r>
          <a:endParaRPr lang="en-US" sz="4400" kern="1200" dirty="0" smtClean="0"/>
        </a:p>
        <a:p>
          <a:pPr lvl="0" algn="l" defTabSz="1955800" rtl="0">
            <a:lnSpc>
              <a:spcPct val="6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Colby </a:t>
          </a:r>
          <a:r>
            <a:rPr lang="en-US" sz="3200" kern="1200" dirty="0" smtClean="0"/>
            <a:t>College Department of Geology, Waterville, ME, 04901</a:t>
          </a:r>
        </a:p>
        <a:p>
          <a:pPr lvl="0" algn="l" defTabSz="1955800" rtl="0">
            <a:lnSpc>
              <a:spcPct val="6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err="1" smtClean="0"/>
            <a:t>pcdefran@colby.edu</a:t>
          </a:r>
          <a:endParaRPr lang="en-US" sz="3200" kern="1200" dirty="0" smtClean="0"/>
        </a:p>
      </dsp:txBody>
      <dsp:txXfrm>
        <a:off x="80117" y="80117"/>
        <a:ext cx="11028453" cy="14809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1930383"/>
            <a:ext cx="37307520" cy="8232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21762720"/>
            <a:ext cx="30723840" cy="98145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351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702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0538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405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756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4107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64590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810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893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565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2742905" y="8614416"/>
            <a:ext cx="47404018" cy="1834984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0843" y="8614416"/>
            <a:ext cx="141480542" cy="1834984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571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734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4678643"/>
            <a:ext cx="37307520" cy="7627620"/>
          </a:xfrm>
        </p:spPr>
        <p:txBody>
          <a:bodyPr anchor="t"/>
          <a:lstStyle>
            <a:lvl1pPr algn="l">
              <a:defRPr sz="20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6277596"/>
            <a:ext cx="37307520" cy="8401047"/>
          </a:xfrm>
        </p:spPr>
        <p:txBody>
          <a:bodyPr anchor="b"/>
          <a:lstStyle>
            <a:lvl1pPr marL="0" indent="0">
              <a:buNone/>
              <a:defRPr sz="10300">
                <a:solidFill>
                  <a:schemeClr val="tx1">
                    <a:tint val="75000"/>
                  </a:schemeClr>
                </a:solidFill>
              </a:defRPr>
            </a:lvl1pPr>
            <a:lvl2pPr marL="2351288" indent="0">
              <a:buNone/>
              <a:defRPr sz="9300">
                <a:solidFill>
                  <a:schemeClr val="tx1">
                    <a:tint val="75000"/>
                  </a:schemeClr>
                </a:solidFill>
              </a:defRPr>
            </a:lvl2pPr>
            <a:lvl3pPr marL="4702576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3pPr>
            <a:lvl4pPr marL="7053864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4pPr>
            <a:lvl5pPr marL="9405153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5pPr>
            <a:lvl6pPr marL="11756441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6pPr>
            <a:lvl7pPr marL="14107729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7pPr>
            <a:lvl8pPr marL="16459017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8pPr>
            <a:lvl9pPr marL="18810305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156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30842" y="50184056"/>
            <a:ext cx="94442280" cy="141928847"/>
          </a:xfrm>
        </p:spPr>
        <p:txBody>
          <a:bodyPr/>
          <a:lstStyle>
            <a:lvl1pPr>
              <a:defRPr sz="14400"/>
            </a:lvl1pPr>
            <a:lvl2pPr>
              <a:defRPr sz="12300"/>
            </a:lvl2pPr>
            <a:lvl3pPr>
              <a:defRPr sz="10300"/>
            </a:lvl3pPr>
            <a:lvl4pPr>
              <a:defRPr sz="9300"/>
            </a:lvl4pPr>
            <a:lvl5pPr>
              <a:defRPr sz="9300"/>
            </a:lvl5pPr>
            <a:lvl6pPr>
              <a:defRPr sz="9300"/>
            </a:lvl6pPr>
            <a:lvl7pPr>
              <a:defRPr sz="9300"/>
            </a:lvl7pPr>
            <a:lvl8pPr>
              <a:defRPr sz="9300"/>
            </a:lvl8pPr>
            <a:lvl9pPr>
              <a:defRPr sz="9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704642" y="50184056"/>
            <a:ext cx="94442280" cy="141928847"/>
          </a:xfrm>
        </p:spPr>
        <p:txBody>
          <a:bodyPr/>
          <a:lstStyle>
            <a:lvl1pPr>
              <a:defRPr sz="14400"/>
            </a:lvl1pPr>
            <a:lvl2pPr>
              <a:defRPr sz="12300"/>
            </a:lvl2pPr>
            <a:lvl3pPr>
              <a:defRPr sz="10300"/>
            </a:lvl3pPr>
            <a:lvl4pPr>
              <a:defRPr sz="9300"/>
            </a:lvl4pPr>
            <a:lvl5pPr>
              <a:defRPr sz="9300"/>
            </a:lvl5pPr>
            <a:lvl6pPr>
              <a:defRPr sz="9300"/>
            </a:lvl6pPr>
            <a:lvl7pPr>
              <a:defRPr sz="9300"/>
            </a:lvl7pPr>
            <a:lvl8pPr>
              <a:defRPr sz="9300"/>
            </a:lvl8pPr>
            <a:lvl9pPr>
              <a:defRPr sz="9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771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537973"/>
            <a:ext cx="39502080" cy="640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8596633"/>
            <a:ext cx="19392902" cy="3582667"/>
          </a:xfrm>
        </p:spPr>
        <p:txBody>
          <a:bodyPr anchor="b"/>
          <a:lstStyle>
            <a:lvl1pPr marL="0" indent="0">
              <a:buNone/>
              <a:defRPr sz="12300" b="1"/>
            </a:lvl1pPr>
            <a:lvl2pPr marL="2351288" indent="0">
              <a:buNone/>
              <a:defRPr sz="10300" b="1"/>
            </a:lvl2pPr>
            <a:lvl3pPr marL="4702576" indent="0">
              <a:buNone/>
              <a:defRPr sz="9300" b="1"/>
            </a:lvl3pPr>
            <a:lvl4pPr marL="7053864" indent="0">
              <a:buNone/>
              <a:defRPr sz="8200" b="1"/>
            </a:lvl4pPr>
            <a:lvl5pPr marL="9405153" indent="0">
              <a:buNone/>
              <a:defRPr sz="8200" b="1"/>
            </a:lvl5pPr>
            <a:lvl6pPr marL="11756441" indent="0">
              <a:buNone/>
              <a:defRPr sz="8200" b="1"/>
            </a:lvl6pPr>
            <a:lvl7pPr marL="14107729" indent="0">
              <a:buNone/>
              <a:defRPr sz="8200" b="1"/>
            </a:lvl7pPr>
            <a:lvl8pPr marL="16459017" indent="0">
              <a:buNone/>
              <a:defRPr sz="8200" b="1"/>
            </a:lvl8pPr>
            <a:lvl9pPr marL="18810305" indent="0">
              <a:buNone/>
              <a:defRPr sz="8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2179300"/>
            <a:ext cx="19392902" cy="22127213"/>
          </a:xfrm>
        </p:spPr>
        <p:txBody>
          <a:bodyPr/>
          <a:lstStyle>
            <a:lvl1pPr>
              <a:defRPr sz="12300"/>
            </a:lvl1pPr>
            <a:lvl2pPr>
              <a:defRPr sz="10300"/>
            </a:lvl2pPr>
            <a:lvl3pPr>
              <a:defRPr sz="93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2" y="8596633"/>
            <a:ext cx="19400520" cy="3582667"/>
          </a:xfrm>
        </p:spPr>
        <p:txBody>
          <a:bodyPr anchor="b"/>
          <a:lstStyle>
            <a:lvl1pPr marL="0" indent="0">
              <a:buNone/>
              <a:defRPr sz="12300" b="1"/>
            </a:lvl1pPr>
            <a:lvl2pPr marL="2351288" indent="0">
              <a:buNone/>
              <a:defRPr sz="10300" b="1"/>
            </a:lvl2pPr>
            <a:lvl3pPr marL="4702576" indent="0">
              <a:buNone/>
              <a:defRPr sz="9300" b="1"/>
            </a:lvl3pPr>
            <a:lvl4pPr marL="7053864" indent="0">
              <a:buNone/>
              <a:defRPr sz="8200" b="1"/>
            </a:lvl4pPr>
            <a:lvl5pPr marL="9405153" indent="0">
              <a:buNone/>
              <a:defRPr sz="8200" b="1"/>
            </a:lvl5pPr>
            <a:lvl6pPr marL="11756441" indent="0">
              <a:buNone/>
              <a:defRPr sz="8200" b="1"/>
            </a:lvl6pPr>
            <a:lvl7pPr marL="14107729" indent="0">
              <a:buNone/>
              <a:defRPr sz="8200" b="1"/>
            </a:lvl7pPr>
            <a:lvl8pPr marL="16459017" indent="0">
              <a:buNone/>
              <a:defRPr sz="8200" b="1"/>
            </a:lvl8pPr>
            <a:lvl9pPr marL="18810305" indent="0">
              <a:buNone/>
              <a:defRPr sz="8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2179300"/>
            <a:ext cx="19400520" cy="22127213"/>
          </a:xfrm>
        </p:spPr>
        <p:txBody>
          <a:bodyPr/>
          <a:lstStyle>
            <a:lvl1pPr>
              <a:defRPr sz="12300"/>
            </a:lvl1pPr>
            <a:lvl2pPr>
              <a:defRPr sz="10300"/>
            </a:lvl2pPr>
            <a:lvl3pPr>
              <a:defRPr sz="93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823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869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212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3" y="1529080"/>
            <a:ext cx="14439902" cy="6507480"/>
          </a:xfrm>
        </p:spPr>
        <p:txBody>
          <a:bodyPr anchor="b"/>
          <a:lstStyle>
            <a:lvl1pPr algn="l">
              <a:defRPr sz="10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529083"/>
            <a:ext cx="24536400" cy="32777433"/>
          </a:xfrm>
        </p:spPr>
        <p:txBody>
          <a:bodyPr/>
          <a:lstStyle>
            <a:lvl1pPr>
              <a:defRPr sz="16500"/>
            </a:lvl1pPr>
            <a:lvl2pPr>
              <a:defRPr sz="14400"/>
            </a:lvl2pPr>
            <a:lvl3pPr>
              <a:defRPr sz="12300"/>
            </a:lvl3pPr>
            <a:lvl4pPr>
              <a:defRPr sz="10300"/>
            </a:lvl4pPr>
            <a:lvl5pPr>
              <a:defRPr sz="10300"/>
            </a:lvl5pPr>
            <a:lvl6pPr>
              <a:defRPr sz="10300"/>
            </a:lvl6pPr>
            <a:lvl7pPr>
              <a:defRPr sz="10300"/>
            </a:lvl7pPr>
            <a:lvl8pPr>
              <a:defRPr sz="10300"/>
            </a:lvl8pPr>
            <a:lvl9pPr>
              <a:defRPr sz="10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8036563"/>
            <a:ext cx="14439902" cy="26269953"/>
          </a:xfrm>
        </p:spPr>
        <p:txBody>
          <a:bodyPr/>
          <a:lstStyle>
            <a:lvl1pPr marL="0" indent="0">
              <a:buNone/>
              <a:defRPr sz="7200"/>
            </a:lvl1pPr>
            <a:lvl2pPr marL="2351288" indent="0">
              <a:buNone/>
              <a:defRPr sz="6200"/>
            </a:lvl2pPr>
            <a:lvl3pPr marL="4702576" indent="0">
              <a:buNone/>
              <a:defRPr sz="5100"/>
            </a:lvl3pPr>
            <a:lvl4pPr marL="7053864" indent="0">
              <a:buNone/>
              <a:defRPr sz="4600"/>
            </a:lvl4pPr>
            <a:lvl5pPr marL="9405153" indent="0">
              <a:buNone/>
              <a:defRPr sz="4600"/>
            </a:lvl5pPr>
            <a:lvl6pPr marL="11756441" indent="0">
              <a:buNone/>
              <a:defRPr sz="4600"/>
            </a:lvl6pPr>
            <a:lvl7pPr marL="14107729" indent="0">
              <a:buNone/>
              <a:defRPr sz="4600"/>
            </a:lvl7pPr>
            <a:lvl8pPr marL="16459017" indent="0">
              <a:buNone/>
              <a:defRPr sz="4600"/>
            </a:lvl8pPr>
            <a:lvl9pPr marL="18810305" indent="0">
              <a:buNone/>
              <a:defRPr sz="4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654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6883360"/>
            <a:ext cx="26334720" cy="3173733"/>
          </a:xfrm>
        </p:spPr>
        <p:txBody>
          <a:bodyPr anchor="b"/>
          <a:lstStyle>
            <a:lvl1pPr algn="l">
              <a:defRPr sz="10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3431540"/>
            <a:ext cx="26334720" cy="23042880"/>
          </a:xfrm>
        </p:spPr>
        <p:txBody>
          <a:bodyPr/>
          <a:lstStyle>
            <a:lvl1pPr marL="0" indent="0">
              <a:buNone/>
              <a:defRPr sz="16500"/>
            </a:lvl1pPr>
            <a:lvl2pPr marL="2351288" indent="0">
              <a:buNone/>
              <a:defRPr sz="14400"/>
            </a:lvl2pPr>
            <a:lvl3pPr marL="4702576" indent="0">
              <a:buNone/>
              <a:defRPr sz="12300"/>
            </a:lvl3pPr>
            <a:lvl4pPr marL="7053864" indent="0">
              <a:buNone/>
              <a:defRPr sz="10300"/>
            </a:lvl4pPr>
            <a:lvl5pPr marL="9405153" indent="0">
              <a:buNone/>
              <a:defRPr sz="10300"/>
            </a:lvl5pPr>
            <a:lvl6pPr marL="11756441" indent="0">
              <a:buNone/>
              <a:defRPr sz="10300"/>
            </a:lvl6pPr>
            <a:lvl7pPr marL="14107729" indent="0">
              <a:buNone/>
              <a:defRPr sz="10300"/>
            </a:lvl7pPr>
            <a:lvl8pPr marL="16459017" indent="0">
              <a:buNone/>
              <a:defRPr sz="10300"/>
            </a:lvl8pPr>
            <a:lvl9pPr marL="18810305" indent="0">
              <a:buNone/>
              <a:defRPr sz="103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30057093"/>
            <a:ext cx="26334720" cy="4507227"/>
          </a:xfrm>
        </p:spPr>
        <p:txBody>
          <a:bodyPr/>
          <a:lstStyle>
            <a:lvl1pPr marL="0" indent="0">
              <a:buNone/>
              <a:defRPr sz="7200"/>
            </a:lvl1pPr>
            <a:lvl2pPr marL="2351288" indent="0">
              <a:buNone/>
              <a:defRPr sz="6200"/>
            </a:lvl2pPr>
            <a:lvl3pPr marL="4702576" indent="0">
              <a:buNone/>
              <a:defRPr sz="5100"/>
            </a:lvl3pPr>
            <a:lvl4pPr marL="7053864" indent="0">
              <a:buNone/>
              <a:defRPr sz="4600"/>
            </a:lvl4pPr>
            <a:lvl5pPr marL="9405153" indent="0">
              <a:buNone/>
              <a:defRPr sz="4600"/>
            </a:lvl5pPr>
            <a:lvl6pPr marL="11756441" indent="0">
              <a:buNone/>
              <a:defRPr sz="4600"/>
            </a:lvl6pPr>
            <a:lvl7pPr marL="14107729" indent="0">
              <a:buNone/>
              <a:defRPr sz="4600"/>
            </a:lvl7pPr>
            <a:lvl8pPr marL="16459017" indent="0">
              <a:buNone/>
              <a:defRPr sz="4600"/>
            </a:lvl8pPr>
            <a:lvl9pPr marL="18810305" indent="0">
              <a:buNone/>
              <a:defRPr sz="4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352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537973"/>
            <a:ext cx="39502080" cy="6400800"/>
          </a:xfrm>
          <a:prstGeom prst="rect">
            <a:avLst/>
          </a:prstGeom>
        </p:spPr>
        <p:txBody>
          <a:bodyPr vert="horz" lIns="470258" tIns="235129" rIns="470258" bIns="23512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8961123"/>
            <a:ext cx="39502080" cy="25345393"/>
          </a:xfrm>
          <a:prstGeom prst="rect">
            <a:avLst/>
          </a:prstGeom>
        </p:spPr>
        <p:txBody>
          <a:bodyPr vert="horz" lIns="470258" tIns="235129" rIns="470258" bIns="23512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5595563"/>
            <a:ext cx="10241280" cy="2044700"/>
          </a:xfrm>
          <a:prstGeom prst="rect">
            <a:avLst/>
          </a:prstGeom>
        </p:spPr>
        <p:txBody>
          <a:bodyPr vert="horz" lIns="470258" tIns="235129" rIns="470258" bIns="235129" rtlCol="0" anchor="ctr"/>
          <a:lstStyle>
            <a:lvl1pPr algn="l">
              <a:defRPr sz="6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253B7-7725-45E2-85A7-ECFFAB05BAA7}" type="datetimeFigureOut">
              <a:rPr lang="en-US" smtClean="0"/>
              <a:t>4/27/15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5595563"/>
            <a:ext cx="13898880" cy="2044700"/>
          </a:xfrm>
          <a:prstGeom prst="rect">
            <a:avLst/>
          </a:prstGeom>
        </p:spPr>
        <p:txBody>
          <a:bodyPr vert="horz" lIns="470258" tIns="235129" rIns="470258" bIns="235129" rtlCol="0" anchor="ctr"/>
          <a:lstStyle>
            <a:lvl1pPr algn="ctr">
              <a:defRPr sz="6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5595563"/>
            <a:ext cx="10241280" cy="2044700"/>
          </a:xfrm>
          <a:prstGeom prst="rect">
            <a:avLst/>
          </a:prstGeom>
        </p:spPr>
        <p:txBody>
          <a:bodyPr vert="horz" lIns="470258" tIns="235129" rIns="470258" bIns="235129" rtlCol="0" anchor="ctr"/>
          <a:lstStyle>
            <a:lvl1pPr algn="r">
              <a:defRPr sz="6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536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702576" rtl="0" eaLnBrk="1" latinLnBrk="0" hangingPunct="1">
        <a:spcBef>
          <a:spcPct val="0"/>
        </a:spcBef>
        <a:buNone/>
        <a:defRPr sz="2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63466" indent="-1763466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6500" kern="1200">
          <a:solidFill>
            <a:schemeClr val="tx1"/>
          </a:solidFill>
          <a:latin typeface="+mn-lt"/>
          <a:ea typeface="+mn-ea"/>
          <a:cs typeface="+mn-cs"/>
        </a:defRPr>
      </a:lvl1pPr>
      <a:lvl2pPr marL="3820843" indent="-1469555" algn="l" defTabSz="4702576" rtl="0" eaLnBrk="1" latinLnBrk="0" hangingPunct="1">
        <a:spcBef>
          <a:spcPct val="20000"/>
        </a:spcBef>
        <a:buFont typeface="Arial" panose="020B0604020202020204" pitchFamily="34" charset="0"/>
        <a:buChar char="–"/>
        <a:defRPr sz="14400" kern="1200">
          <a:solidFill>
            <a:schemeClr val="tx1"/>
          </a:solidFill>
          <a:latin typeface="+mn-lt"/>
          <a:ea typeface="+mn-ea"/>
          <a:cs typeface="+mn-cs"/>
        </a:defRPr>
      </a:lvl2pPr>
      <a:lvl3pPr marL="5878220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2300" kern="1200">
          <a:solidFill>
            <a:schemeClr val="tx1"/>
          </a:solidFill>
          <a:latin typeface="+mn-lt"/>
          <a:ea typeface="+mn-ea"/>
          <a:cs typeface="+mn-cs"/>
        </a:defRPr>
      </a:lvl3pPr>
      <a:lvl4pPr marL="8229509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–"/>
        <a:defRPr sz="10300" kern="1200">
          <a:solidFill>
            <a:schemeClr val="tx1"/>
          </a:solidFill>
          <a:latin typeface="+mn-lt"/>
          <a:ea typeface="+mn-ea"/>
          <a:cs typeface="+mn-cs"/>
        </a:defRPr>
      </a:lvl4pPr>
      <a:lvl5pPr marL="10580797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»"/>
        <a:defRPr sz="10300" kern="1200">
          <a:solidFill>
            <a:schemeClr val="tx1"/>
          </a:solidFill>
          <a:latin typeface="+mn-lt"/>
          <a:ea typeface="+mn-ea"/>
          <a:cs typeface="+mn-cs"/>
        </a:defRPr>
      </a:lvl5pPr>
      <a:lvl6pPr marL="12932085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6pPr>
      <a:lvl7pPr marL="15283373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7pPr>
      <a:lvl8pPr marL="17634661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8pPr>
      <a:lvl9pPr marL="19985949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1pPr>
      <a:lvl2pPr marL="2351288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2pPr>
      <a:lvl3pPr marL="4702576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3pPr>
      <a:lvl4pPr marL="7053864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4pPr>
      <a:lvl5pPr marL="9405153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5pPr>
      <a:lvl6pPr marL="11756441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6pPr>
      <a:lvl7pPr marL="14107729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017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8pPr>
      <a:lvl9pPr marL="18810305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.png"/><Relationship Id="rId1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8" Type="http://schemas.openxmlformats.org/officeDocument/2006/relationships/image" Target="../media/image2.png"/><Relationship Id="rId9" Type="http://schemas.microsoft.com/office/2007/relationships/hdphoto" Target="../media/hdphoto1.wdp"/><Relationship Id="rId10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533400"/>
            <a:ext cx="5707487" cy="28955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10400" y="228600"/>
            <a:ext cx="34518600" cy="28931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100" dirty="0" smtClean="0">
                <a:ln>
                  <a:solidFill>
                    <a:schemeClr val="tx1"/>
                  </a:solidFill>
                </a:ln>
                <a:latin typeface="Adobe Caslon Pro SmBd"/>
                <a:cs typeface="Adobe Caslon Pro SmBd"/>
              </a:rPr>
              <a:t>Decoupling organic and carbonate carbon sinks in the Mississippian period and the initiation of the Late Paleozoic Ice Age</a:t>
            </a:r>
            <a:endParaRPr lang="en-US" sz="9100" dirty="0">
              <a:ln>
                <a:solidFill>
                  <a:schemeClr val="tx1"/>
                </a:solidFill>
              </a:ln>
              <a:latin typeface="Adobe Caslon Pro SmBd"/>
              <a:cs typeface="Adobe Caslon Pro SmBd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200" y="5715000"/>
            <a:ext cx="12573000" cy="2400657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Adobe Caslon Pro"/>
                <a:cs typeface="Adobe Caslon Pro"/>
              </a:rPr>
              <a:t>Research Goals</a:t>
            </a:r>
          </a:p>
          <a:p>
            <a:r>
              <a:rPr lang="en-US" sz="3200" dirty="0" smtClean="0">
                <a:latin typeface="Adobe Caslon Pro"/>
                <a:cs typeface="Adobe Caslon Pro"/>
              </a:rPr>
              <a:t>Develop a model and accompanying hypothesis that explain the atmospheric controls on the initiation of the Late Paleozoic Ice Age and the lack of temporal correlation of controlling factors.</a:t>
            </a:r>
            <a:endParaRPr lang="en-US" sz="3200" dirty="0">
              <a:latin typeface="Adobe Caslon Pro"/>
              <a:cs typeface="Adobe Caslon Pro"/>
            </a:endParaRP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2515048322"/>
              </p:ext>
            </p:extLst>
          </p:nvPr>
        </p:nvGraphicFramePr>
        <p:xfrm>
          <a:off x="698513" y="3462331"/>
          <a:ext cx="11188687" cy="16430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81000" y="19659600"/>
            <a:ext cx="12649200" cy="101566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6000" dirty="0" smtClean="0">
                <a:latin typeface="Adobe Caslon Pro"/>
                <a:cs typeface="Adobe Caslon Pro"/>
              </a:rPr>
              <a:t>I- Devonian Plant Hypothesis</a:t>
            </a:r>
            <a:endParaRPr lang="en-US" sz="6000" dirty="0">
              <a:latin typeface="Adobe Caslon Pro"/>
              <a:cs typeface="Adobe Caslon Pro"/>
            </a:endParaRPr>
          </a:p>
        </p:txBody>
      </p:sp>
      <p:pic>
        <p:nvPicPr>
          <p:cNvPr id="16" name="Picture 15" descr="Screen Shot 2015-04-26 at 8.37.32 PM.png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100000"/>
                    </a14:imgEffect>
                    <a14:imgEffect>
                      <a14:saturation sat="78000"/>
                    </a14:imgEffect>
                    <a14:imgEffect>
                      <a14:brightnessContrast contrast="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0955000"/>
            <a:ext cx="12496799" cy="729296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7" name="TextBox 16"/>
          <p:cNvSpPr txBox="1"/>
          <p:nvPr/>
        </p:nvSpPr>
        <p:spPr>
          <a:xfrm>
            <a:off x="304800" y="28498800"/>
            <a:ext cx="12649200" cy="2308324"/>
          </a:xfrm>
          <a:prstGeom prst="rect">
            <a:avLst/>
          </a:prstGeom>
          <a:solidFill>
            <a:srgbClr val="EBF1DE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Adobe Caslon Pro"/>
                <a:cs typeface="Adobe Caslon Pro"/>
              </a:rPr>
              <a:t>Fig-1</a:t>
            </a:r>
            <a:r>
              <a:rPr lang="en-US" sz="3600" dirty="0" smtClean="0">
                <a:latin typeface="Adobe Caslon Pro"/>
                <a:cs typeface="Adobe Caslon Pro"/>
              </a:rPr>
              <a:t>: </a:t>
            </a:r>
            <a:r>
              <a:rPr lang="en-US" sz="3600" dirty="0" err="1" smtClean="0">
                <a:latin typeface="Adobe Caslon Pro"/>
                <a:cs typeface="Adobe Caslon Pro"/>
              </a:rPr>
              <a:t>Algeo’s</a:t>
            </a:r>
            <a:r>
              <a:rPr lang="en-US" sz="3600" dirty="0" smtClean="0">
                <a:latin typeface="Adobe Caslon Pro"/>
                <a:cs typeface="Adobe Caslon Pro"/>
              </a:rPr>
              <a:t> “Devonian plant hypothesis” couples together the Late Devonian rise in vascular plants with increased silicate rock weathering and the associated global implications of forced CO</a:t>
            </a:r>
            <a:r>
              <a:rPr lang="en-US" sz="3600" baseline="-25000" dirty="0" smtClean="0">
                <a:latin typeface="Adobe Caslon Pro"/>
                <a:cs typeface="Adobe Caslon Pro"/>
              </a:rPr>
              <a:t>2</a:t>
            </a:r>
            <a:r>
              <a:rPr lang="en-US" sz="3600" dirty="0" smtClean="0">
                <a:latin typeface="Adobe Caslon Pro"/>
                <a:cs typeface="Adobe Caslon Pro"/>
              </a:rPr>
              <a:t> drawdown (</a:t>
            </a:r>
            <a:r>
              <a:rPr lang="en-US" sz="3600" dirty="0" err="1" smtClean="0">
                <a:latin typeface="Adobe Caslon Pro"/>
                <a:cs typeface="Adobe Caslon Pro"/>
              </a:rPr>
              <a:t>Algeo</a:t>
            </a:r>
            <a:r>
              <a:rPr lang="en-US" sz="3600" dirty="0" smtClean="0">
                <a:latin typeface="Adobe Caslon Pro"/>
                <a:cs typeface="Adobe Caslon Pro"/>
              </a:rPr>
              <a:t> et al., 2001).</a:t>
            </a:r>
            <a:endParaRPr lang="en-US" sz="3600" dirty="0">
              <a:latin typeface="Adobe Caslon Pro"/>
              <a:cs typeface="Adobe Caslon Pro"/>
            </a:endParaRP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6269045"/>
              </p:ext>
            </p:extLst>
          </p:nvPr>
        </p:nvGraphicFramePr>
        <p:xfrm>
          <a:off x="13411200" y="3886200"/>
          <a:ext cx="13030200" cy="1406909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685800"/>
                <a:gridCol w="762000"/>
                <a:gridCol w="421640"/>
                <a:gridCol w="2111183"/>
                <a:gridCol w="2252526"/>
                <a:gridCol w="6797051"/>
              </a:tblGrid>
              <a:tr h="904001">
                <a:tc gridSpan="3">
                  <a:txBody>
                    <a:bodyPr/>
                    <a:lstStyle/>
                    <a:p>
                      <a:r>
                        <a:rPr lang="en-US" sz="3000" dirty="0" smtClean="0">
                          <a:latin typeface="Adobe Caslon Pro"/>
                          <a:cs typeface="Adobe Caslon Pro"/>
                        </a:rPr>
                        <a:t>System</a:t>
                      </a:r>
                      <a:endParaRPr lang="en-US" sz="3000" dirty="0">
                        <a:latin typeface="Adobe Caslon Pro"/>
                        <a:cs typeface="Adobe Caslon Pro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000" dirty="0" smtClean="0">
                          <a:latin typeface="Adobe Caslon Pro"/>
                          <a:cs typeface="Adobe Caslon Pro"/>
                        </a:rPr>
                        <a:t>Stage</a:t>
                      </a:r>
                      <a:endParaRPr lang="en-US" sz="3000" dirty="0">
                        <a:latin typeface="Adobe Caslon Pro"/>
                        <a:cs typeface="Adobe Caslon Pr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000" dirty="0" smtClean="0">
                          <a:latin typeface="Adobe Caslon Pro"/>
                          <a:cs typeface="Adobe Caslon Pro"/>
                        </a:rPr>
                        <a:t>Age</a:t>
                      </a:r>
                      <a:r>
                        <a:rPr lang="en-US" sz="3000" baseline="0" dirty="0" smtClean="0">
                          <a:latin typeface="Adobe Caslon Pro"/>
                          <a:cs typeface="Adobe Caslon Pro"/>
                        </a:rPr>
                        <a:t> (Ma)</a:t>
                      </a:r>
                      <a:endParaRPr lang="en-US" sz="3000" dirty="0">
                        <a:latin typeface="Adobe Caslon Pro"/>
                        <a:cs typeface="Adobe Caslon Pr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000" dirty="0" smtClean="0">
                          <a:latin typeface="Adobe Caslon Pro"/>
                          <a:cs typeface="Adobe Caslon Pro"/>
                        </a:rPr>
                        <a:t>Notable Events</a:t>
                      </a:r>
                      <a:endParaRPr lang="en-US" sz="3000" dirty="0">
                        <a:latin typeface="Adobe Caslon Pro"/>
                        <a:cs typeface="Adobe Caslon Pro"/>
                      </a:endParaRPr>
                    </a:p>
                  </a:txBody>
                  <a:tcPr/>
                </a:tc>
              </a:tr>
              <a:tr h="936813">
                <a:tc gridSpan="4">
                  <a:txBody>
                    <a:bodyPr/>
                    <a:lstStyle/>
                    <a:p>
                      <a:pPr algn="ctr"/>
                      <a:r>
                        <a:rPr lang="en-US" sz="3000" dirty="0" smtClean="0">
                          <a:latin typeface="Adobe Caslon Pro"/>
                          <a:cs typeface="Adobe Caslon Pro"/>
                        </a:rPr>
                        <a:t>Permian</a:t>
                      </a:r>
                      <a:endParaRPr lang="en-US" sz="3000" dirty="0">
                        <a:latin typeface="Adobe Caslon Pro"/>
                        <a:cs typeface="Adobe Caslon Pro"/>
                      </a:endParaRPr>
                    </a:p>
                  </a:txBody>
                  <a:tcPr>
                    <a:solidFill>
                      <a:srgbClr val="E46C0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000" dirty="0" smtClean="0">
                          <a:latin typeface="Adobe Caslon Pro"/>
                          <a:cs typeface="Adobe Caslon Pro"/>
                        </a:rPr>
                        <a:t>298.9-252.2</a:t>
                      </a:r>
                      <a:endParaRPr lang="en-US" sz="3000" dirty="0">
                        <a:latin typeface="Adobe Caslon Pro"/>
                        <a:cs typeface="Adobe Caslon Pro"/>
                      </a:endParaRPr>
                    </a:p>
                  </a:txBody>
                  <a:tcPr>
                    <a:solidFill>
                      <a:srgbClr val="E46C0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err="1" smtClean="0">
                          <a:latin typeface="Adobe Caslon Pro"/>
                          <a:cs typeface="Adobe Caslon Pro"/>
                        </a:rPr>
                        <a:t>Gondwana</a:t>
                      </a:r>
                      <a:r>
                        <a:rPr lang="en-US" sz="3000" baseline="0" dirty="0" err="1" smtClean="0">
                          <a:latin typeface="Adobe Caslon Pro"/>
                          <a:cs typeface="Adobe Caslon Pro"/>
                        </a:rPr>
                        <a:t>n</a:t>
                      </a:r>
                      <a:r>
                        <a:rPr lang="en-US" sz="3000" baseline="0" dirty="0" smtClean="0">
                          <a:latin typeface="Adobe Caslon Pro"/>
                          <a:cs typeface="Adobe Caslon Pro"/>
                        </a:rPr>
                        <a:t> ice sheet reaches acme (Frank et al, 2008)</a:t>
                      </a:r>
                      <a:endParaRPr lang="en-US" sz="3000" dirty="0">
                        <a:latin typeface="Adobe Caslon Pro"/>
                        <a:cs typeface="Adobe Caslon Pro"/>
                      </a:endParaRPr>
                    </a:p>
                  </a:txBody>
                  <a:tcPr>
                    <a:solidFill>
                      <a:srgbClr val="E46C0A"/>
                    </a:solidFill>
                  </a:tcPr>
                </a:tc>
              </a:tr>
              <a:tr h="936813">
                <a:tc rowSpan="7">
                  <a:txBody>
                    <a:bodyPr/>
                    <a:lstStyle/>
                    <a:p>
                      <a:pPr algn="ctr"/>
                      <a:r>
                        <a:rPr lang="en-US" sz="3000" dirty="0" smtClean="0">
                          <a:solidFill>
                            <a:srgbClr val="FFFFFF"/>
                          </a:solidFill>
                          <a:latin typeface="Adobe Caslon Pro"/>
                          <a:cs typeface="Adobe Caslon Pro"/>
                        </a:rPr>
                        <a:t>Carboniferous</a:t>
                      </a:r>
                      <a:endParaRPr lang="en-US" sz="3000" dirty="0">
                        <a:solidFill>
                          <a:srgbClr val="FFFFFF"/>
                        </a:solidFill>
                        <a:latin typeface="Adobe Caslon Pro"/>
                        <a:cs typeface="Adobe Caslon Pro"/>
                      </a:endParaRPr>
                    </a:p>
                  </a:txBody>
                  <a:tcPr vert="vert270">
                    <a:solidFill>
                      <a:srgbClr val="1F497D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3000" dirty="0" smtClean="0">
                          <a:latin typeface="Adobe Caslon Pro"/>
                          <a:cs typeface="Adobe Caslon Pro"/>
                        </a:rPr>
                        <a:t>Pennsylvanian</a:t>
                      </a:r>
                      <a:endParaRPr lang="en-US" sz="3000" dirty="0">
                        <a:latin typeface="Adobe Caslon Pro"/>
                        <a:cs typeface="Adobe Caslon Pro"/>
                      </a:endParaRPr>
                    </a:p>
                  </a:txBody>
                  <a:tcPr vert="vert27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3000" dirty="0" err="1" smtClean="0">
                          <a:latin typeface="Adobe Caslon Pro"/>
                          <a:cs typeface="Adobe Caslon Pro"/>
                        </a:rPr>
                        <a:t>Gzhelian</a:t>
                      </a:r>
                      <a:endParaRPr lang="en-US" sz="3000" dirty="0">
                        <a:latin typeface="Adobe Caslon Pro"/>
                        <a:cs typeface="Adobe Caslon Pro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3000" dirty="0">
                        <a:latin typeface="Adobe Caslon Pro"/>
                        <a:cs typeface="Adobe Caslon Pro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>
                          <a:latin typeface="Adobe Caslon Pro"/>
                          <a:cs typeface="Adobe Caslon Pro"/>
                        </a:rPr>
                        <a:t>298.7-303.7</a:t>
                      </a:r>
                      <a:endParaRPr lang="en-US" sz="3000" dirty="0">
                        <a:latin typeface="Adobe Caslon Pro"/>
                        <a:cs typeface="Adobe Caslon Pro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>
                          <a:latin typeface="Adobe Caslon Pro"/>
                          <a:cs typeface="Adobe Caslon Pro"/>
                        </a:rPr>
                        <a:t>δ</a:t>
                      </a:r>
                      <a:r>
                        <a:rPr lang="en-US" sz="3000" baseline="30000" dirty="0" smtClean="0">
                          <a:latin typeface="Adobe Caslon Pro"/>
                          <a:cs typeface="Adobe Caslon Pro"/>
                        </a:rPr>
                        <a:t>18</a:t>
                      </a:r>
                      <a:r>
                        <a:rPr lang="en-US" sz="3000" baseline="0" dirty="0" smtClean="0">
                          <a:latin typeface="Adobe Caslon Pro"/>
                          <a:cs typeface="Adobe Caslon Pro"/>
                        </a:rPr>
                        <a:t>O values reach maximum (Frank et al, 2008)</a:t>
                      </a:r>
                      <a:endParaRPr lang="en-US" sz="3000" dirty="0">
                        <a:latin typeface="Adobe Caslon Pro"/>
                        <a:cs typeface="Adobe Caslon Pro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9368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3000" dirty="0" err="1" smtClean="0">
                          <a:latin typeface="Adobe Caslon Pro"/>
                          <a:cs typeface="Adobe Caslon Pro"/>
                        </a:rPr>
                        <a:t>Kasimovian</a:t>
                      </a:r>
                      <a:endParaRPr lang="en-US" sz="3000" dirty="0">
                        <a:latin typeface="Adobe Caslon Pro"/>
                        <a:cs typeface="Adobe Caslon Pro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3000" dirty="0">
                        <a:latin typeface="Adobe Caslon Pro"/>
                        <a:cs typeface="Adobe Caslon Pro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>
                          <a:latin typeface="Adobe Caslon Pro"/>
                          <a:cs typeface="Adobe Caslon Pro"/>
                        </a:rPr>
                        <a:t>303.7-307.0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>
                          <a:latin typeface="Adobe Caslon Pro"/>
                          <a:cs typeface="Adobe Caslon Pro"/>
                        </a:rPr>
                        <a:t>Extent</a:t>
                      </a:r>
                      <a:r>
                        <a:rPr lang="en-US" sz="3000" baseline="0" dirty="0" smtClean="0">
                          <a:latin typeface="Adobe Caslon Pro"/>
                          <a:cs typeface="Adobe Caslon Pro"/>
                        </a:rPr>
                        <a:t> </a:t>
                      </a:r>
                      <a:r>
                        <a:rPr lang="en-US" sz="3000" dirty="0" smtClean="0">
                          <a:latin typeface="Adobe Caslon Pro"/>
                          <a:cs typeface="Adobe Caslon Pro"/>
                        </a:rPr>
                        <a:t>of forest</a:t>
                      </a:r>
                      <a:r>
                        <a:rPr lang="en-US" sz="3000" baseline="0" dirty="0" smtClean="0">
                          <a:latin typeface="Adobe Caslon Pro"/>
                          <a:cs typeface="Adobe Caslon Pro"/>
                        </a:rPr>
                        <a:t>s declines by over half (</a:t>
                      </a:r>
                      <a:r>
                        <a:rPr lang="en-US" sz="3000" baseline="0" dirty="0" err="1" smtClean="0">
                          <a:latin typeface="Adobe Caslon Pro"/>
                          <a:cs typeface="Adobe Caslon Pro"/>
                        </a:rPr>
                        <a:t>Cleal</a:t>
                      </a:r>
                      <a:r>
                        <a:rPr lang="en-US" sz="3000" baseline="0" dirty="0" smtClean="0">
                          <a:latin typeface="Adobe Caslon Pro"/>
                          <a:cs typeface="Adobe Caslon Pro"/>
                        </a:rPr>
                        <a:t> and Thomas, 2005)</a:t>
                      </a:r>
                      <a:endParaRPr lang="en-US" sz="3000" dirty="0">
                        <a:latin typeface="Adobe Caslon Pro"/>
                        <a:cs typeface="Adobe Caslon Pro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1991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3000" dirty="0" err="1" smtClean="0">
                          <a:latin typeface="Adobe Caslon Pro"/>
                          <a:cs typeface="Adobe Caslon Pro"/>
                        </a:rPr>
                        <a:t>Moscovian</a:t>
                      </a:r>
                      <a:endParaRPr lang="en-US" sz="3000" dirty="0">
                        <a:latin typeface="Adobe Caslon Pro"/>
                        <a:cs typeface="Adobe Caslon Pro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3000" dirty="0">
                        <a:latin typeface="Adobe Caslon Pro"/>
                        <a:cs typeface="Adobe Caslon Pro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>
                          <a:latin typeface="Adobe Caslon Pro"/>
                          <a:cs typeface="Adobe Caslon Pro"/>
                        </a:rPr>
                        <a:t>307.0-315.2</a:t>
                      </a:r>
                      <a:endParaRPr lang="en-US" sz="3000" dirty="0">
                        <a:latin typeface="Adobe Caslon Pro"/>
                        <a:cs typeface="Adobe Caslon Pro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70257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0" dirty="0" smtClean="0">
                          <a:latin typeface="Adobe Caslon Pro"/>
                          <a:cs typeface="Adobe Caslon Pro"/>
                        </a:rPr>
                        <a:t>Globally compiled</a:t>
                      </a:r>
                      <a:r>
                        <a:rPr lang="en-US" sz="3000" baseline="0" dirty="0" smtClean="0">
                          <a:latin typeface="Adobe Caslon Pro"/>
                          <a:cs typeface="Adobe Caslon Pro"/>
                        </a:rPr>
                        <a:t> </a:t>
                      </a:r>
                      <a:r>
                        <a:rPr lang="en-US" sz="3000" dirty="0" smtClean="0">
                          <a:latin typeface="Adobe Caslon Pro"/>
                          <a:cs typeface="Adobe Caslon Pro"/>
                        </a:rPr>
                        <a:t>δ</a:t>
                      </a:r>
                      <a:r>
                        <a:rPr lang="en-US" sz="3000" baseline="30000" dirty="0" smtClean="0">
                          <a:latin typeface="Adobe Caslon Pro"/>
                          <a:cs typeface="Adobe Caslon Pro"/>
                        </a:rPr>
                        <a:t>13</a:t>
                      </a:r>
                      <a:r>
                        <a:rPr lang="en-US" sz="3000" baseline="0" dirty="0" smtClean="0">
                          <a:latin typeface="Adobe Caslon Pro"/>
                          <a:cs typeface="Adobe Caslon Pro"/>
                        </a:rPr>
                        <a:t>C ratios reach maximum (Frank et al, 2008)</a:t>
                      </a:r>
                      <a:endParaRPr lang="en-US" sz="3000" dirty="0" smtClean="0">
                        <a:latin typeface="Adobe Caslon Pro"/>
                        <a:cs typeface="Adobe Caslon Pro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35989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3000" dirty="0" err="1" smtClean="0">
                          <a:latin typeface="Adobe Caslon Pro"/>
                          <a:cs typeface="Adobe Caslon Pro"/>
                        </a:rPr>
                        <a:t>Bashkirian</a:t>
                      </a:r>
                      <a:endParaRPr lang="en-US" sz="3000" dirty="0">
                        <a:latin typeface="Adobe Caslon Pro"/>
                        <a:cs typeface="Adobe Caslon Pro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3000" dirty="0">
                        <a:latin typeface="Adobe Caslon Pro"/>
                        <a:cs typeface="Adobe Caslon Pro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>
                          <a:latin typeface="Adobe Caslon Pro"/>
                          <a:cs typeface="Adobe Caslon Pro"/>
                        </a:rPr>
                        <a:t>315.2-323.2</a:t>
                      </a:r>
                      <a:endParaRPr lang="en-US" sz="3000" dirty="0">
                        <a:latin typeface="Adobe Caslon Pro"/>
                        <a:cs typeface="Adobe Caslon Pro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>
                          <a:latin typeface="Adobe Caslon Pro"/>
                          <a:cs typeface="Adobe Caslon Pro"/>
                        </a:rPr>
                        <a:t>Rapid expansion</a:t>
                      </a:r>
                      <a:r>
                        <a:rPr lang="en-US" sz="3000" baseline="0" dirty="0" smtClean="0">
                          <a:latin typeface="Adobe Caslon Pro"/>
                          <a:cs typeface="Adobe Caslon Pro"/>
                        </a:rPr>
                        <a:t> of coal forests form biological carbon sink (</a:t>
                      </a:r>
                      <a:r>
                        <a:rPr lang="en-US" sz="3000" baseline="0" dirty="0" err="1" smtClean="0">
                          <a:latin typeface="Adobe Caslon Pro"/>
                          <a:cs typeface="Adobe Caslon Pro"/>
                        </a:rPr>
                        <a:t>Cleal</a:t>
                      </a:r>
                      <a:r>
                        <a:rPr lang="en-US" sz="3000" baseline="0" dirty="0" smtClean="0">
                          <a:latin typeface="Adobe Caslon Pro"/>
                          <a:cs typeface="Adobe Caslon Pro"/>
                        </a:rPr>
                        <a:t> and Thomas, 2005)</a:t>
                      </a:r>
                      <a:endParaRPr lang="en-US" sz="3000" dirty="0">
                        <a:latin typeface="Adobe Caslon Pro"/>
                        <a:cs typeface="Adobe Caslon Pro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30119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3000" dirty="0" smtClean="0">
                          <a:latin typeface="Adobe Caslon Pro"/>
                          <a:cs typeface="Adobe Caslon Pro"/>
                        </a:rPr>
                        <a:t>Mississippian</a:t>
                      </a:r>
                      <a:endParaRPr lang="en-US" sz="3000" dirty="0">
                        <a:latin typeface="Adobe Caslon Pro"/>
                        <a:cs typeface="Adobe Caslon Pro"/>
                      </a:endParaRPr>
                    </a:p>
                  </a:txBody>
                  <a:tcPr vert="vert27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3000" dirty="0" err="1" smtClean="0">
                          <a:latin typeface="Adobe Caslon Pro"/>
                          <a:cs typeface="Adobe Caslon Pro"/>
                        </a:rPr>
                        <a:t>Serpukhovian</a:t>
                      </a:r>
                      <a:endParaRPr lang="en-US" sz="3000" dirty="0">
                        <a:latin typeface="Adobe Caslon Pro"/>
                        <a:cs typeface="Adobe Caslon Pro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3000" dirty="0">
                        <a:latin typeface="Adobe Caslon Pro"/>
                        <a:cs typeface="Adobe Caslon Pro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>
                          <a:latin typeface="Adobe Caslon Pro"/>
                          <a:cs typeface="Adobe Caslon Pro"/>
                        </a:rPr>
                        <a:t>323.2-330.9</a:t>
                      </a:r>
                      <a:endParaRPr lang="en-US" sz="3000" dirty="0">
                        <a:latin typeface="Adobe Caslon Pro"/>
                        <a:cs typeface="Adobe Caslon Pro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>
                          <a:latin typeface="Adobe Caslon Pro"/>
                          <a:cs typeface="Adobe Caslon Pro"/>
                        </a:rPr>
                        <a:t>Initial records for extensive</a:t>
                      </a:r>
                      <a:r>
                        <a:rPr lang="en-US" sz="3000" baseline="0" dirty="0" smtClean="0">
                          <a:latin typeface="Adobe Caslon Pro"/>
                          <a:cs typeface="Adobe Caslon Pro"/>
                        </a:rPr>
                        <a:t> coal forests (</a:t>
                      </a:r>
                      <a:r>
                        <a:rPr lang="en-US" sz="3000" baseline="0" dirty="0" err="1" smtClean="0">
                          <a:latin typeface="Adobe Caslon Pro"/>
                          <a:cs typeface="Adobe Caslon Pro"/>
                        </a:rPr>
                        <a:t>Cleal</a:t>
                      </a:r>
                      <a:r>
                        <a:rPr lang="en-US" sz="3000" baseline="0" dirty="0" smtClean="0">
                          <a:latin typeface="Adobe Caslon Pro"/>
                          <a:cs typeface="Adobe Caslon Pro"/>
                        </a:rPr>
                        <a:t> and Thomas, 2005); e</a:t>
                      </a:r>
                      <a:r>
                        <a:rPr lang="en-US" sz="3000" dirty="0" smtClean="0">
                          <a:latin typeface="Adobe Caslon Pro"/>
                          <a:cs typeface="Adobe Caslon Pro"/>
                        </a:rPr>
                        <a:t>xcursion</a:t>
                      </a:r>
                      <a:r>
                        <a:rPr lang="en-US" sz="3000" baseline="0" dirty="0" smtClean="0">
                          <a:latin typeface="Adobe Caslon Pro"/>
                          <a:cs typeface="Adobe Caslon Pro"/>
                        </a:rPr>
                        <a:t> of </a:t>
                      </a:r>
                      <a:r>
                        <a:rPr lang="en-US" sz="3000" dirty="0" smtClean="0">
                          <a:latin typeface="Adobe Caslon Pro"/>
                          <a:cs typeface="Adobe Caslon Pro"/>
                        </a:rPr>
                        <a:t>δ</a:t>
                      </a:r>
                      <a:r>
                        <a:rPr lang="en-US" sz="3000" baseline="30000" dirty="0" smtClean="0">
                          <a:latin typeface="Adobe Caslon Pro"/>
                          <a:cs typeface="Adobe Caslon Pro"/>
                        </a:rPr>
                        <a:t>18</a:t>
                      </a:r>
                      <a:r>
                        <a:rPr lang="en-US" sz="3000" baseline="0" dirty="0" smtClean="0">
                          <a:latin typeface="Adobe Caslon Pro"/>
                          <a:cs typeface="Adobe Caslon Pro"/>
                        </a:rPr>
                        <a:t>O and ice-volume proxies precede </a:t>
                      </a:r>
                      <a:r>
                        <a:rPr lang="en-US" sz="3000" dirty="0" smtClean="0">
                          <a:latin typeface="Adobe Caslon Pro"/>
                          <a:cs typeface="Adobe Caslon Pro"/>
                        </a:rPr>
                        <a:t>δ</a:t>
                      </a:r>
                      <a:r>
                        <a:rPr lang="en-US" sz="3000" baseline="30000" dirty="0" smtClean="0">
                          <a:latin typeface="Adobe Caslon Pro"/>
                          <a:cs typeface="Adobe Caslon Pro"/>
                        </a:rPr>
                        <a:t>13</a:t>
                      </a:r>
                      <a:r>
                        <a:rPr lang="en-US" sz="3000" baseline="0" dirty="0" smtClean="0">
                          <a:latin typeface="Adobe Caslon Pro"/>
                          <a:cs typeface="Adobe Caslon Pro"/>
                        </a:rPr>
                        <a:t>C excursion associated with proliferation of coal forests (</a:t>
                      </a:r>
                      <a:r>
                        <a:rPr lang="en-US" sz="3000" baseline="0" dirty="0" err="1" smtClean="0">
                          <a:latin typeface="Adobe Caslon Pro"/>
                          <a:cs typeface="Adobe Caslon Pro"/>
                        </a:rPr>
                        <a:t>Buggisch</a:t>
                      </a:r>
                      <a:r>
                        <a:rPr lang="en-US" sz="3000" baseline="0" dirty="0" smtClean="0">
                          <a:latin typeface="Adobe Caslon Pro"/>
                          <a:cs typeface="Adobe Caslon Pro"/>
                        </a:rPr>
                        <a:t> et al, 2008)</a:t>
                      </a:r>
                      <a:endParaRPr lang="en-US" sz="3000" dirty="0">
                        <a:latin typeface="Adobe Caslon Pro"/>
                        <a:cs typeface="Adobe Caslon Pro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927979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3000" dirty="0" err="1" smtClean="0">
                          <a:latin typeface="Adobe Caslon Pro"/>
                          <a:cs typeface="Adobe Caslon Pro"/>
                        </a:rPr>
                        <a:t>Viséan</a:t>
                      </a:r>
                      <a:endParaRPr lang="en-US" sz="3000" dirty="0">
                        <a:latin typeface="Adobe Caslon Pro"/>
                        <a:cs typeface="Adobe Caslon Pro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3000" dirty="0">
                        <a:latin typeface="Adobe Caslon Pro"/>
                        <a:cs typeface="Adobe Caslon Pro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>
                          <a:latin typeface="Adobe Caslon Pro"/>
                          <a:cs typeface="Adobe Caslon Pro"/>
                        </a:rPr>
                        <a:t>330.9-346.7</a:t>
                      </a:r>
                      <a:endParaRPr lang="en-US" sz="3000" dirty="0">
                        <a:latin typeface="Adobe Caslon Pro"/>
                        <a:cs typeface="Adobe Caslon Pro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Adobe Caslon Pro"/>
                          <a:cs typeface="Adobe Caslon Pro"/>
                        </a:rPr>
                        <a:t>δ</a:t>
                      </a:r>
                      <a:r>
                        <a:rPr lang="en-US" sz="3200" baseline="30000" dirty="0" smtClean="0">
                          <a:latin typeface="Adobe Caslon Pro"/>
                          <a:cs typeface="Adobe Caslon Pro"/>
                        </a:rPr>
                        <a:t>13</a:t>
                      </a:r>
                      <a:r>
                        <a:rPr lang="en-US" sz="3200" dirty="0" smtClean="0">
                          <a:latin typeface="Adobe Caslon Pro"/>
                          <a:cs typeface="Adobe Caslon Pro"/>
                        </a:rPr>
                        <a:t>C and δ</a:t>
                      </a:r>
                      <a:r>
                        <a:rPr lang="en-US" sz="3200" baseline="30000" dirty="0" smtClean="0">
                          <a:latin typeface="Adobe Caslon Pro"/>
                          <a:cs typeface="Adobe Caslon Pro"/>
                        </a:rPr>
                        <a:t>18</a:t>
                      </a:r>
                      <a:r>
                        <a:rPr lang="en-US" sz="3200" baseline="0" dirty="0" smtClean="0">
                          <a:latin typeface="Adobe Caslon Pro"/>
                          <a:cs typeface="Adobe Caslon Pro"/>
                        </a:rPr>
                        <a:t>O records recede in tandem (Frank et al, </a:t>
                      </a:r>
                      <a:r>
                        <a:rPr lang="en-US" sz="3200" baseline="0" smtClean="0">
                          <a:latin typeface="Adobe Caslon Pro"/>
                          <a:cs typeface="Adobe Caslon Pro"/>
                        </a:rPr>
                        <a:t>2008)</a:t>
                      </a:r>
                      <a:endParaRPr lang="en-US" sz="3000" dirty="0">
                        <a:latin typeface="Adobe Caslon Pro"/>
                        <a:cs typeface="Adobe Caslon Pro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74842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3000" dirty="0" err="1" smtClean="0">
                          <a:latin typeface="Adobe Caslon Pro"/>
                          <a:cs typeface="Adobe Caslon Pro"/>
                        </a:rPr>
                        <a:t>Tournaisian</a:t>
                      </a:r>
                      <a:endParaRPr lang="en-US" sz="3000" dirty="0">
                        <a:latin typeface="Adobe Caslon Pro"/>
                        <a:cs typeface="Adobe Caslon Pro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3000" dirty="0">
                        <a:latin typeface="Adobe Caslon Pro"/>
                        <a:cs typeface="Adobe Caslon Pro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>
                          <a:latin typeface="Adobe Caslon Pro"/>
                          <a:cs typeface="Adobe Caslon Pro"/>
                        </a:rPr>
                        <a:t>346.7-358.9</a:t>
                      </a:r>
                      <a:endParaRPr lang="en-US" sz="3000" dirty="0">
                        <a:latin typeface="Adobe Caslon Pro"/>
                        <a:cs typeface="Adobe Caslon Pro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err="1" smtClean="0">
                          <a:latin typeface="Adobe Caslon Pro"/>
                          <a:cs typeface="Adobe Caslon Pro"/>
                        </a:rPr>
                        <a:t>Glaciogenic</a:t>
                      </a:r>
                      <a:r>
                        <a:rPr lang="en-US" sz="3000" baseline="0" dirty="0" smtClean="0">
                          <a:latin typeface="Adobe Caslon Pro"/>
                          <a:cs typeface="Adobe Caslon Pro"/>
                        </a:rPr>
                        <a:t> </a:t>
                      </a:r>
                      <a:r>
                        <a:rPr lang="en-US" sz="3000" baseline="0" dirty="0" err="1" smtClean="0">
                          <a:latin typeface="Adobe Caslon Pro"/>
                          <a:cs typeface="Adobe Caslon Pro"/>
                        </a:rPr>
                        <a:t>facies</a:t>
                      </a:r>
                      <a:r>
                        <a:rPr lang="en-US" sz="3000" baseline="0" dirty="0" smtClean="0">
                          <a:latin typeface="Adobe Caslon Pro"/>
                          <a:cs typeface="Adobe Caslon Pro"/>
                        </a:rPr>
                        <a:t> from Glacial I seen in Antarctica (Isbell et al, 2008)</a:t>
                      </a:r>
                      <a:endParaRPr lang="en-US" sz="3000" dirty="0">
                        <a:latin typeface="Adobe Caslon Pro"/>
                        <a:cs typeface="Adobe Caslon Pro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927979">
                <a:tc rowSpan="2">
                  <a:txBody>
                    <a:bodyPr/>
                    <a:lstStyle/>
                    <a:p>
                      <a:pPr algn="ctr"/>
                      <a:r>
                        <a:rPr lang="en-US" sz="3000" dirty="0" smtClean="0">
                          <a:solidFill>
                            <a:schemeClr val="bg1"/>
                          </a:solidFill>
                          <a:latin typeface="Adobe Caslon Pro"/>
                          <a:cs typeface="Adobe Caslon Pro"/>
                        </a:rPr>
                        <a:t>Devonian</a:t>
                      </a:r>
                      <a:endParaRPr lang="en-US" sz="3000" dirty="0">
                        <a:solidFill>
                          <a:schemeClr val="bg1"/>
                        </a:solidFill>
                        <a:latin typeface="Adobe Caslon Pro"/>
                        <a:cs typeface="Adobe Caslon Pro"/>
                      </a:endParaRPr>
                    </a:p>
                  </a:txBody>
                  <a:tcPr vert="vert270">
                    <a:solidFill>
                      <a:srgbClr val="FF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3000" dirty="0" smtClean="0">
                          <a:latin typeface="Adobe Caslon Pro"/>
                          <a:cs typeface="Adobe Caslon Pro"/>
                        </a:rPr>
                        <a:t>Late</a:t>
                      </a:r>
                      <a:endParaRPr lang="en-US" sz="3000" dirty="0">
                        <a:latin typeface="Adobe Caslon Pro"/>
                        <a:cs typeface="Adobe Caslon Pro"/>
                      </a:endParaRPr>
                    </a:p>
                  </a:txBody>
                  <a:tcPr vert="vert27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3000" dirty="0" err="1" smtClean="0">
                          <a:latin typeface="Adobe Caslon Pro"/>
                          <a:cs typeface="Adobe Caslon Pro"/>
                        </a:rPr>
                        <a:t>Fammennian</a:t>
                      </a:r>
                      <a:endParaRPr lang="en-US" sz="3000" dirty="0">
                        <a:latin typeface="Adobe Caslon Pro"/>
                        <a:cs typeface="Adobe Caslon Pro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3000" dirty="0">
                        <a:latin typeface="Adobe Caslon Pro"/>
                        <a:cs typeface="Adobe Caslon Pro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>
                          <a:latin typeface="Adobe Caslon Pro"/>
                          <a:cs typeface="Adobe Caslon Pro"/>
                        </a:rPr>
                        <a:t>358.9-372.2</a:t>
                      </a:r>
                      <a:endParaRPr lang="en-US" sz="3000" dirty="0">
                        <a:latin typeface="Adobe Caslon Pro"/>
                        <a:cs typeface="Adobe Caslon Pro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>
                          <a:latin typeface="Adobe Caslon Pro"/>
                          <a:cs typeface="Adobe Caslon Pro"/>
                        </a:rPr>
                        <a:t>Widespread anoxic marine</a:t>
                      </a:r>
                      <a:r>
                        <a:rPr lang="en-US" sz="3000" baseline="0" dirty="0" smtClean="0">
                          <a:latin typeface="Adobe Caslon Pro"/>
                          <a:cs typeface="Adobe Caslon Pro"/>
                        </a:rPr>
                        <a:t> shale </a:t>
                      </a:r>
                      <a:r>
                        <a:rPr lang="en-US" sz="3000" baseline="0" dirty="0" err="1" smtClean="0">
                          <a:latin typeface="Adobe Caslon Pro"/>
                          <a:cs typeface="Adobe Caslon Pro"/>
                        </a:rPr>
                        <a:t>facies</a:t>
                      </a:r>
                      <a:r>
                        <a:rPr lang="en-US" sz="3000" baseline="0" dirty="0" smtClean="0">
                          <a:latin typeface="Adobe Caslon Pro"/>
                          <a:cs typeface="Adobe Caslon Pro"/>
                        </a:rPr>
                        <a:t>, significant </a:t>
                      </a:r>
                      <a:r>
                        <a:rPr lang="en-US" sz="3000" baseline="0" dirty="0" err="1" smtClean="0">
                          <a:latin typeface="Adobe Caslon Pro"/>
                          <a:cs typeface="Adobe Caslon Pro"/>
                        </a:rPr>
                        <a:t>C</a:t>
                      </a:r>
                      <a:r>
                        <a:rPr lang="en-US" sz="3000" baseline="-25000" dirty="0" err="1" smtClean="0">
                          <a:latin typeface="Adobe Caslon Pro"/>
                          <a:cs typeface="Adobe Caslon Pro"/>
                        </a:rPr>
                        <a:t>org</a:t>
                      </a:r>
                      <a:r>
                        <a:rPr lang="en-US" sz="3000" baseline="-25000" dirty="0" smtClean="0">
                          <a:latin typeface="Adobe Caslon Pro"/>
                          <a:cs typeface="Adobe Caslon Pro"/>
                        </a:rPr>
                        <a:t> </a:t>
                      </a:r>
                      <a:r>
                        <a:rPr lang="en-US" sz="3000" baseline="0" dirty="0" smtClean="0">
                          <a:latin typeface="Adobe Caslon Pro"/>
                          <a:cs typeface="Adobe Caslon Pro"/>
                        </a:rPr>
                        <a:t>sink (</a:t>
                      </a:r>
                      <a:r>
                        <a:rPr lang="en-US" sz="3000" baseline="0" dirty="0" err="1" smtClean="0">
                          <a:latin typeface="Adobe Caslon Pro"/>
                          <a:cs typeface="Adobe Caslon Pro"/>
                        </a:rPr>
                        <a:t>Algeo</a:t>
                      </a:r>
                      <a:r>
                        <a:rPr lang="en-US" sz="3000" baseline="0" dirty="0" smtClean="0">
                          <a:latin typeface="Adobe Caslon Pro"/>
                          <a:cs typeface="Adobe Caslon Pro"/>
                        </a:rPr>
                        <a:t> et al., 2001)</a:t>
                      </a:r>
                      <a:endParaRPr lang="en-US" sz="3000" dirty="0">
                        <a:latin typeface="Adobe Caslon Pro"/>
                        <a:cs typeface="Adobe Caslon Pro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572243">
                <a:tc vMerge="1"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3000" dirty="0" err="1" smtClean="0">
                          <a:latin typeface="Adobe Caslon Pro"/>
                          <a:cs typeface="Adobe Caslon Pro"/>
                        </a:rPr>
                        <a:t>Frasnian</a:t>
                      </a:r>
                      <a:endParaRPr lang="en-US" sz="3000" dirty="0">
                        <a:latin typeface="Adobe Caslon Pro"/>
                        <a:cs typeface="Adobe Caslon Pro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3000" dirty="0">
                        <a:latin typeface="Adobe Caslon Pro"/>
                        <a:cs typeface="Adobe Caslon Pro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>
                          <a:latin typeface="Adobe Caslon Pro"/>
                          <a:cs typeface="Adobe Caslon Pro"/>
                        </a:rPr>
                        <a:t>372.2-382.7</a:t>
                      </a:r>
                      <a:endParaRPr lang="en-US" sz="3000" dirty="0">
                        <a:latin typeface="Adobe Caslon Pro"/>
                        <a:cs typeface="Adobe Caslon Pro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>
                          <a:latin typeface="Adobe Caslon Pro"/>
                          <a:cs typeface="Adobe Caslon Pro"/>
                        </a:rPr>
                        <a:t>Proliferation in</a:t>
                      </a:r>
                      <a:r>
                        <a:rPr lang="en-US" sz="3000" baseline="0" dirty="0" smtClean="0">
                          <a:latin typeface="Adobe Caslon Pro"/>
                          <a:cs typeface="Adobe Caslon Pro"/>
                        </a:rPr>
                        <a:t> extent and abundance of deep-rooted vascular plants (</a:t>
                      </a:r>
                      <a:r>
                        <a:rPr lang="en-US" sz="3000" baseline="0" dirty="0" err="1" smtClean="0">
                          <a:latin typeface="Adobe Caslon Pro"/>
                          <a:cs typeface="Adobe Caslon Pro"/>
                        </a:rPr>
                        <a:t>Algeo</a:t>
                      </a:r>
                      <a:r>
                        <a:rPr lang="en-US" sz="3000" baseline="0" dirty="0" smtClean="0">
                          <a:latin typeface="Adobe Caslon Pro"/>
                          <a:cs typeface="Adobe Caslon Pro"/>
                        </a:rPr>
                        <a:t> et al, 2001)</a:t>
                      </a:r>
                      <a:endParaRPr lang="en-US" sz="3000" dirty="0">
                        <a:latin typeface="Adobe Caslon Pro"/>
                        <a:cs typeface="Adobe Caslon Pro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304800" y="31165800"/>
            <a:ext cx="12649200" cy="710963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Adobe Caslon Pro"/>
                <a:cs typeface="Adobe Caslon Pro"/>
              </a:rPr>
              <a:t>• Deep-rooted, tall fast-growing trees evolved through Devonian (Fig-1; </a:t>
            </a:r>
            <a:r>
              <a:rPr lang="en-US" sz="4000" dirty="0" err="1" smtClean="0">
                <a:latin typeface="Adobe Caslon Pro"/>
                <a:cs typeface="Adobe Caslon Pro"/>
              </a:rPr>
              <a:t>Algeo</a:t>
            </a:r>
            <a:r>
              <a:rPr lang="en-US" sz="4000" dirty="0" smtClean="0">
                <a:latin typeface="Adobe Caslon Pro"/>
                <a:cs typeface="Adobe Caslon Pro"/>
              </a:rPr>
              <a:t> et al, 2001)</a:t>
            </a:r>
            <a:endParaRPr lang="en-US" sz="3200" dirty="0" smtClean="0">
              <a:latin typeface="Adobe Caslon Pro"/>
              <a:cs typeface="Adobe Caslon Pro"/>
            </a:endParaRPr>
          </a:p>
          <a:p>
            <a:r>
              <a:rPr lang="en-US" sz="3200" dirty="0" smtClean="0">
                <a:latin typeface="Adobe Caslon Pro"/>
                <a:cs typeface="Adobe Caslon Pro"/>
              </a:rPr>
              <a:t>- Roots and detritus caused formation of organic and carbonic acids which drastically increased chemical weathering rates, holding other climatic and lithological parameters fixed</a:t>
            </a:r>
            <a:endParaRPr lang="en-US" sz="3200" dirty="0" smtClean="0">
              <a:latin typeface="Adobe Caslon Pro"/>
              <a:cs typeface="Adobe Caslon Pro"/>
            </a:endParaRPr>
          </a:p>
          <a:p>
            <a:r>
              <a:rPr lang="en-US" sz="4000" dirty="0">
                <a:latin typeface="Adobe Caslon Pro"/>
                <a:cs typeface="Adobe Caslon Pro"/>
              </a:rPr>
              <a:t>•</a:t>
            </a:r>
            <a:r>
              <a:rPr lang="en-US" sz="4000" dirty="0" smtClean="0">
                <a:latin typeface="Adobe Caslon Pro"/>
                <a:cs typeface="Adobe Caslon Pro"/>
              </a:rPr>
              <a:t> Accepted hypothesis for </a:t>
            </a:r>
            <a:r>
              <a:rPr lang="en-US" sz="4000" i="1" dirty="0" smtClean="0">
                <a:latin typeface="Adobe Caslon Pro"/>
                <a:cs typeface="Adobe Caslon Pro"/>
              </a:rPr>
              <a:t>p</a:t>
            </a:r>
            <a:r>
              <a:rPr lang="en-US" sz="4000" dirty="0" smtClean="0">
                <a:latin typeface="Adobe Caslon Pro"/>
                <a:cs typeface="Adobe Caslon Pro"/>
              </a:rPr>
              <a:t>CO</a:t>
            </a:r>
            <a:r>
              <a:rPr lang="en-US" sz="4000" baseline="-25000" dirty="0" smtClean="0">
                <a:latin typeface="Adobe Caslon Pro"/>
                <a:cs typeface="Adobe Caslon Pro"/>
              </a:rPr>
              <a:t>2</a:t>
            </a:r>
            <a:r>
              <a:rPr lang="en-US" sz="4000" dirty="0" smtClean="0">
                <a:latin typeface="Adobe Caslon Pro"/>
                <a:cs typeface="Adobe Caslon Pro"/>
              </a:rPr>
              <a:t> </a:t>
            </a:r>
            <a:r>
              <a:rPr lang="en-US" sz="4000" dirty="0" smtClean="0">
                <a:latin typeface="Adobe Caslon Pro"/>
                <a:cs typeface="Adobe Caslon Pro"/>
              </a:rPr>
              <a:t>drawdown at D-C boundary </a:t>
            </a:r>
            <a:r>
              <a:rPr lang="en-US" sz="4000" dirty="0" smtClean="0">
                <a:latin typeface="Adobe Caslon Pro"/>
                <a:cs typeface="Adobe Caslon Pro"/>
              </a:rPr>
              <a:t>(</a:t>
            </a:r>
            <a:r>
              <a:rPr lang="en-US" sz="4000" dirty="0" err="1">
                <a:latin typeface="Adobe Caslon Pro"/>
                <a:cs typeface="Adobe Caslon Pro"/>
              </a:rPr>
              <a:t>Berner</a:t>
            </a:r>
            <a:r>
              <a:rPr lang="en-US" sz="4000" dirty="0">
                <a:latin typeface="Adobe Caslon Pro"/>
                <a:cs typeface="Adobe Caslon Pro"/>
              </a:rPr>
              <a:t>, </a:t>
            </a:r>
            <a:r>
              <a:rPr lang="en-US" sz="4000" dirty="0" smtClean="0">
                <a:latin typeface="Adobe Caslon Pro"/>
                <a:cs typeface="Adobe Caslon Pro"/>
              </a:rPr>
              <a:t>2001); however </a:t>
            </a:r>
            <a:r>
              <a:rPr lang="en-US" sz="4000" dirty="0" err="1" smtClean="0">
                <a:latin typeface="Adobe Caslon Pro"/>
                <a:cs typeface="Adobe Caslon Pro"/>
              </a:rPr>
              <a:t>Algeo</a:t>
            </a:r>
            <a:r>
              <a:rPr lang="en-US" sz="4000" dirty="0" smtClean="0">
                <a:latin typeface="Adobe Caslon Pro"/>
                <a:cs typeface="Adobe Caslon Pro"/>
              </a:rPr>
              <a:t> developed this primarily to explain marine anoxic conditions in the </a:t>
            </a:r>
            <a:r>
              <a:rPr lang="en-US" sz="4000" dirty="0" smtClean="0">
                <a:latin typeface="Adobe Caslon Pro"/>
                <a:cs typeface="Adobe Caslon Pro"/>
              </a:rPr>
              <a:t>Devonian, and less </a:t>
            </a:r>
            <a:r>
              <a:rPr lang="en-US" sz="4000" dirty="0">
                <a:latin typeface="Adobe Caslon Pro"/>
                <a:cs typeface="Adobe Caslon Pro"/>
              </a:rPr>
              <a:t>so </a:t>
            </a:r>
            <a:r>
              <a:rPr lang="en-US" sz="4000" dirty="0" smtClean="0">
                <a:latin typeface="Adobe Caslon Pro"/>
                <a:cs typeface="Adobe Caslon Pro"/>
              </a:rPr>
              <a:t>the onset of the </a:t>
            </a:r>
            <a:r>
              <a:rPr lang="en-US" sz="4000" dirty="0">
                <a:latin typeface="Adobe Caslon Pro"/>
                <a:cs typeface="Adobe Caslon Pro"/>
              </a:rPr>
              <a:t>LPIA</a:t>
            </a:r>
            <a:endParaRPr lang="en-US" sz="4000" dirty="0" smtClean="0">
              <a:latin typeface="Adobe Caslon Pro"/>
              <a:cs typeface="Adobe Caslon Pro"/>
            </a:endParaRPr>
          </a:p>
          <a:p>
            <a:r>
              <a:rPr lang="en-US" sz="4000" dirty="0" smtClean="0">
                <a:latin typeface="Adobe Caslon Pro"/>
                <a:cs typeface="Adobe Caslon Pro"/>
              </a:rPr>
              <a:t>• </a:t>
            </a:r>
            <a:r>
              <a:rPr lang="en-US" sz="4000" dirty="0" smtClean="0">
                <a:latin typeface="Adobe Caslon Pro"/>
                <a:cs typeface="Adobe Caslon Pro"/>
              </a:rPr>
              <a:t>The basis of this </a:t>
            </a:r>
            <a:r>
              <a:rPr lang="en-US" sz="4000" dirty="0" smtClean="0">
                <a:latin typeface="Adobe Caslon Pro"/>
                <a:cs typeface="Adobe Caslon Pro"/>
              </a:rPr>
              <a:t>hypothesis can still be used as a possible explanation for the initial onset of glacial conditions described in Isbell et al.’s (2008) Glacial I episode</a:t>
            </a:r>
            <a:endParaRPr lang="en-US" sz="4000" dirty="0">
              <a:latin typeface="Adobe Caslon Pro"/>
              <a:cs typeface="Adobe Caslon Pro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3639800" y="19659600"/>
            <a:ext cx="10363200" cy="101566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6000" dirty="0" smtClean="0">
                <a:latin typeface="Adobe Caslon Pro"/>
                <a:cs typeface="Adobe Caslon Pro"/>
              </a:rPr>
              <a:t>II- Paleogeography Hypothesis</a:t>
            </a:r>
            <a:endParaRPr lang="en-US" sz="6000" dirty="0">
              <a:latin typeface="Adobe Caslon Pro"/>
              <a:cs typeface="Adobe Caslon Pro"/>
            </a:endParaRPr>
          </a:p>
        </p:txBody>
      </p:sp>
      <p:pic>
        <p:nvPicPr>
          <p:cNvPr id="23" name="Picture 22" descr="Screen Shot 2015-04-08 at 11.39.52 PM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39800" y="20955000"/>
            <a:ext cx="10298627" cy="8077200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457200" y="8839200"/>
            <a:ext cx="12573000" cy="9988375"/>
          </a:xfrm>
          <a:prstGeom prst="rect">
            <a:avLst/>
          </a:prstGeom>
          <a:solidFill>
            <a:srgbClr val="C4BD97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just">
              <a:lnSpc>
                <a:spcPct val="90000"/>
              </a:lnSpc>
            </a:pPr>
            <a:r>
              <a:rPr lang="en-US" sz="5400" dirty="0" smtClean="0">
                <a:latin typeface="Adobe Caslon Pro"/>
                <a:cs typeface="Adobe Caslon Pro"/>
              </a:rPr>
              <a:t>ABSTRACT</a:t>
            </a:r>
          </a:p>
          <a:p>
            <a:pPr algn="just">
              <a:lnSpc>
                <a:spcPct val="90000"/>
              </a:lnSpc>
            </a:pPr>
            <a:endParaRPr lang="en-US" sz="1600" dirty="0" smtClean="0">
              <a:latin typeface="Adobe Caslon Pro"/>
              <a:cs typeface="Adobe Caslon Pro"/>
            </a:endParaRPr>
          </a:p>
          <a:p>
            <a:pPr algn="just">
              <a:lnSpc>
                <a:spcPct val="90000"/>
              </a:lnSpc>
            </a:pPr>
            <a:r>
              <a:rPr lang="en-US" sz="2800" dirty="0" smtClean="0">
                <a:latin typeface="Adobe Caslon Pro"/>
                <a:cs typeface="Adobe Caslon Pro"/>
              </a:rPr>
              <a:t>The </a:t>
            </a:r>
            <a:r>
              <a:rPr lang="en-US" sz="2800" dirty="0">
                <a:latin typeface="Adobe Caslon Pro"/>
                <a:cs typeface="Adobe Caslon Pro"/>
              </a:rPr>
              <a:t>Late Paleozoic Ice Age (LPIA) was a major global icehouse that initiated in the Mississippian (326 million years ago; </a:t>
            </a:r>
            <a:r>
              <a:rPr lang="en-US" sz="2800" dirty="0" smtClean="0">
                <a:latin typeface="Adobe Caslon Pro"/>
                <a:cs typeface="Adobe Caslon Pro"/>
              </a:rPr>
              <a:t>Ma</a:t>
            </a:r>
            <a:r>
              <a:rPr lang="en-US" sz="2800" dirty="0">
                <a:latin typeface="Adobe Caslon Pro"/>
                <a:cs typeface="Adobe Caslon Pro"/>
              </a:rPr>
              <a:t>) and lasted through the Early Permian (</a:t>
            </a:r>
            <a:r>
              <a:rPr lang="en-US" sz="2800" dirty="0" smtClean="0">
                <a:latin typeface="Adobe Caslon Pro"/>
                <a:cs typeface="Adobe Caslon Pro"/>
              </a:rPr>
              <a:t>267 Ma</a:t>
            </a:r>
            <a:r>
              <a:rPr lang="en-US" sz="2800" dirty="0">
                <a:latin typeface="Adobe Caslon Pro"/>
                <a:cs typeface="Adobe Caslon Pro"/>
              </a:rPr>
              <a:t>). Ice sheets nucleated in southern </a:t>
            </a:r>
            <a:r>
              <a:rPr lang="en-US" sz="2800" dirty="0" err="1">
                <a:latin typeface="Adobe Caslon Pro"/>
                <a:cs typeface="Adobe Caslon Pro"/>
              </a:rPr>
              <a:t>Gondwana</a:t>
            </a:r>
            <a:r>
              <a:rPr lang="en-US" sz="2800" dirty="0">
                <a:latin typeface="Adobe Caslon Pro"/>
                <a:cs typeface="Adobe Caslon Pro"/>
              </a:rPr>
              <a:t> near the South Pole when either a change in paleogeography (positioning of </a:t>
            </a:r>
            <a:r>
              <a:rPr lang="en-US" sz="2800" dirty="0" err="1">
                <a:latin typeface="Adobe Caslon Pro"/>
                <a:cs typeface="Adobe Caslon Pro"/>
              </a:rPr>
              <a:t>paleocontinents</a:t>
            </a:r>
            <a:r>
              <a:rPr lang="en-US" sz="2800" dirty="0">
                <a:latin typeface="Adobe Caslon Pro"/>
                <a:cs typeface="Adobe Caslon Pro"/>
              </a:rPr>
              <a:t>) or a decrease in atmospheric concentration of greenhouse gas CO</a:t>
            </a:r>
            <a:r>
              <a:rPr lang="en-US" sz="2800" baseline="-25000" dirty="0">
                <a:latin typeface="Adobe Caslon Pro"/>
                <a:cs typeface="Adobe Caslon Pro"/>
              </a:rPr>
              <a:t>2</a:t>
            </a:r>
            <a:r>
              <a:rPr lang="en-US" sz="2800" dirty="0">
                <a:latin typeface="Adobe Caslon Pro"/>
                <a:cs typeface="Adobe Caslon Pro"/>
              </a:rPr>
              <a:t> cooled the global climate. </a:t>
            </a:r>
            <a:r>
              <a:rPr lang="en-US" sz="2800" dirty="0" smtClean="0">
                <a:latin typeface="Adobe Caslon Pro"/>
                <a:cs typeface="Adobe Caslon Pro"/>
              </a:rPr>
              <a:t>Recent findings show that atmospheric </a:t>
            </a:r>
            <a:r>
              <a:rPr lang="en-US" sz="2800" i="1" dirty="0">
                <a:latin typeface="Adobe Caslon Pro"/>
                <a:cs typeface="Adobe Caslon Pro"/>
              </a:rPr>
              <a:t>p</a:t>
            </a:r>
            <a:r>
              <a:rPr lang="en-US" sz="2800" dirty="0">
                <a:latin typeface="Adobe Caslon Pro"/>
                <a:cs typeface="Adobe Caslon Pro"/>
              </a:rPr>
              <a:t>CO</a:t>
            </a:r>
            <a:r>
              <a:rPr lang="en-US" sz="2800" baseline="-25000" dirty="0">
                <a:latin typeface="Adobe Caslon Pro"/>
                <a:cs typeface="Adobe Caslon Pro"/>
              </a:rPr>
              <a:t>2</a:t>
            </a:r>
            <a:r>
              <a:rPr lang="en-US" sz="2800" dirty="0">
                <a:latin typeface="Adobe Caslon Pro"/>
                <a:cs typeface="Adobe Caslon Pro"/>
              </a:rPr>
              <a:t>, and not paleogeography, forced </a:t>
            </a:r>
            <a:r>
              <a:rPr lang="en-US" sz="2800" dirty="0" smtClean="0">
                <a:latin typeface="Adobe Caslon Pro"/>
                <a:cs typeface="Adobe Caslon Pro"/>
              </a:rPr>
              <a:t>the global </a:t>
            </a:r>
            <a:r>
              <a:rPr lang="en-US" sz="2800" dirty="0">
                <a:latin typeface="Adobe Caslon Pro"/>
                <a:cs typeface="Adobe Caslon Pro"/>
              </a:rPr>
              <a:t>cooling that resulted in the nucleation of </a:t>
            </a:r>
            <a:r>
              <a:rPr lang="en-US" sz="2800" dirty="0" err="1">
                <a:latin typeface="Adobe Caslon Pro"/>
                <a:cs typeface="Adobe Caslon Pro"/>
              </a:rPr>
              <a:t>Gondwanan</a:t>
            </a:r>
            <a:r>
              <a:rPr lang="en-US" sz="2800" dirty="0">
                <a:latin typeface="Adobe Caslon Pro"/>
                <a:cs typeface="Adobe Caslon Pro"/>
              </a:rPr>
              <a:t> ice sheets that defined the LPIA. </a:t>
            </a:r>
          </a:p>
          <a:p>
            <a:pPr algn="just">
              <a:lnSpc>
                <a:spcPct val="90000"/>
              </a:lnSpc>
            </a:pPr>
            <a:r>
              <a:rPr lang="en-US" sz="2800" dirty="0">
                <a:latin typeface="Adobe Caslon Pro"/>
                <a:cs typeface="Adobe Caslon Pro"/>
              </a:rPr>
              <a:t>There remains no broad consensus of what caused </a:t>
            </a:r>
            <a:r>
              <a:rPr lang="en-US" sz="2800" i="1" dirty="0" smtClean="0">
                <a:latin typeface="Adobe Caslon Pro"/>
                <a:cs typeface="Adobe Caslon Pro"/>
              </a:rPr>
              <a:t>p</a:t>
            </a:r>
            <a:r>
              <a:rPr lang="en-US" sz="2800" dirty="0" smtClean="0">
                <a:latin typeface="Adobe Caslon Pro"/>
                <a:cs typeface="Adobe Caslon Pro"/>
              </a:rPr>
              <a:t>CO</a:t>
            </a:r>
            <a:r>
              <a:rPr lang="en-US" sz="2800" baseline="-25000" dirty="0" smtClean="0">
                <a:latin typeface="Adobe Caslon Pro"/>
                <a:cs typeface="Adobe Caslon Pro"/>
              </a:rPr>
              <a:t>2</a:t>
            </a:r>
            <a:r>
              <a:rPr lang="en-US" sz="2800" dirty="0" smtClean="0">
                <a:latin typeface="Adobe Caslon Pro"/>
                <a:cs typeface="Adobe Caslon Pro"/>
              </a:rPr>
              <a:t> drawdown in </a:t>
            </a:r>
            <a:r>
              <a:rPr lang="en-US" sz="2800" dirty="0">
                <a:latin typeface="Adobe Caslon Pro"/>
                <a:cs typeface="Adobe Caslon Pro"/>
              </a:rPr>
              <a:t>the Mississippian. Organic carbon residing in extensive Carboniferous coal beds show evidence of high rates of </a:t>
            </a:r>
            <a:r>
              <a:rPr lang="en-US" sz="2800" dirty="0" err="1">
                <a:latin typeface="Adobe Caslon Pro"/>
                <a:cs typeface="Adobe Caslon Pro"/>
              </a:rPr>
              <a:t>C</a:t>
            </a:r>
            <a:r>
              <a:rPr lang="en-US" sz="2800" baseline="-25000" dirty="0" err="1">
                <a:latin typeface="Adobe Caslon Pro"/>
                <a:cs typeface="Adobe Caslon Pro"/>
              </a:rPr>
              <a:t>org</a:t>
            </a:r>
            <a:r>
              <a:rPr lang="en-US" sz="2800" dirty="0">
                <a:latin typeface="Adobe Caslon Pro"/>
                <a:cs typeface="Adobe Caslon Pro"/>
              </a:rPr>
              <a:t> burial via peat accumulation that would have lowered </a:t>
            </a:r>
            <a:r>
              <a:rPr lang="en-US" sz="2800" i="1" dirty="0" smtClean="0">
                <a:latin typeface="Adobe Caslon Pro"/>
                <a:cs typeface="Adobe Caslon Pro"/>
              </a:rPr>
              <a:t>p</a:t>
            </a:r>
            <a:r>
              <a:rPr lang="en-US" sz="2800" dirty="0" smtClean="0">
                <a:latin typeface="Adobe Caslon Pro"/>
                <a:cs typeface="Adobe Caslon Pro"/>
              </a:rPr>
              <a:t>CO</a:t>
            </a:r>
            <a:r>
              <a:rPr lang="en-US" sz="2800" baseline="-25000" dirty="0" smtClean="0">
                <a:latin typeface="Adobe Caslon Pro"/>
                <a:cs typeface="Adobe Caslon Pro"/>
              </a:rPr>
              <a:t>2</a:t>
            </a:r>
            <a:r>
              <a:rPr lang="en-US" sz="2800" dirty="0" smtClean="0">
                <a:latin typeface="Adobe Caslon Pro"/>
                <a:cs typeface="Adobe Caslon Pro"/>
              </a:rPr>
              <a:t> </a:t>
            </a:r>
            <a:r>
              <a:rPr lang="en-US" sz="2800" dirty="0">
                <a:latin typeface="Adobe Caslon Pro"/>
                <a:cs typeface="Adobe Caslon Pro"/>
              </a:rPr>
              <a:t>concentration, triggering the LPIA. However, </a:t>
            </a:r>
            <a:r>
              <a:rPr lang="en-US" sz="2800" dirty="0" smtClean="0">
                <a:latin typeface="Adobe Caslon Pro"/>
                <a:cs typeface="Adobe Caslon Pro"/>
              </a:rPr>
              <a:t>these late-</a:t>
            </a:r>
            <a:r>
              <a:rPr lang="en-US" sz="2800" dirty="0" err="1" smtClean="0">
                <a:latin typeface="Adobe Caslon Pro"/>
                <a:cs typeface="Adobe Caslon Pro"/>
              </a:rPr>
              <a:t>Serpukhovian</a:t>
            </a:r>
            <a:r>
              <a:rPr lang="en-US" sz="2800" dirty="0" smtClean="0">
                <a:latin typeface="Adobe Caslon Pro"/>
                <a:cs typeface="Adobe Caslon Pro"/>
              </a:rPr>
              <a:t> </a:t>
            </a:r>
            <a:r>
              <a:rPr lang="en-US" sz="2800" dirty="0" err="1" smtClean="0">
                <a:latin typeface="Adobe Caslon Pro"/>
                <a:cs typeface="Adobe Caslon Pro"/>
              </a:rPr>
              <a:t>C</a:t>
            </a:r>
            <a:r>
              <a:rPr lang="en-US" sz="2800" baseline="-25000" dirty="0" err="1" smtClean="0">
                <a:latin typeface="Adobe Caslon Pro"/>
                <a:cs typeface="Adobe Caslon Pro"/>
              </a:rPr>
              <a:t>org</a:t>
            </a:r>
            <a:r>
              <a:rPr lang="en-US" sz="2800" dirty="0" smtClean="0">
                <a:latin typeface="Adobe Caslon Pro"/>
                <a:cs typeface="Adobe Caslon Pro"/>
              </a:rPr>
              <a:t>-</a:t>
            </a:r>
            <a:r>
              <a:rPr lang="en-US" sz="2800" dirty="0">
                <a:latin typeface="Adobe Caslon Pro"/>
                <a:cs typeface="Adobe Caslon Pro"/>
              </a:rPr>
              <a:t>rich </a:t>
            </a:r>
            <a:r>
              <a:rPr lang="en-US" sz="2800" dirty="0" err="1">
                <a:latin typeface="Adobe Caslon Pro"/>
                <a:cs typeface="Adobe Caslon Pro"/>
              </a:rPr>
              <a:t>facies</a:t>
            </a:r>
            <a:r>
              <a:rPr lang="en-US" sz="2800" dirty="0">
                <a:latin typeface="Adobe Caslon Pro"/>
                <a:cs typeface="Adobe Caslon Pro"/>
              </a:rPr>
              <a:t> </a:t>
            </a:r>
            <a:r>
              <a:rPr lang="en-US" sz="2800" dirty="0" smtClean="0">
                <a:latin typeface="Adobe Caslon Pro"/>
                <a:cs typeface="Adobe Caslon Pro"/>
              </a:rPr>
              <a:t>and the associated excursion of δ</a:t>
            </a:r>
            <a:r>
              <a:rPr lang="en-US" sz="2800" baseline="30000" dirty="0" smtClean="0">
                <a:latin typeface="Adobe Caslon Pro"/>
                <a:cs typeface="Adobe Caslon Pro"/>
              </a:rPr>
              <a:t>13</a:t>
            </a:r>
            <a:r>
              <a:rPr lang="en-US" sz="2800" dirty="0" smtClean="0">
                <a:latin typeface="Adobe Caslon Pro"/>
                <a:cs typeface="Adobe Caslon Pro"/>
              </a:rPr>
              <a:t>C are </a:t>
            </a:r>
            <a:r>
              <a:rPr lang="en-US" sz="2800" dirty="0">
                <a:latin typeface="Adobe Caslon Pro"/>
                <a:cs typeface="Adobe Caslon Pro"/>
              </a:rPr>
              <a:t>predated by data from </a:t>
            </a:r>
            <a:r>
              <a:rPr lang="en-US" sz="2800" dirty="0" smtClean="0">
                <a:latin typeface="Adobe Caslon Pro"/>
                <a:cs typeface="Adobe Caslon Pro"/>
              </a:rPr>
              <a:t>earlier in the </a:t>
            </a:r>
            <a:r>
              <a:rPr lang="en-US" sz="2800" dirty="0" err="1" smtClean="0">
                <a:latin typeface="Adobe Caslon Pro"/>
                <a:cs typeface="Adobe Caslon Pro"/>
              </a:rPr>
              <a:t>Serpukhovian</a:t>
            </a:r>
            <a:r>
              <a:rPr lang="en-US" sz="2800" dirty="0" smtClean="0">
                <a:latin typeface="Adobe Caslon Pro"/>
                <a:cs typeface="Adobe Caslon Pro"/>
              </a:rPr>
              <a:t> of extensive glacial activity captured by direct sedimentary record as well as the δ</a:t>
            </a:r>
            <a:r>
              <a:rPr lang="en-US" sz="2800" baseline="30000" dirty="0" smtClean="0">
                <a:latin typeface="Adobe Caslon Pro"/>
                <a:cs typeface="Adobe Caslon Pro"/>
              </a:rPr>
              <a:t>18</a:t>
            </a:r>
            <a:r>
              <a:rPr lang="en-US" sz="2800" dirty="0">
                <a:latin typeface="Adobe Caslon Pro"/>
                <a:cs typeface="Adobe Caslon Pro"/>
              </a:rPr>
              <a:t>O</a:t>
            </a:r>
            <a:r>
              <a:rPr lang="en-US" sz="2800" dirty="0" smtClean="0">
                <a:latin typeface="Adobe Caslon Pro"/>
                <a:cs typeface="Adobe Caslon Pro"/>
              </a:rPr>
              <a:t> ratio (used as a proxy for global ice volume). The discrepancy between these two important isotopic ratios creates a need to evaluate inorganic </a:t>
            </a:r>
            <a:r>
              <a:rPr lang="en-US" sz="2800" dirty="0">
                <a:latin typeface="Adobe Caslon Pro"/>
                <a:cs typeface="Adobe Caslon Pro"/>
              </a:rPr>
              <a:t>CO</a:t>
            </a:r>
            <a:r>
              <a:rPr lang="en-US" sz="2800" baseline="-25000" dirty="0">
                <a:latin typeface="Adobe Caslon Pro"/>
                <a:cs typeface="Adobe Caslon Pro"/>
              </a:rPr>
              <a:t>2</a:t>
            </a:r>
            <a:r>
              <a:rPr lang="en-US" sz="2800" dirty="0">
                <a:latin typeface="Adobe Caslon Pro"/>
                <a:cs typeface="Adobe Caslon Pro"/>
              </a:rPr>
              <a:t> consumption </a:t>
            </a:r>
            <a:r>
              <a:rPr lang="en-US" sz="2800" dirty="0" smtClean="0">
                <a:latin typeface="Adobe Caslon Pro"/>
                <a:cs typeface="Adobe Caslon Pro"/>
              </a:rPr>
              <a:t>during this time.</a:t>
            </a:r>
          </a:p>
          <a:p>
            <a:pPr algn="just">
              <a:lnSpc>
                <a:spcPct val="90000"/>
              </a:lnSpc>
            </a:pPr>
            <a:r>
              <a:rPr lang="en-US" sz="2800" dirty="0" smtClean="0">
                <a:latin typeface="Adobe Caslon Pro"/>
                <a:cs typeface="Adobe Caslon Pro"/>
              </a:rPr>
              <a:t>This paper develops a hypothesis using known temporal relationships of isotope ratios and interactions between the </a:t>
            </a:r>
            <a:r>
              <a:rPr lang="en-US" sz="2800" dirty="0" err="1" smtClean="0">
                <a:latin typeface="Adobe Caslon Pro"/>
                <a:cs typeface="Adobe Caslon Pro"/>
              </a:rPr>
              <a:t>bioshpere</a:t>
            </a:r>
            <a:r>
              <a:rPr lang="en-US" sz="2800" dirty="0" smtClean="0">
                <a:latin typeface="Adobe Caslon Pro"/>
                <a:cs typeface="Adobe Caslon Pro"/>
              </a:rPr>
              <a:t>, atmosphere</a:t>
            </a:r>
            <a:r>
              <a:rPr lang="en-US" sz="2800" dirty="0">
                <a:latin typeface="Adobe Caslon Pro"/>
                <a:cs typeface="Adobe Caslon Pro"/>
              </a:rPr>
              <a:t> </a:t>
            </a:r>
            <a:r>
              <a:rPr lang="en-US" sz="2800" dirty="0" smtClean="0">
                <a:latin typeface="Adobe Caslon Pro"/>
                <a:cs typeface="Adobe Caslon Pro"/>
              </a:rPr>
              <a:t>and </a:t>
            </a:r>
            <a:r>
              <a:rPr lang="en-US" sz="2800" dirty="0" err="1" smtClean="0">
                <a:latin typeface="Adobe Caslon Pro"/>
                <a:cs typeface="Adobe Caslon Pro"/>
              </a:rPr>
              <a:t>lithoshere</a:t>
            </a:r>
            <a:r>
              <a:rPr lang="en-US" sz="2800" dirty="0" smtClean="0">
                <a:latin typeface="Adobe Caslon Pro"/>
                <a:cs typeface="Adobe Caslon Pro"/>
              </a:rPr>
              <a:t>. Ultimately this evidence suggests the late-</a:t>
            </a:r>
            <a:r>
              <a:rPr lang="en-US" sz="2800" dirty="0" err="1" smtClean="0">
                <a:latin typeface="Adobe Caslon Pro"/>
                <a:cs typeface="Adobe Caslon Pro"/>
              </a:rPr>
              <a:t>Serpukhovian</a:t>
            </a:r>
            <a:r>
              <a:rPr lang="en-US" sz="2800" dirty="0" smtClean="0">
                <a:latin typeface="Adobe Caslon Pro"/>
                <a:cs typeface="Adobe Caslon Pro"/>
              </a:rPr>
              <a:t> expansion in </a:t>
            </a:r>
            <a:r>
              <a:rPr lang="en-US" sz="2800" dirty="0" err="1" smtClean="0">
                <a:latin typeface="Adobe Caslon Pro"/>
                <a:cs typeface="Adobe Caslon Pro"/>
              </a:rPr>
              <a:t>C</a:t>
            </a:r>
            <a:r>
              <a:rPr lang="en-US" sz="2800" baseline="-25000" dirty="0" err="1" smtClean="0">
                <a:latin typeface="Adobe Caslon Pro"/>
                <a:cs typeface="Adobe Caslon Pro"/>
              </a:rPr>
              <a:t>org</a:t>
            </a:r>
            <a:r>
              <a:rPr lang="en-US" sz="2800" dirty="0" smtClean="0">
                <a:latin typeface="Adobe Caslon Pro"/>
                <a:cs typeface="Adobe Caslon Pro"/>
              </a:rPr>
              <a:t> sequestration through peat </a:t>
            </a:r>
            <a:r>
              <a:rPr lang="en-US" sz="2800" dirty="0">
                <a:latin typeface="Adobe Caslon Pro"/>
                <a:cs typeface="Adobe Caslon Pro"/>
              </a:rPr>
              <a:t>burial </a:t>
            </a:r>
            <a:r>
              <a:rPr lang="en-US" sz="2800" dirty="0" smtClean="0">
                <a:latin typeface="Adobe Caslon Pro"/>
                <a:cs typeface="Adobe Caslon Pro"/>
              </a:rPr>
              <a:t>was a feedback effect from the initial non-biologically controlled early/mid-</a:t>
            </a:r>
            <a:r>
              <a:rPr lang="en-US" sz="2800" dirty="0" err="1" smtClean="0">
                <a:latin typeface="Adobe Caslon Pro"/>
                <a:cs typeface="Adobe Caslon Pro"/>
              </a:rPr>
              <a:t>Serpukhovian</a:t>
            </a:r>
            <a:r>
              <a:rPr lang="en-US" sz="2800" dirty="0" smtClean="0">
                <a:latin typeface="Adobe Caslon Pro"/>
                <a:cs typeface="Adobe Caslon Pro"/>
              </a:rPr>
              <a:t> glacier advance which lowered sea levels, accommodating the proliferation of extensive coal swamps on tropical coastal plains.</a:t>
            </a:r>
            <a:endParaRPr lang="en-US" sz="2800" dirty="0">
              <a:latin typeface="Adobe Caslon Pro"/>
              <a:cs typeface="Adobe Caslon Pro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3563600" y="29260800"/>
            <a:ext cx="10363200" cy="44958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en-US" sz="3600" b="1" dirty="0" smtClean="0">
                <a:solidFill>
                  <a:srgbClr val="000000"/>
                </a:solidFill>
                <a:latin typeface="Adobe Caslon Pro"/>
                <a:cs typeface="Adobe Caslon Pro"/>
              </a:rPr>
              <a:t>Fig</a:t>
            </a:r>
            <a:r>
              <a:rPr lang="en-US" sz="3600" b="1" dirty="0">
                <a:solidFill>
                  <a:srgbClr val="000000"/>
                </a:solidFill>
                <a:latin typeface="Adobe Caslon Pro"/>
                <a:cs typeface="Adobe Caslon Pro"/>
              </a:rPr>
              <a:t>-2</a:t>
            </a:r>
            <a:r>
              <a:rPr lang="en-US" sz="3600" dirty="0">
                <a:solidFill>
                  <a:srgbClr val="000000"/>
                </a:solidFill>
                <a:latin typeface="Adobe Caslon Pro"/>
                <a:cs typeface="Adobe Caslon Pro"/>
              </a:rPr>
              <a:t>: Hypothetical ice volumes under different levels of </a:t>
            </a:r>
            <a:r>
              <a:rPr lang="en-US" sz="3600" i="1" dirty="0">
                <a:solidFill>
                  <a:srgbClr val="000000"/>
                </a:solidFill>
                <a:latin typeface="Adobe Caslon Pro"/>
                <a:cs typeface="Adobe Caslon Pro"/>
              </a:rPr>
              <a:t>p</a:t>
            </a:r>
            <a:r>
              <a:rPr lang="en-US" sz="3600" dirty="0">
                <a:solidFill>
                  <a:srgbClr val="000000"/>
                </a:solidFill>
                <a:latin typeface="Adobe Caslon Pro"/>
                <a:cs typeface="Adobe Caslon Pro"/>
              </a:rPr>
              <a:t>CO</a:t>
            </a:r>
            <a:r>
              <a:rPr lang="en-US" sz="3600" baseline="-25000" dirty="0">
                <a:solidFill>
                  <a:srgbClr val="000000"/>
                </a:solidFill>
                <a:latin typeface="Adobe Caslon Pro"/>
                <a:cs typeface="Adobe Caslon Pro"/>
              </a:rPr>
              <a:t>2</a:t>
            </a:r>
            <a:r>
              <a:rPr lang="en-US" sz="3600" dirty="0">
                <a:solidFill>
                  <a:srgbClr val="000000"/>
                </a:solidFill>
                <a:latin typeface="Adobe Caslon Pro"/>
                <a:cs typeface="Adobe Caslon Pro"/>
              </a:rPr>
              <a:t> concentrations over </a:t>
            </a:r>
            <a:r>
              <a:rPr lang="en-US" sz="3600" dirty="0" smtClean="0">
                <a:solidFill>
                  <a:srgbClr val="000000"/>
                </a:solidFill>
                <a:latin typeface="Adobe Caslon Pro"/>
                <a:cs typeface="Adobe Caslon Pro"/>
              </a:rPr>
              <a:t>time, accounting for changes in paleogeography. </a:t>
            </a:r>
            <a:r>
              <a:rPr lang="en-US" sz="3600" dirty="0">
                <a:solidFill>
                  <a:srgbClr val="000000"/>
                </a:solidFill>
                <a:latin typeface="Adobe Caslon Pro"/>
                <a:cs typeface="Adobe Caslon Pro"/>
              </a:rPr>
              <a:t>Black line corresponds to the </a:t>
            </a:r>
            <a:r>
              <a:rPr lang="en-US" sz="3600" i="1" dirty="0">
                <a:solidFill>
                  <a:srgbClr val="000000"/>
                </a:solidFill>
                <a:latin typeface="Adobe Caslon Pro"/>
                <a:cs typeface="Adobe Caslon Pro"/>
              </a:rPr>
              <a:t>p</a:t>
            </a:r>
            <a:r>
              <a:rPr lang="en-US" sz="3600" dirty="0">
                <a:solidFill>
                  <a:srgbClr val="000000"/>
                </a:solidFill>
                <a:latin typeface="Adobe Caslon Pro"/>
                <a:cs typeface="Adobe Caslon Pro"/>
              </a:rPr>
              <a:t>CO</a:t>
            </a:r>
            <a:r>
              <a:rPr lang="en-US" sz="3600" baseline="-25000" dirty="0">
                <a:solidFill>
                  <a:srgbClr val="000000"/>
                </a:solidFill>
                <a:latin typeface="Adobe Caslon Pro"/>
                <a:cs typeface="Adobe Caslon Pro"/>
              </a:rPr>
              <a:t>2</a:t>
            </a:r>
            <a:r>
              <a:rPr lang="en-US" sz="3600" dirty="0">
                <a:solidFill>
                  <a:srgbClr val="000000"/>
                </a:solidFill>
                <a:latin typeface="Adobe Caslon Pro"/>
                <a:cs typeface="Adobe Caslon Pro"/>
              </a:rPr>
              <a:t> </a:t>
            </a:r>
            <a:r>
              <a:rPr lang="en-US" sz="3600" dirty="0" smtClean="0">
                <a:solidFill>
                  <a:srgbClr val="000000"/>
                </a:solidFill>
                <a:latin typeface="Adobe Caslon Pro"/>
                <a:cs typeface="Adobe Caslon Pro"/>
              </a:rPr>
              <a:t>record (Royer, 2006). </a:t>
            </a:r>
            <a:r>
              <a:rPr lang="en-US" sz="3600" dirty="0">
                <a:solidFill>
                  <a:srgbClr val="000000"/>
                </a:solidFill>
                <a:latin typeface="Adobe Caslon Pro"/>
                <a:cs typeface="Adobe Caslon Pro"/>
              </a:rPr>
              <a:t>This figure shows </a:t>
            </a:r>
            <a:r>
              <a:rPr lang="en-US" sz="3600" dirty="0" smtClean="0">
                <a:solidFill>
                  <a:srgbClr val="000000"/>
                </a:solidFill>
                <a:latin typeface="Adobe Caslon Pro"/>
                <a:cs typeface="Adobe Caslon Pro"/>
              </a:rPr>
              <a:t>the </a:t>
            </a:r>
            <a:r>
              <a:rPr lang="en-US" sz="3600" dirty="0" err="1" smtClean="0">
                <a:solidFill>
                  <a:srgbClr val="000000"/>
                </a:solidFill>
                <a:latin typeface="Adobe Caslon Pro"/>
                <a:cs typeface="Adobe Caslon Pro"/>
              </a:rPr>
              <a:t>discorrelation</a:t>
            </a:r>
            <a:r>
              <a:rPr lang="en-US" sz="3600" dirty="0" smtClean="0">
                <a:solidFill>
                  <a:srgbClr val="000000"/>
                </a:solidFill>
                <a:latin typeface="Adobe Caslon Pro"/>
                <a:cs typeface="Adobe Caslon Pro"/>
              </a:rPr>
              <a:t> between a hypothetical record controlled by paleogeography and the actual record, controlled by </a:t>
            </a:r>
            <a:r>
              <a:rPr lang="en-US" sz="3600" i="1" dirty="0" smtClean="0">
                <a:solidFill>
                  <a:srgbClr val="000000"/>
                </a:solidFill>
                <a:latin typeface="Adobe Caslon Pro"/>
                <a:cs typeface="Adobe Caslon Pro"/>
              </a:rPr>
              <a:t>p</a:t>
            </a:r>
            <a:r>
              <a:rPr lang="en-US" sz="3600" dirty="0" smtClean="0">
                <a:solidFill>
                  <a:srgbClr val="000000"/>
                </a:solidFill>
                <a:latin typeface="Adobe Caslon Pro"/>
                <a:cs typeface="Adobe Caslon Pro"/>
              </a:rPr>
              <a:t>CO</a:t>
            </a:r>
            <a:r>
              <a:rPr lang="en-US" sz="3600" baseline="-25000" dirty="0" smtClean="0">
                <a:solidFill>
                  <a:srgbClr val="000000"/>
                </a:solidFill>
                <a:latin typeface="Adobe Caslon Pro"/>
                <a:cs typeface="Adobe Caslon Pro"/>
              </a:rPr>
              <a:t>2</a:t>
            </a:r>
            <a:r>
              <a:rPr lang="en-US" sz="3600" dirty="0" smtClean="0">
                <a:solidFill>
                  <a:srgbClr val="000000"/>
                </a:solidFill>
                <a:latin typeface="Adobe Caslon Pro"/>
                <a:cs typeface="Adobe Caslon Pro"/>
              </a:rPr>
              <a:t> (</a:t>
            </a:r>
            <a:r>
              <a:rPr lang="en-US" sz="3600" dirty="0">
                <a:solidFill>
                  <a:srgbClr val="000000"/>
                </a:solidFill>
                <a:latin typeface="Adobe Caslon Pro"/>
                <a:cs typeface="Adobe Caslon Pro"/>
              </a:rPr>
              <a:t>figure taken from Lowry et al, 2014)</a:t>
            </a:r>
            <a:r>
              <a:rPr lang="en-US" sz="3600" dirty="0" smtClean="0">
                <a:solidFill>
                  <a:srgbClr val="000000"/>
                </a:solidFill>
                <a:latin typeface="Adobe Caslon Pro"/>
                <a:cs typeface="Adobe Caslon Pro"/>
              </a:rPr>
              <a:t>.</a:t>
            </a:r>
            <a:endParaRPr lang="en-US" sz="3600" dirty="0">
              <a:solidFill>
                <a:srgbClr val="000000"/>
              </a:solidFill>
              <a:latin typeface="Adobe Caslon Pro"/>
              <a:cs typeface="Adobe Caslon Pro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3639800" y="34061400"/>
            <a:ext cx="10287000" cy="3970318"/>
          </a:xfrm>
          <a:prstGeom prst="rect">
            <a:avLst/>
          </a:prstGeom>
          <a:solidFill>
            <a:srgbClr val="EBF1DE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dobe Caslon Pro"/>
                <a:cs typeface="Adobe Caslon Pro"/>
              </a:rPr>
              <a:t>• Continental positioning and the opening/closing of </a:t>
            </a:r>
            <a:r>
              <a:rPr lang="en-US" sz="3600" dirty="0" err="1" smtClean="0">
                <a:latin typeface="Adobe Caslon Pro"/>
                <a:cs typeface="Adobe Caslon Pro"/>
              </a:rPr>
              <a:t>circumequatorial</a:t>
            </a:r>
            <a:r>
              <a:rPr lang="en-US" sz="3600" dirty="0" smtClean="0">
                <a:latin typeface="Adobe Caslon Pro"/>
                <a:cs typeface="Adobe Caslon Pro"/>
              </a:rPr>
              <a:t> seaways have explained the initiation of the LPIA (Smith and Pickering, 2003).</a:t>
            </a:r>
          </a:p>
          <a:p>
            <a:r>
              <a:rPr lang="en-US" sz="3600" dirty="0" smtClean="0">
                <a:latin typeface="Adobe Caslon Pro"/>
                <a:cs typeface="Adobe Caslon Pro"/>
              </a:rPr>
              <a:t>• Paleogeography can be ruled out, however, as the direct control on the LPIA’s initiation, since it doesn’t temporarily correlate with the known record (Lowry et al, 2014)</a:t>
            </a:r>
            <a:endParaRPr lang="en-US" sz="3600" dirty="0">
              <a:latin typeface="Adobe Caslon Pro"/>
              <a:cs typeface="Adobe Caslon Pro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993600" y="19659600"/>
            <a:ext cx="9372600" cy="101566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6000" dirty="0" smtClean="0">
                <a:latin typeface="Adobe Caslon Pro"/>
                <a:cs typeface="Adobe Caslon Pro"/>
              </a:rPr>
              <a:t>III- Alternative Hypothesis</a:t>
            </a:r>
            <a:endParaRPr lang="en-US" sz="6000" dirty="0">
              <a:latin typeface="Adobe Caslon Pro"/>
              <a:cs typeface="Adobe Caslon Pro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822400" y="3962400"/>
            <a:ext cx="7010400" cy="587853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Adobe Caslon Pro"/>
                <a:cs typeface="Adobe Caslon Pro"/>
              </a:rPr>
              <a:t>Time lag </a:t>
            </a:r>
            <a:r>
              <a:rPr lang="en-US" sz="4000" b="1" dirty="0" smtClean="0">
                <a:latin typeface="Adobe Caslon Pro"/>
                <a:cs typeface="Adobe Caslon Pro"/>
              </a:rPr>
              <a:t>seen in </a:t>
            </a:r>
            <a:r>
              <a:rPr lang="en-US" sz="4000" b="1" dirty="0" smtClean="0">
                <a:latin typeface="Adobe Caslon Pro"/>
                <a:cs typeface="Adobe Caslon Pro"/>
              </a:rPr>
              <a:t>isotopic </a:t>
            </a:r>
            <a:r>
              <a:rPr lang="en-US" sz="4000" b="1" dirty="0" smtClean="0">
                <a:latin typeface="Adobe Caslon Pro"/>
                <a:cs typeface="Adobe Caslon Pro"/>
              </a:rPr>
              <a:t>records</a:t>
            </a:r>
          </a:p>
          <a:p>
            <a:r>
              <a:rPr lang="en-US" sz="3600" dirty="0" smtClean="0">
                <a:latin typeface="Adobe Caslon Pro"/>
                <a:cs typeface="Adobe Caslon Pro"/>
              </a:rPr>
              <a:t>• </a:t>
            </a:r>
            <a:r>
              <a:rPr lang="en-US" sz="3600" dirty="0" err="1" smtClean="0">
                <a:latin typeface="Adobe Caslon Pro"/>
                <a:cs typeface="Adobe Caslon Pro"/>
              </a:rPr>
              <a:t>Buggisch</a:t>
            </a:r>
            <a:r>
              <a:rPr lang="en-US" sz="3600" dirty="0" smtClean="0">
                <a:latin typeface="Adobe Caslon Pro"/>
                <a:cs typeface="Adobe Caslon Pro"/>
              </a:rPr>
              <a:t> et al (2008) </a:t>
            </a:r>
            <a:r>
              <a:rPr lang="en-US" sz="3600" dirty="0" smtClean="0">
                <a:latin typeface="Adobe Caslon Pro"/>
                <a:cs typeface="Adobe Caslon Pro"/>
              </a:rPr>
              <a:t>discusses </a:t>
            </a:r>
            <a:r>
              <a:rPr lang="en-US" sz="3600" dirty="0" smtClean="0">
                <a:latin typeface="Adobe Caslon Pro"/>
                <a:cs typeface="Adobe Caslon Pro"/>
              </a:rPr>
              <a:t>at length </a:t>
            </a:r>
            <a:r>
              <a:rPr lang="en-US" sz="3600" dirty="0" smtClean="0">
                <a:latin typeface="Adobe Caslon Pro"/>
                <a:cs typeface="Adobe Caslon Pro"/>
              </a:rPr>
              <a:t>discrepancy </a:t>
            </a:r>
            <a:r>
              <a:rPr lang="en-US" sz="3600" dirty="0" smtClean="0">
                <a:latin typeface="Adobe Caslon Pro"/>
                <a:cs typeface="Adobe Caslon Pro"/>
              </a:rPr>
              <a:t>between </a:t>
            </a:r>
            <a:r>
              <a:rPr lang="en-US" sz="3600" dirty="0">
                <a:latin typeface="Adobe Caslon Pro"/>
                <a:cs typeface="Adobe Caslon Pro"/>
              </a:rPr>
              <a:t>δ</a:t>
            </a:r>
            <a:r>
              <a:rPr lang="en-US" sz="3600" baseline="30000" dirty="0">
                <a:latin typeface="Adobe Caslon Pro"/>
                <a:cs typeface="Adobe Caslon Pro"/>
              </a:rPr>
              <a:t>18</a:t>
            </a:r>
            <a:r>
              <a:rPr lang="en-US" sz="3600" dirty="0">
                <a:latin typeface="Adobe Caslon Pro"/>
                <a:cs typeface="Adobe Caslon Pro"/>
              </a:rPr>
              <a:t>O </a:t>
            </a:r>
            <a:r>
              <a:rPr lang="en-US" sz="3600" dirty="0" smtClean="0">
                <a:latin typeface="Adobe Caslon Pro"/>
                <a:cs typeface="Adobe Caslon Pro"/>
              </a:rPr>
              <a:t>and δ</a:t>
            </a:r>
            <a:r>
              <a:rPr lang="en-US" sz="3600" baseline="30000" dirty="0" smtClean="0">
                <a:latin typeface="Adobe Caslon Pro"/>
                <a:cs typeface="Adobe Caslon Pro"/>
              </a:rPr>
              <a:t>13</a:t>
            </a:r>
            <a:r>
              <a:rPr lang="en-US" sz="3600" dirty="0" smtClean="0">
                <a:latin typeface="Adobe Caslon Pro"/>
                <a:cs typeface="Adobe Caslon Pro"/>
              </a:rPr>
              <a:t>C in the mid to late </a:t>
            </a:r>
            <a:r>
              <a:rPr lang="en-US" sz="3600" dirty="0" err="1" smtClean="0">
                <a:latin typeface="Adobe Caslon Pro"/>
                <a:cs typeface="Adobe Caslon Pro"/>
              </a:rPr>
              <a:t>Serpukhovian</a:t>
            </a:r>
            <a:r>
              <a:rPr lang="en-US" sz="3600" dirty="0" smtClean="0">
                <a:latin typeface="Adobe Caslon Pro"/>
                <a:cs typeface="Adobe Caslon Pro"/>
              </a:rPr>
              <a:t> (Fig-3)</a:t>
            </a:r>
          </a:p>
          <a:p>
            <a:endParaRPr lang="en-US" sz="3600" dirty="0" smtClean="0">
              <a:latin typeface="Adobe Caslon Pro"/>
              <a:cs typeface="Adobe Caslon Pro"/>
            </a:endParaRPr>
          </a:p>
          <a:p>
            <a:r>
              <a:rPr lang="en-US" sz="4800" dirty="0" smtClean="0">
                <a:latin typeface="Adobe Caslon Pro"/>
                <a:cs typeface="Adobe Caslon Pro"/>
              </a:rPr>
              <a:t>Silicate weathering</a:t>
            </a:r>
          </a:p>
          <a:p>
            <a:r>
              <a:rPr lang="en-US" sz="3600" dirty="0" smtClean="0">
                <a:latin typeface="Adobe Caslon Pro"/>
                <a:cs typeface="Adobe Caslon Pro"/>
              </a:rPr>
              <a:t>• Stable, slow process controlling carbon cycle on multi-million year scale (</a:t>
            </a:r>
            <a:r>
              <a:rPr lang="en-US" sz="3600" dirty="0" err="1" smtClean="0">
                <a:latin typeface="Adobe Caslon Pro"/>
                <a:cs typeface="Adobe Caslon Pro"/>
              </a:rPr>
              <a:t>Berner</a:t>
            </a:r>
            <a:r>
              <a:rPr lang="en-US" sz="3600" dirty="0" smtClean="0">
                <a:latin typeface="Adobe Caslon Pro"/>
                <a:cs typeface="Adobe Caslon Pro"/>
              </a:rPr>
              <a:t>, 2001).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4213800" y="3886200"/>
            <a:ext cx="9296400" cy="54102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5000" b="1" dirty="0" smtClean="0">
                <a:latin typeface="Adobe Caslon Pro"/>
                <a:cs typeface="Adobe Caslon Pro"/>
              </a:rPr>
              <a:t>Temporal </a:t>
            </a:r>
            <a:r>
              <a:rPr lang="en-US" sz="5000" b="1" dirty="0" smtClean="0">
                <a:latin typeface="Adobe Caslon Pro"/>
                <a:cs typeface="Adobe Caslon Pro"/>
              </a:rPr>
              <a:t>Distribution </a:t>
            </a:r>
            <a:r>
              <a:rPr lang="en-US" sz="5000" b="1" dirty="0" smtClean="0">
                <a:latin typeface="Adobe Caslon Pro"/>
                <a:cs typeface="Adobe Caslon Pro"/>
              </a:rPr>
              <a:t>of Glaciers</a:t>
            </a:r>
          </a:p>
          <a:p>
            <a:r>
              <a:rPr lang="en-US" sz="3600" dirty="0" smtClean="0">
                <a:latin typeface="Adobe Caslon Pro"/>
                <a:cs typeface="Adobe Caslon Pro"/>
              </a:rPr>
              <a:t>• Two distinct periods of </a:t>
            </a:r>
            <a:r>
              <a:rPr lang="en-US" sz="3600" dirty="0" smtClean="0">
                <a:latin typeface="Adobe Caslon Pro"/>
                <a:cs typeface="Adobe Caslon Pro"/>
              </a:rPr>
              <a:t>glaciation: </a:t>
            </a:r>
          </a:p>
          <a:p>
            <a:pPr marL="571500" indent="-571500">
              <a:buFontTx/>
              <a:buChar char="-"/>
            </a:pPr>
            <a:r>
              <a:rPr lang="en-US" sz="3600" dirty="0" smtClean="0">
                <a:latin typeface="Adobe Caslon Pro"/>
                <a:cs typeface="Adobe Caslon Pro"/>
              </a:rPr>
              <a:t>Late </a:t>
            </a:r>
            <a:r>
              <a:rPr lang="en-US" sz="3600" dirty="0" smtClean="0">
                <a:latin typeface="Adobe Caslon Pro"/>
                <a:cs typeface="Adobe Caslon Pro"/>
              </a:rPr>
              <a:t>Devonian through Early </a:t>
            </a:r>
            <a:r>
              <a:rPr lang="en-US" sz="3600" dirty="0" err="1" smtClean="0">
                <a:latin typeface="Adobe Caslon Pro"/>
                <a:cs typeface="Adobe Caslon Pro"/>
              </a:rPr>
              <a:t>Viséan</a:t>
            </a:r>
            <a:r>
              <a:rPr lang="en-US" sz="3600" dirty="0">
                <a:latin typeface="Adobe Caslon Pro"/>
                <a:cs typeface="Adobe Caslon Pro"/>
              </a:rPr>
              <a:t> </a:t>
            </a:r>
            <a:r>
              <a:rPr lang="en-US" sz="3600" dirty="0" smtClean="0">
                <a:latin typeface="Adobe Caslon Pro"/>
                <a:cs typeface="Adobe Caslon Pro"/>
              </a:rPr>
              <a:t>(Isbell’s ‘Glacial I’</a:t>
            </a:r>
            <a:r>
              <a:rPr lang="en-US" sz="3600" dirty="0" smtClean="0">
                <a:latin typeface="Adobe Caslon Pro"/>
                <a:cs typeface="Adobe Caslon Pro"/>
              </a:rPr>
              <a:t>)</a:t>
            </a:r>
          </a:p>
          <a:p>
            <a:pPr marL="571500" indent="-571500">
              <a:buFontTx/>
              <a:buChar char="-"/>
            </a:pPr>
            <a:r>
              <a:rPr lang="en-US" sz="3600" dirty="0" smtClean="0">
                <a:latin typeface="Adobe Caslon Pro"/>
                <a:cs typeface="Adobe Caslon Pro"/>
              </a:rPr>
              <a:t>Mid-</a:t>
            </a:r>
            <a:r>
              <a:rPr lang="en-US" sz="3600" dirty="0" err="1" smtClean="0">
                <a:latin typeface="Adobe Caslon Pro"/>
                <a:cs typeface="Adobe Caslon Pro"/>
              </a:rPr>
              <a:t>Serpukhovian</a:t>
            </a:r>
            <a:r>
              <a:rPr lang="en-US" sz="3600" dirty="0" smtClean="0">
                <a:latin typeface="Adobe Caslon Pro"/>
                <a:cs typeface="Adobe Caslon Pro"/>
              </a:rPr>
              <a:t> through Pennsylvanian ‘Glacial II’</a:t>
            </a:r>
            <a:endParaRPr lang="en-US" sz="3600" dirty="0" smtClean="0">
              <a:latin typeface="Adobe Caslon Pro"/>
              <a:cs typeface="Adobe Caslon Pro"/>
            </a:endParaRPr>
          </a:p>
          <a:p>
            <a:r>
              <a:rPr lang="en-US" sz="3600" dirty="0" smtClean="0">
                <a:latin typeface="Adobe Caslon Pro"/>
                <a:cs typeface="Adobe Caslon Pro"/>
              </a:rPr>
              <a:t>• Seen in both sedimentary record and δ</a:t>
            </a:r>
            <a:r>
              <a:rPr lang="en-US" sz="3600" baseline="30000" dirty="0" smtClean="0">
                <a:latin typeface="Adobe Caslon Pro"/>
                <a:cs typeface="Adobe Caslon Pro"/>
              </a:rPr>
              <a:t>18</a:t>
            </a:r>
            <a:r>
              <a:rPr lang="en-US" sz="3600" dirty="0" smtClean="0">
                <a:latin typeface="Adobe Caslon Pro"/>
                <a:cs typeface="Adobe Caslon Pro"/>
              </a:rPr>
              <a:t>O </a:t>
            </a:r>
            <a:r>
              <a:rPr lang="en-US" sz="3600" dirty="0" smtClean="0">
                <a:latin typeface="Adobe Caslon Pro"/>
                <a:cs typeface="Adobe Caslon Pro"/>
              </a:rPr>
              <a:t>as a proxy for global ice </a:t>
            </a:r>
            <a:r>
              <a:rPr lang="en-US" sz="3600" dirty="0" smtClean="0">
                <a:latin typeface="Adobe Caslon Pro"/>
                <a:cs typeface="Adobe Caslon Pro"/>
              </a:rPr>
              <a:t>volume (</a:t>
            </a:r>
            <a:r>
              <a:rPr lang="en-US" sz="3600" dirty="0" err="1" smtClean="0">
                <a:latin typeface="Adobe Caslon Pro"/>
                <a:cs typeface="Adobe Caslon Pro"/>
              </a:rPr>
              <a:t>Buggisch</a:t>
            </a:r>
            <a:r>
              <a:rPr lang="en-US" sz="3600" dirty="0">
                <a:latin typeface="Adobe Caslon Pro"/>
                <a:cs typeface="Adobe Caslon Pro"/>
              </a:rPr>
              <a:t> </a:t>
            </a:r>
            <a:r>
              <a:rPr lang="en-US" sz="3600" dirty="0" smtClean="0">
                <a:latin typeface="Adobe Caslon Pro"/>
                <a:cs typeface="Adobe Caslon Pro"/>
              </a:rPr>
              <a:t>et al, 2008). </a:t>
            </a:r>
            <a:endParaRPr lang="en-US" sz="3600" dirty="0">
              <a:latin typeface="Adobe Caslon Pro"/>
              <a:cs typeface="Adobe Caslon Pro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3411200" y="17907000"/>
            <a:ext cx="13030200" cy="10772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0000"/>
                </a:solidFill>
                <a:latin typeface="Adobe Caslon Pro"/>
                <a:cs typeface="Adobe Caslon Pro"/>
              </a:rPr>
              <a:t>Table-1</a:t>
            </a:r>
            <a:r>
              <a:rPr lang="en-US" sz="3200" dirty="0" smtClean="0">
                <a:solidFill>
                  <a:srgbClr val="000000"/>
                </a:solidFill>
                <a:latin typeface="Adobe Caslon Pro"/>
                <a:cs typeface="Adobe Caslon Pro"/>
              </a:rPr>
              <a:t>: The ICS geological timescale encapsulating periods and stages discussed in this study and associated notable events</a:t>
            </a:r>
            <a:endParaRPr lang="en-US" sz="3200" dirty="0">
              <a:solidFill>
                <a:srgbClr val="000000"/>
              </a:solidFill>
              <a:latin typeface="Adobe Caslon Pro"/>
              <a:cs typeface="Adobe Caslon Pro"/>
            </a:endParaRPr>
          </a:p>
        </p:txBody>
      </p:sp>
      <p:pic>
        <p:nvPicPr>
          <p:cNvPr id="6" name="Picture 5" descr="Screen Shot 2015-04-27 at 8.12.55 AM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13800" y="9982200"/>
            <a:ext cx="9372600" cy="629799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993600" y="20955000"/>
            <a:ext cx="9296400" cy="11786354"/>
          </a:xfrm>
          <a:prstGeom prst="rect">
            <a:avLst/>
          </a:prstGeom>
          <a:solidFill>
            <a:srgbClr val="EBF1DE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5000" dirty="0" smtClean="0">
                <a:latin typeface="Adobe Caslon Pro"/>
                <a:cs typeface="Adobe Caslon Pro"/>
              </a:rPr>
              <a:t>• Terrestrial silicate rocks were weathered due to increased vascular plant pressure (</a:t>
            </a:r>
            <a:r>
              <a:rPr lang="en-US" sz="5000" dirty="0" err="1" smtClean="0">
                <a:latin typeface="Adobe Caslon Pro"/>
                <a:cs typeface="Adobe Caslon Pro"/>
              </a:rPr>
              <a:t>Algeo</a:t>
            </a:r>
            <a:r>
              <a:rPr lang="en-US" sz="5000" dirty="0">
                <a:latin typeface="Adobe Caslon Pro"/>
                <a:cs typeface="Adobe Caslon Pro"/>
              </a:rPr>
              <a:t> </a:t>
            </a:r>
            <a:r>
              <a:rPr lang="en-US" sz="5000" dirty="0" smtClean="0">
                <a:latin typeface="Adobe Caslon Pro"/>
                <a:cs typeface="Adobe Caslon Pro"/>
              </a:rPr>
              <a:t>et al, 1995) and increased precipitation and topographical relief (</a:t>
            </a:r>
            <a:r>
              <a:rPr lang="en-US" sz="5000" dirty="0" err="1" smtClean="0">
                <a:latin typeface="Adobe Caslon Pro"/>
                <a:cs typeface="Adobe Caslon Pro"/>
              </a:rPr>
              <a:t>Godderis</a:t>
            </a:r>
            <a:r>
              <a:rPr lang="en-US" sz="5000" dirty="0" smtClean="0">
                <a:latin typeface="Adobe Caslon Pro"/>
                <a:cs typeface="Adobe Caslon Pro"/>
              </a:rPr>
              <a:t> et al, 2014)</a:t>
            </a:r>
          </a:p>
          <a:p>
            <a:r>
              <a:rPr lang="en-US" sz="5000" dirty="0" smtClean="0">
                <a:latin typeface="Adobe Caslon Pro"/>
                <a:cs typeface="Adobe Caslon Pro"/>
              </a:rPr>
              <a:t>•  Weathering lead to </a:t>
            </a:r>
            <a:r>
              <a:rPr lang="en-US" sz="5000" dirty="0" err="1" smtClean="0">
                <a:latin typeface="Adobe Caslon Pro"/>
                <a:cs typeface="Adobe Caslon Pro"/>
              </a:rPr>
              <a:t>cation</a:t>
            </a:r>
            <a:r>
              <a:rPr lang="en-US" sz="5000" dirty="0" smtClean="0">
                <a:latin typeface="Adobe Caslon Pro"/>
                <a:cs typeface="Adobe Caslon Pro"/>
              </a:rPr>
              <a:t> flux, promoted marine carbonate </a:t>
            </a:r>
            <a:r>
              <a:rPr lang="en-US" sz="5000" dirty="0" smtClean="0">
                <a:latin typeface="Adobe Caslon Pro"/>
                <a:cs typeface="Adobe Caslon Pro"/>
              </a:rPr>
              <a:t>deposition </a:t>
            </a:r>
            <a:r>
              <a:rPr lang="en-US" sz="5000" dirty="0" smtClean="0">
                <a:latin typeface="Adobe Caslon Pro"/>
                <a:cs typeface="Adobe Caslon Pro"/>
              </a:rPr>
              <a:t>and </a:t>
            </a:r>
            <a:r>
              <a:rPr lang="en-US" sz="5000" i="1" dirty="0" smtClean="0">
                <a:latin typeface="Adobe Caslon Pro"/>
                <a:cs typeface="Adobe Caslon Pro"/>
              </a:rPr>
              <a:t>p</a:t>
            </a:r>
            <a:r>
              <a:rPr lang="en-US" sz="5000" dirty="0" smtClean="0">
                <a:latin typeface="Adobe Caslon Pro"/>
                <a:cs typeface="Adobe Caslon Pro"/>
              </a:rPr>
              <a:t>CO</a:t>
            </a:r>
            <a:r>
              <a:rPr lang="en-US" sz="5000" baseline="-25000" dirty="0" smtClean="0">
                <a:latin typeface="Adobe Caslon Pro"/>
                <a:cs typeface="Adobe Caslon Pro"/>
              </a:rPr>
              <a:t>2</a:t>
            </a:r>
            <a:r>
              <a:rPr lang="en-US" sz="5000" dirty="0" smtClean="0">
                <a:latin typeface="Adobe Caslon Pro"/>
                <a:cs typeface="Adobe Caslon Pro"/>
              </a:rPr>
              <a:t> drawdown</a:t>
            </a:r>
          </a:p>
          <a:p>
            <a:r>
              <a:rPr lang="en-US" sz="5000" dirty="0" smtClean="0">
                <a:latin typeface="Adobe Caslon Pro"/>
                <a:cs typeface="Adobe Caslon Pro"/>
              </a:rPr>
              <a:t>• Glaciers expanded moderately in the early-mid </a:t>
            </a:r>
            <a:r>
              <a:rPr lang="en-US" sz="5000" dirty="0" err="1" smtClean="0">
                <a:latin typeface="Adobe Caslon Pro"/>
                <a:cs typeface="Adobe Caslon Pro"/>
              </a:rPr>
              <a:t>Serpukhovian</a:t>
            </a:r>
            <a:r>
              <a:rPr lang="en-US" sz="5000" dirty="0" smtClean="0">
                <a:latin typeface="Adobe Caslon Pro"/>
                <a:cs typeface="Adobe Caslon Pro"/>
              </a:rPr>
              <a:t>, and associated </a:t>
            </a:r>
            <a:r>
              <a:rPr lang="en-US" sz="5000" dirty="0" err="1" smtClean="0">
                <a:latin typeface="Adobe Caslon Pro"/>
                <a:cs typeface="Adobe Caslon Pro"/>
              </a:rPr>
              <a:t>glacio-eustasy</a:t>
            </a:r>
            <a:r>
              <a:rPr lang="en-US" sz="5000" dirty="0" smtClean="0">
                <a:latin typeface="Adobe Caslon Pro"/>
                <a:cs typeface="Adobe Caslon Pro"/>
              </a:rPr>
              <a:t> brought down sea levels</a:t>
            </a:r>
          </a:p>
          <a:p>
            <a:r>
              <a:rPr lang="en-US" sz="5000" dirty="0" smtClean="0">
                <a:latin typeface="Adobe Caslon Pro"/>
                <a:cs typeface="Adobe Caslon Pro"/>
              </a:rPr>
              <a:t>• </a:t>
            </a:r>
            <a:r>
              <a:rPr lang="en-US" sz="5000" dirty="0" err="1" smtClean="0">
                <a:latin typeface="Adobe Caslon Pro"/>
                <a:cs typeface="Adobe Caslon Pro"/>
              </a:rPr>
              <a:t>Lycopsid</a:t>
            </a:r>
            <a:r>
              <a:rPr lang="en-US" sz="5000" dirty="0" smtClean="0">
                <a:latin typeface="Adobe Caslon Pro"/>
                <a:cs typeface="Adobe Caslon Pro"/>
              </a:rPr>
              <a:t>-dominate forests colonized new terrestrial habitat</a:t>
            </a:r>
            <a:endParaRPr lang="en-US" sz="5000" dirty="0">
              <a:latin typeface="Adobe Caslon Pro"/>
              <a:cs typeface="Adobe Caslon Pro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823400" y="20955000"/>
            <a:ext cx="8686800" cy="1237261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800" dirty="0" smtClean="0">
                <a:solidFill>
                  <a:srgbClr val="000000"/>
                </a:solidFill>
                <a:latin typeface="Adobe Caslon Pro"/>
                <a:cs typeface="Adobe Caslon Pro"/>
              </a:rPr>
              <a:t>The findings in this report disagree </a:t>
            </a:r>
            <a:r>
              <a:rPr lang="en-US" sz="3800" dirty="0" smtClean="0">
                <a:solidFill>
                  <a:srgbClr val="000000"/>
                </a:solidFill>
                <a:latin typeface="Adobe Caslon Pro"/>
                <a:cs typeface="Adobe Caslon Pro"/>
              </a:rPr>
              <a:t>with some aspects of other geologists interpretations (Frank et al, Fielding et al</a:t>
            </a:r>
            <a:r>
              <a:rPr lang="en-US" sz="3800" dirty="0">
                <a:solidFill>
                  <a:srgbClr val="000000"/>
                </a:solidFill>
                <a:latin typeface="Adobe Caslon Pro"/>
                <a:cs typeface="Adobe Caslon Pro"/>
              </a:rPr>
              <a:t>,</a:t>
            </a:r>
            <a:r>
              <a:rPr lang="en-US" sz="3800" dirty="0" smtClean="0">
                <a:solidFill>
                  <a:srgbClr val="000000"/>
                </a:solidFill>
                <a:latin typeface="Adobe Caslon Pro"/>
                <a:cs typeface="Adobe Caslon Pro"/>
              </a:rPr>
              <a:t> 2008). </a:t>
            </a:r>
            <a:r>
              <a:rPr lang="en-US" sz="3800" dirty="0" smtClean="0">
                <a:solidFill>
                  <a:srgbClr val="000000"/>
                </a:solidFill>
                <a:latin typeface="Adobe Caslon Pro"/>
                <a:cs typeface="Adobe Caslon Pro"/>
              </a:rPr>
              <a:t>This may </a:t>
            </a:r>
            <a:r>
              <a:rPr lang="en-US" sz="3800" dirty="0" smtClean="0">
                <a:solidFill>
                  <a:srgbClr val="000000"/>
                </a:solidFill>
                <a:latin typeface="Adobe Caslon Pro"/>
                <a:cs typeface="Adobe Caslon Pro"/>
              </a:rPr>
              <a:t>because of their unwillingness </a:t>
            </a:r>
            <a:r>
              <a:rPr lang="en-US" sz="3800" dirty="0" smtClean="0">
                <a:solidFill>
                  <a:srgbClr val="000000"/>
                </a:solidFill>
                <a:latin typeface="Adobe Caslon Pro"/>
                <a:cs typeface="Adobe Caslon Pro"/>
              </a:rPr>
              <a:t>to accept an interpretation without clear stratigraphic evidence. However, the apatite oxygen isotope data (</a:t>
            </a:r>
            <a:r>
              <a:rPr lang="en-US" sz="3800" dirty="0" err="1" smtClean="0">
                <a:solidFill>
                  <a:srgbClr val="000000"/>
                </a:solidFill>
                <a:latin typeface="Adobe Caslon Pro"/>
                <a:cs typeface="Adobe Caslon Pro"/>
              </a:rPr>
              <a:t>Buggisch</a:t>
            </a:r>
            <a:r>
              <a:rPr lang="en-US" sz="3800" dirty="0">
                <a:solidFill>
                  <a:srgbClr val="000000"/>
                </a:solidFill>
                <a:latin typeface="Adobe Caslon Pro"/>
                <a:cs typeface="Adobe Caslon Pro"/>
              </a:rPr>
              <a:t> </a:t>
            </a:r>
            <a:r>
              <a:rPr lang="en-US" sz="3800" dirty="0" smtClean="0">
                <a:solidFill>
                  <a:srgbClr val="000000"/>
                </a:solidFill>
                <a:latin typeface="Adobe Caslon Pro"/>
                <a:cs typeface="Adobe Caslon Pro"/>
              </a:rPr>
              <a:t>et al, 2008) gives strong and convincing evidence that there was a lag between </a:t>
            </a:r>
            <a:r>
              <a:rPr lang="en-US" sz="3800" dirty="0" err="1" smtClean="0">
                <a:solidFill>
                  <a:srgbClr val="000000"/>
                </a:solidFill>
                <a:latin typeface="Adobe Caslon Pro"/>
                <a:cs typeface="Adobe Caslon Pro"/>
              </a:rPr>
              <a:t>C</a:t>
            </a:r>
            <a:r>
              <a:rPr lang="en-US" sz="3800" baseline="-25000" dirty="0" err="1" smtClean="0">
                <a:solidFill>
                  <a:srgbClr val="000000"/>
                </a:solidFill>
                <a:latin typeface="Adobe Caslon Pro"/>
                <a:cs typeface="Adobe Caslon Pro"/>
              </a:rPr>
              <a:t>org</a:t>
            </a:r>
            <a:r>
              <a:rPr lang="en-US" sz="3800" dirty="0" smtClean="0">
                <a:solidFill>
                  <a:srgbClr val="000000"/>
                </a:solidFill>
                <a:latin typeface="Adobe Caslon Pro"/>
                <a:cs typeface="Adobe Caslon Pro"/>
              </a:rPr>
              <a:t> </a:t>
            </a:r>
            <a:r>
              <a:rPr lang="en-US" sz="3800" dirty="0" smtClean="0">
                <a:solidFill>
                  <a:srgbClr val="000000"/>
                </a:solidFill>
                <a:latin typeface="Adobe Caslon Pro"/>
                <a:cs typeface="Adobe Caslon Pro"/>
              </a:rPr>
              <a:t>accumulation and </a:t>
            </a:r>
            <a:r>
              <a:rPr lang="en-US" sz="3800" dirty="0" smtClean="0">
                <a:solidFill>
                  <a:srgbClr val="000000"/>
                </a:solidFill>
                <a:latin typeface="Adobe Caslon Pro"/>
                <a:cs typeface="Adobe Caslon Pro"/>
              </a:rPr>
              <a:t>global ice volume. This lag can be explained by continental weathering, </a:t>
            </a:r>
            <a:r>
              <a:rPr lang="en-US" sz="3800" dirty="0" smtClean="0">
                <a:solidFill>
                  <a:srgbClr val="000000"/>
                </a:solidFill>
                <a:latin typeface="Adobe Caslon Pro"/>
                <a:cs typeface="Adobe Caslon Pro"/>
              </a:rPr>
              <a:t>increased </a:t>
            </a:r>
            <a:r>
              <a:rPr lang="en-US" sz="3800" dirty="0" err="1" smtClean="0">
                <a:solidFill>
                  <a:srgbClr val="000000"/>
                </a:solidFill>
                <a:latin typeface="Adobe Caslon Pro"/>
                <a:cs typeface="Adobe Caslon Pro"/>
              </a:rPr>
              <a:t>cation</a:t>
            </a:r>
            <a:r>
              <a:rPr lang="en-US" sz="3800" dirty="0" smtClean="0">
                <a:solidFill>
                  <a:srgbClr val="000000"/>
                </a:solidFill>
                <a:latin typeface="Adobe Caslon Pro"/>
                <a:cs typeface="Adobe Caslon Pro"/>
              </a:rPr>
              <a:t> flux and associated marine carbonate deposition and </a:t>
            </a:r>
            <a:r>
              <a:rPr lang="en-US" sz="3800" i="1" dirty="0" smtClean="0">
                <a:solidFill>
                  <a:srgbClr val="000000"/>
                </a:solidFill>
                <a:latin typeface="Adobe Caslon Pro"/>
                <a:cs typeface="Adobe Caslon Pro"/>
              </a:rPr>
              <a:t>p</a:t>
            </a:r>
            <a:r>
              <a:rPr lang="en-US" sz="3800" dirty="0" smtClean="0">
                <a:solidFill>
                  <a:srgbClr val="000000"/>
                </a:solidFill>
                <a:latin typeface="Adobe Caslon Pro"/>
                <a:cs typeface="Adobe Caslon Pro"/>
              </a:rPr>
              <a:t>CO</a:t>
            </a:r>
            <a:r>
              <a:rPr lang="en-US" sz="3800" baseline="-25000" dirty="0" smtClean="0">
                <a:solidFill>
                  <a:srgbClr val="000000"/>
                </a:solidFill>
                <a:latin typeface="Adobe Caslon Pro"/>
                <a:cs typeface="Adobe Caslon Pro"/>
              </a:rPr>
              <a:t>2</a:t>
            </a:r>
            <a:r>
              <a:rPr lang="en-US" sz="3800" dirty="0" smtClean="0">
                <a:solidFill>
                  <a:srgbClr val="000000"/>
                </a:solidFill>
                <a:latin typeface="Adobe Caslon Pro"/>
                <a:cs typeface="Adobe Caslon Pro"/>
              </a:rPr>
              <a:t> drawdown. Thus indirectly </a:t>
            </a:r>
            <a:r>
              <a:rPr lang="en-US" sz="3800" dirty="0" smtClean="0">
                <a:solidFill>
                  <a:srgbClr val="000000"/>
                </a:solidFill>
                <a:latin typeface="Adobe Caslon Pro"/>
                <a:cs typeface="Adobe Caslon Pro"/>
              </a:rPr>
              <a:t>lowering sea levels through </a:t>
            </a:r>
            <a:r>
              <a:rPr lang="en-US" sz="3800" dirty="0" err="1" smtClean="0">
                <a:solidFill>
                  <a:srgbClr val="000000"/>
                </a:solidFill>
                <a:latin typeface="Adobe Caslon Pro"/>
                <a:cs typeface="Adobe Caslon Pro"/>
              </a:rPr>
              <a:t>glacio-eustasy</a:t>
            </a:r>
            <a:r>
              <a:rPr lang="en-US" sz="3800" dirty="0" smtClean="0">
                <a:solidFill>
                  <a:srgbClr val="000000"/>
                </a:solidFill>
                <a:latin typeface="Adobe Caslon Pro"/>
                <a:cs typeface="Adobe Caslon Pro"/>
              </a:rPr>
              <a:t> and accommodating a feedback </a:t>
            </a:r>
            <a:r>
              <a:rPr lang="en-US" sz="3800" dirty="0" smtClean="0">
                <a:solidFill>
                  <a:srgbClr val="000000"/>
                </a:solidFill>
                <a:latin typeface="Adobe Caslon Pro"/>
                <a:cs typeface="Adobe Caslon Pro"/>
              </a:rPr>
              <a:t>where </a:t>
            </a:r>
            <a:r>
              <a:rPr lang="en-US" sz="3800" dirty="0" err="1" smtClean="0">
                <a:solidFill>
                  <a:srgbClr val="000000"/>
                </a:solidFill>
                <a:latin typeface="Adobe Caslon Pro"/>
                <a:cs typeface="Adobe Caslon Pro"/>
              </a:rPr>
              <a:t>Lycopsid</a:t>
            </a:r>
            <a:r>
              <a:rPr lang="en-US" sz="3800" dirty="0" smtClean="0">
                <a:solidFill>
                  <a:srgbClr val="000000"/>
                </a:solidFill>
                <a:latin typeface="Adobe Caslon Pro"/>
                <a:cs typeface="Adobe Caslon Pro"/>
              </a:rPr>
              <a:t>-dominated tropical forests </a:t>
            </a:r>
            <a:r>
              <a:rPr lang="en-US" sz="3800" dirty="0" smtClean="0">
                <a:solidFill>
                  <a:srgbClr val="000000"/>
                </a:solidFill>
                <a:latin typeface="Adobe Caslon Pro"/>
                <a:cs typeface="Adobe Caslon Pro"/>
              </a:rPr>
              <a:t>could colonize the newly formed coastal plains, </a:t>
            </a:r>
            <a:r>
              <a:rPr lang="en-US" sz="3800" dirty="0" smtClean="0">
                <a:solidFill>
                  <a:srgbClr val="000000"/>
                </a:solidFill>
                <a:latin typeface="Adobe Caslon Pro"/>
                <a:cs typeface="Adobe Caslon Pro"/>
              </a:rPr>
              <a:t>sequestering additional CO</a:t>
            </a:r>
            <a:r>
              <a:rPr lang="en-US" sz="3800" baseline="-25000" dirty="0" smtClean="0">
                <a:solidFill>
                  <a:srgbClr val="000000"/>
                </a:solidFill>
                <a:latin typeface="Adobe Caslon Pro"/>
                <a:cs typeface="Adobe Caslon Pro"/>
              </a:rPr>
              <a:t>2</a:t>
            </a:r>
            <a:r>
              <a:rPr lang="en-US" sz="3800" dirty="0" smtClean="0">
                <a:solidFill>
                  <a:srgbClr val="000000"/>
                </a:solidFill>
                <a:latin typeface="Adobe Caslon Pro"/>
                <a:cs typeface="Adobe Caslon Pro"/>
              </a:rPr>
              <a:t> through </a:t>
            </a:r>
            <a:r>
              <a:rPr lang="en-US" sz="3800" dirty="0" smtClean="0">
                <a:solidFill>
                  <a:srgbClr val="000000"/>
                </a:solidFill>
                <a:latin typeface="Adobe Caslon Pro"/>
                <a:cs typeface="Adobe Caslon Pro"/>
              </a:rPr>
              <a:t>photosynthesis and </a:t>
            </a:r>
            <a:r>
              <a:rPr lang="en-US" sz="3800" dirty="0" err="1" smtClean="0">
                <a:solidFill>
                  <a:srgbClr val="000000"/>
                </a:solidFill>
                <a:latin typeface="Adobe Caslon Pro"/>
                <a:cs typeface="Adobe Caslon Pro"/>
              </a:rPr>
              <a:t>C</a:t>
            </a:r>
            <a:r>
              <a:rPr lang="en-US" sz="3800" baseline="-25000" dirty="0" err="1" smtClean="0">
                <a:solidFill>
                  <a:srgbClr val="000000"/>
                </a:solidFill>
                <a:latin typeface="Adobe Caslon Pro"/>
                <a:cs typeface="Adobe Caslon Pro"/>
              </a:rPr>
              <a:t>org</a:t>
            </a:r>
            <a:r>
              <a:rPr lang="en-US" sz="3800" baseline="-25000" dirty="0" smtClean="0">
                <a:solidFill>
                  <a:srgbClr val="000000"/>
                </a:solidFill>
                <a:latin typeface="Adobe Caslon Pro"/>
                <a:cs typeface="Adobe Caslon Pro"/>
              </a:rPr>
              <a:t> </a:t>
            </a:r>
            <a:r>
              <a:rPr lang="en-US" sz="3800" dirty="0" smtClean="0">
                <a:solidFill>
                  <a:srgbClr val="000000"/>
                </a:solidFill>
                <a:latin typeface="Adobe Caslon Pro"/>
                <a:cs typeface="Adobe Caslon Pro"/>
              </a:rPr>
              <a:t>burial, resulting </a:t>
            </a:r>
            <a:r>
              <a:rPr lang="en-US" sz="3800" dirty="0" smtClean="0">
                <a:solidFill>
                  <a:srgbClr val="000000"/>
                </a:solidFill>
                <a:latin typeface="Adobe Caslon Pro"/>
                <a:cs typeface="Adobe Caslon Pro"/>
              </a:rPr>
              <a:t>in a glacial maximum.</a:t>
            </a:r>
            <a:endParaRPr lang="en-US" sz="3800" dirty="0"/>
          </a:p>
        </p:txBody>
      </p:sp>
      <p:sp>
        <p:nvSpPr>
          <p:cNvPr id="10" name="TextBox 9"/>
          <p:cNvSpPr txBox="1"/>
          <p:nvPr/>
        </p:nvSpPr>
        <p:spPr>
          <a:xfrm>
            <a:off x="34213800" y="16306800"/>
            <a:ext cx="9372600" cy="166199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400" b="1" dirty="0" smtClean="0">
                <a:latin typeface="Adobe Caslon Pro"/>
                <a:cs typeface="Adobe Caslon Pro"/>
              </a:rPr>
              <a:t>Fig-3: </a:t>
            </a:r>
            <a:r>
              <a:rPr lang="en-US" sz="3400" dirty="0" smtClean="0">
                <a:latin typeface="Adobe Caslon Pro"/>
                <a:cs typeface="Adobe Caslon Pro"/>
              </a:rPr>
              <a:t>Temporal relationships of δ</a:t>
            </a:r>
            <a:r>
              <a:rPr lang="en-US" sz="3400" baseline="30000" dirty="0" smtClean="0">
                <a:latin typeface="Adobe Caslon Pro"/>
                <a:cs typeface="Adobe Caslon Pro"/>
              </a:rPr>
              <a:t>18</a:t>
            </a:r>
            <a:r>
              <a:rPr lang="en-US" sz="3400" dirty="0" smtClean="0">
                <a:latin typeface="Adobe Caslon Pro"/>
                <a:cs typeface="Adobe Caslon Pro"/>
              </a:rPr>
              <a:t>O with known glacial periods during the Late Paleozoic </a:t>
            </a:r>
            <a:r>
              <a:rPr lang="en-US" sz="3400" dirty="0" smtClean="0">
                <a:latin typeface="Adobe Caslon Pro"/>
                <a:cs typeface="Adobe Caslon Pro"/>
              </a:rPr>
              <a:t>(figure taken from Grossman et al, 2008)</a:t>
            </a:r>
            <a:endParaRPr lang="en-US" sz="3400" b="1" dirty="0">
              <a:latin typeface="Adobe Caslon Pro"/>
              <a:cs typeface="Adobe Caslon Pro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384000" y="33451800"/>
            <a:ext cx="19126200" cy="5632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Adobe Caslon Pro"/>
                <a:cs typeface="Adobe Caslon Pro"/>
              </a:rPr>
              <a:t>References</a:t>
            </a:r>
          </a:p>
          <a:p>
            <a:r>
              <a:rPr lang="en-US" sz="1600" dirty="0" smtClean="0">
                <a:latin typeface="Adobe Caslon Pro"/>
                <a:cs typeface="Adobe Caslon Pro"/>
              </a:rPr>
              <a:t>ALGEO</a:t>
            </a:r>
            <a:r>
              <a:rPr lang="en-US" sz="1600" dirty="0">
                <a:latin typeface="Adobe Caslon Pro"/>
                <a:cs typeface="Adobe Caslon Pro"/>
              </a:rPr>
              <a:t>, T.J., SCHECKLER, S.E., and MAYNARD, J.B., 2001, Effects of the Middle to Late Devonian spread of vascular land plants on weathering regimes, marine biotas and global climate: </a:t>
            </a:r>
            <a:r>
              <a:rPr lang="en-US" sz="1600" i="1" dirty="0">
                <a:latin typeface="Adobe Caslon Pro"/>
                <a:cs typeface="Adobe Caslon Pro"/>
              </a:rPr>
              <a:t>in</a:t>
            </a:r>
            <a:r>
              <a:rPr lang="en-US" sz="1600" dirty="0">
                <a:latin typeface="Adobe Caslon Pro"/>
                <a:cs typeface="Adobe Caslon Pro"/>
              </a:rPr>
              <a:t> </a:t>
            </a:r>
            <a:r>
              <a:rPr lang="en-US" sz="1600" dirty="0" err="1">
                <a:latin typeface="Adobe Caslon Pro"/>
                <a:cs typeface="Adobe Caslon Pro"/>
              </a:rPr>
              <a:t>Gensel</a:t>
            </a:r>
            <a:r>
              <a:rPr lang="en-US" sz="1600" dirty="0">
                <a:latin typeface="Adobe Caslon Pro"/>
                <a:cs typeface="Adobe Caslon Pro"/>
              </a:rPr>
              <a:t>, P.G., and Edwards, D., 2001, Plants invade the land: evolutionary and environmental perspectives: Columbia University Press, New York, International Organization for </a:t>
            </a:r>
            <a:r>
              <a:rPr lang="en-US" sz="1600" dirty="0" err="1">
                <a:latin typeface="Adobe Caslon Pro"/>
                <a:cs typeface="Adobe Caslon Pro"/>
              </a:rPr>
              <a:t>Paleobotany</a:t>
            </a:r>
            <a:r>
              <a:rPr lang="en-US" sz="1600" dirty="0">
                <a:latin typeface="Adobe Caslon Pro"/>
                <a:cs typeface="Adobe Caslon Pro"/>
              </a:rPr>
              <a:t>, p. 213-236.</a:t>
            </a:r>
          </a:p>
          <a:p>
            <a:r>
              <a:rPr lang="en-US" sz="1600" dirty="0">
                <a:latin typeface="Adobe Caslon Pro"/>
                <a:cs typeface="Adobe Caslon Pro"/>
              </a:rPr>
              <a:t>BERNER, R.A., and KOTHAVALA, Z., 2001, GEOCARB III: A revised model of atmospheric CO</a:t>
            </a:r>
            <a:r>
              <a:rPr lang="en-US" sz="1600" baseline="-25000" dirty="0">
                <a:latin typeface="Adobe Caslon Pro"/>
                <a:cs typeface="Adobe Caslon Pro"/>
              </a:rPr>
              <a:t>2</a:t>
            </a:r>
            <a:r>
              <a:rPr lang="en-US" sz="1600" dirty="0">
                <a:latin typeface="Adobe Caslon Pro"/>
                <a:cs typeface="Adobe Caslon Pro"/>
              </a:rPr>
              <a:t> over Phanerozoic time: American Journal of Science, v. 301, p. 182-204. </a:t>
            </a:r>
          </a:p>
          <a:p>
            <a:r>
              <a:rPr lang="en-US" sz="1600" dirty="0">
                <a:latin typeface="Adobe Caslon Pro"/>
                <a:cs typeface="Adobe Caslon Pro"/>
              </a:rPr>
              <a:t>BERNER, R.A., 2003, The long-term carbon cycle, fossil fuels and atmospheric composition: Nature, v. 426, p. 323-326</a:t>
            </a:r>
            <a:r>
              <a:rPr lang="en-US" sz="1600" dirty="0" smtClean="0">
                <a:latin typeface="Adobe Caslon Pro"/>
                <a:cs typeface="Adobe Caslon Pro"/>
              </a:rPr>
              <a:t>.</a:t>
            </a:r>
          </a:p>
          <a:p>
            <a:r>
              <a:rPr lang="en-US" sz="1600" dirty="0">
                <a:latin typeface="Adobe Caslon Pro"/>
                <a:cs typeface="Adobe Caslon Pro"/>
              </a:rPr>
              <a:t>CLEAL, C.J., and THOMAS, B.A., 2005, </a:t>
            </a:r>
            <a:r>
              <a:rPr lang="en-US" sz="1600" dirty="0" err="1">
                <a:latin typeface="Adobe Caslon Pro"/>
                <a:cs typeface="Adobe Caslon Pro"/>
              </a:rPr>
              <a:t>Palaeozoic</a:t>
            </a:r>
            <a:r>
              <a:rPr lang="en-US" sz="1600" dirty="0">
                <a:latin typeface="Adobe Caslon Pro"/>
                <a:cs typeface="Adobe Caslon Pro"/>
              </a:rPr>
              <a:t> tropical rainforests and their effect on global climates: Is the past the key to the present?: </a:t>
            </a:r>
            <a:r>
              <a:rPr lang="en-US" sz="1600" dirty="0" err="1">
                <a:latin typeface="Adobe Caslon Pro"/>
                <a:cs typeface="Adobe Caslon Pro"/>
              </a:rPr>
              <a:t>Geobiology</a:t>
            </a:r>
            <a:r>
              <a:rPr lang="en-US" sz="1600" dirty="0">
                <a:latin typeface="Adobe Caslon Pro"/>
                <a:cs typeface="Adobe Caslon Pro"/>
              </a:rPr>
              <a:t>, v. 3, p. 13–31</a:t>
            </a:r>
            <a:r>
              <a:rPr lang="en-US" sz="1600" dirty="0" smtClean="0">
                <a:latin typeface="Adobe Caslon Pro"/>
                <a:cs typeface="Adobe Caslon Pro"/>
              </a:rPr>
              <a:t>.</a:t>
            </a:r>
            <a:endParaRPr lang="en-US" sz="1600" dirty="0">
              <a:latin typeface="Adobe Caslon Pro"/>
              <a:cs typeface="Adobe Caslon Pro"/>
            </a:endParaRPr>
          </a:p>
          <a:p>
            <a:r>
              <a:rPr lang="en-US" sz="1600" dirty="0">
                <a:latin typeface="Adobe Caslon Pro"/>
                <a:cs typeface="Adobe Caslon Pro"/>
              </a:rPr>
              <a:t>FRANK, T.D., BIRGENHEIER, L.P., MONTAÑEZ, I.P., FIELDING, C.R., and RYGEL, M.C., 2008, Late Paleozoic climate dynamics revealed by comparison of ice-proximal stratigraphic and ice-distal isotopic records, </a:t>
            </a:r>
            <a:r>
              <a:rPr lang="en-US" sz="1600" i="1" dirty="0">
                <a:latin typeface="Adobe Caslon Pro"/>
                <a:cs typeface="Adobe Caslon Pro"/>
              </a:rPr>
              <a:t>in</a:t>
            </a:r>
            <a:r>
              <a:rPr lang="en-US" sz="1600" dirty="0">
                <a:latin typeface="Adobe Caslon Pro"/>
                <a:cs typeface="Adobe Caslon Pro"/>
              </a:rPr>
              <a:t> FIELDING, C.R., ISBELL, J.L, and FRANK, T.D., Resolving the Late Paleozoic Ice Age in Time and Space: Geological Society of America Special Paper 441, p. 331-342. </a:t>
            </a:r>
          </a:p>
          <a:p>
            <a:r>
              <a:rPr lang="en-US" sz="1600" dirty="0" smtClean="0">
                <a:latin typeface="Adobe Caslon Pro"/>
                <a:cs typeface="Adobe Caslon Pro"/>
              </a:rPr>
              <a:t>GROSSMAN</a:t>
            </a:r>
            <a:r>
              <a:rPr lang="en-US" sz="1600" dirty="0">
                <a:latin typeface="Adobe Caslon Pro"/>
                <a:cs typeface="Adobe Caslon Pro"/>
              </a:rPr>
              <a:t>, E.L., YANCEY, T.E., JONES, T.E., BRUCKSCHEN, P.,CHUVASHOV, B., MAZULLO, S.J., and MII, H-S., 2008, Glaciation, </a:t>
            </a:r>
            <a:r>
              <a:rPr lang="en-US" sz="1600" dirty="0" err="1">
                <a:latin typeface="Adobe Caslon Pro"/>
                <a:cs typeface="Adobe Caslon Pro"/>
              </a:rPr>
              <a:t>aridification</a:t>
            </a:r>
            <a:r>
              <a:rPr lang="en-US" sz="1600" dirty="0">
                <a:latin typeface="Adobe Caslon Pro"/>
                <a:cs typeface="Adobe Caslon Pro"/>
              </a:rPr>
              <a:t>, and carbon sequestration in the </a:t>
            </a:r>
            <a:r>
              <a:rPr lang="en-US" sz="1600" dirty="0" err="1">
                <a:latin typeface="Adobe Caslon Pro"/>
                <a:cs typeface="Adobe Caslon Pro"/>
              </a:rPr>
              <a:t>Permo</a:t>
            </a:r>
            <a:r>
              <a:rPr lang="en-US" sz="1600" dirty="0">
                <a:latin typeface="Adobe Caslon Pro"/>
                <a:cs typeface="Adobe Caslon Pro"/>
              </a:rPr>
              <a:t>-Carboniferous: The isotopic record from low latitudes: Paleogeography, Paleoclimatology, Paleoecology, v. 268, p. 222-233. </a:t>
            </a:r>
            <a:endParaRPr lang="en-US" sz="1600" dirty="0">
              <a:latin typeface="Adobe Caslon Pro"/>
              <a:cs typeface="Adobe Caslon Pro"/>
            </a:endParaRPr>
          </a:p>
          <a:p>
            <a:r>
              <a:rPr lang="en-US" sz="1600" dirty="0">
                <a:latin typeface="Adobe Caslon Pro"/>
                <a:cs typeface="Adobe Caslon Pro"/>
              </a:rPr>
              <a:t>GODDERIS, Y., DONNADIEU, Y., LE HIR, G., LEFEBVRE, V., and NARDINE, E., 2014, The role of paleogeography in the Phanerozoic history of atmospheric CO</a:t>
            </a:r>
            <a:r>
              <a:rPr lang="en-US" sz="1600" baseline="-25000" dirty="0">
                <a:latin typeface="Adobe Caslon Pro"/>
                <a:cs typeface="Adobe Caslon Pro"/>
              </a:rPr>
              <a:t>2</a:t>
            </a:r>
            <a:r>
              <a:rPr lang="en-US" sz="1600" dirty="0">
                <a:latin typeface="Adobe Caslon Pro"/>
                <a:cs typeface="Adobe Caslon Pro"/>
              </a:rPr>
              <a:t> and climate: Earth-Science Reviews, v.128, p. 122-138.</a:t>
            </a:r>
          </a:p>
          <a:p>
            <a:r>
              <a:rPr lang="en-US" sz="1600" dirty="0">
                <a:latin typeface="Adobe Caslon Pro"/>
                <a:cs typeface="Adobe Caslon Pro"/>
              </a:rPr>
              <a:t>ISBELL, J.L., KOCH, Z.J., SZABLEWSKI, G.M., and LENAKER, P.A., 2008, Permian </a:t>
            </a:r>
            <a:r>
              <a:rPr lang="en-US" sz="1600" dirty="0" err="1">
                <a:latin typeface="Adobe Caslon Pro"/>
                <a:cs typeface="Adobe Caslon Pro"/>
              </a:rPr>
              <a:t>glacigenic</a:t>
            </a:r>
            <a:r>
              <a:rPr lang="en-US" sz="1600" dirty="0">
                <a:latin typeface="Adobe Caslon Pro"/>
                <a:cs typeface="Adobe Caslon Pro"/>
              </a:rPr>
              <a:t> deposits in the Transantarctic Mountains, Antarctica: </a:t>
            </a:r>
            <a:r>
              <a:rPr lang="en-US" sz="1600" i="1" dirty="0">
                <a:latin typeface="Adobe Caslon Pro"/>
                <a:cs typeface="Adobe Caslon Pro"/>
              </a:rPr>
              <a:t>in</a:t>
            </a:r>
            <a:r>
              <a:rPr lang="en-US" sz="1600" dirty="0">
                <a:latin typeface="Adobe Caslon Pro"/>
                <a:cs typeface="Adobe Caslon Pro"/>
              </a:rPr>
              <a:t> Fielding, C.R., Frank, T.C., and Isbell, J.L., 2008, Resolving the Late Paleozoic Ice Age in Time and Space: Geological Society of America Special Publication 441, p. 59-70.</a:t>
            </a:r>
          </a:p>
          <a:p>
            <a:r>
              <a:rPr lang="en-US" sz="1600" dirty="0">
                <a:latin typeface="Adobe Caslon Pro"/>
                <a:cs typeface="Adobe Caslon Pro"/>
              </a:rPr>
              <a:t>LOWRY, D.P., POULSEN, C.J., HORTON, D.E., TORSVIK, T.H., and POLLARD, D., 2004, Thresholds for Paleozoic ice sheet initiation: Geology, v. 42, p. 627-630.</a:t>
            </a:r>
          </a:p>
          <a:p>
            <a:r>
              <a:rPr lang="en-US" sz="1600" dirty="0">
                <a:latin typeface="Adobe Caslon Pro"/>
                <a:cs typeface="Adobe Caslon Pro"/>
              </a:rPr>
              <a:t>MONTANEZ, I.P., TABOR, N.J., NIEMEIR, D., </a:t>
            </a:r>
            <a:r>
              <a:rPr lang="en-US" sz="1600" dirty="0" err="1">
                <a:latin typeface="Adobe Caslon Pro"/>
                <a:cs typeface="Adobe Caslon Pro"/>
              </a:rPr>
              <a:t>DiMICHEL</a:t>
            </a:r>
            <a:r>
              <a:rPr lang="en-US" sz="1600" dirty="0">
                <a:latin typeface="Adobe Caslon Pro"/>
                <a:cs typeface="Adobe Caslon Pro"/>
              </a:rPr>
              <a:t>, W.A., FRANK, T.D., FIELDING, C.R., ISBELL, J.L., BIRGENHEIER, L.P., and RYGEL, M.C., 2007, CO</a:t>
            </a:r>
            <a:r>
              <a:rPr lang="en-US" sz="1600" baseline="-25000" dirty="0">
                <a:latin typeface="Adobe Caslon Pro"/>
                <a:cs typeface="Adobe Caslon Pro"/>
              </a:rPr>
              <a:t>2</a:t>
            </a:r>
            <a:r>
              <a:rPr lang="en-US" sz="1600" dirty="0">
                <a:latin typeface="Adobe Caslon Pro"/>
                <a:cs typeface="Adobe Caslon Pro"/>
              </a:rPr>
              <a:t>-forced climate and vegetation instability during the Late Paleozoic </a:t>
            </a:r>
            <a:r>
              <a:rPr lang="en-US" sz="1600" dirty="0" err="1">
                <a:latin typeface="Adobe Caslon Pro"/>
                <a:cs typeface="Adobe Caslon Pro"/>
              </a:rPr>
              <a:t>deglaciation</a:t>
            </a:r>
            <a:r>
              <a:rPr lang="en-US" sz="1600" dirty="0">
                <a:latin typeface="Adobe Caslon Pro"/>
                <a:cs typeface="Adobe Caslon Pro"/>
              </a:rPr>
              <a:t>: Science, v. 315, p. 87-91. </a:t>
            </a:r>
            <a:endParaRPr lang="en-US" sz="1600" dirty="0" smtClean="0">
              <a:latin typeface="Adobe Caslon Pro"/>
              <a:cs typeface="Adobe Caslon Pro"/>
            </a:endParaRPr>
          </a:p>
          <a:p>
            <a:r>
              <a:rPr lang="en-US" sz="1600" dirty="0">
                <a:latin typeface="Adobe Caslon Pro"/>
                <a:cs typeface="Adobe Caslon Pro"/>
              </a:rPr>
              <a:t>ROYER, D.L., 2006, CO</a:t>
            </a:r>
            <a:r>
              <a:rPr lang="en-US" sz="1600" baseline="-25000" dirty="0">
                <a:latin typeface="Adobe Caslon Pro"/>
                <a:cs typeface="Adobe Caslon Pro"/>
              </a:rPr>
              <a:t>2</a:t>
            </a:r>
            <a:r>
              <a:rPr lang="en-US" sz="1600" dirty="0">
                <a:latin typeface="Adobe Caslon Pro"/>
                <a:cs typeface="Adobe Caslon Pro"/>
              </a:rPr>
              <a:t>-forced climate thresholds during the Phanerozoic: </a:t>
            </a:r>
            <a:r>
              <a:rPr lang="en-US" sz="1600" dirty="0" err="1">
                <a:latin typeface="Adobe Caslon Pro"/>
                <a:cs typeface="Adobe Caslon Pro"/>
              </a:rPr>
              <a:t>Geochimica</a:t>
            </a:r>
            <a:r>
              <a:rPr lang="en-US" sz="1600" dirty="0">
                <a:latin typeface="Adobe Caslon Pro"/>
                <a:cs typeface="Adobe Caslon Pro"/>
              </a:rPr>
              <a:t> et </a:t>
            </a:r>
            <a:r>
              <a:rPr lang="en-US" sz="1600" dirty="0" err="1">
                <a:latin typeface="Adobe Caslon Pro"/>
                <a:cs typeface="Adobe Caslon Pro"/>
              </a:rPr>
              <a:t>Cosmochimica</a:t>
            </a:r>
            <a:r>
              <a:rPr lang="en-US" sz="1600" dirty="0">
                <a:latin typeface="Adobe Caslon Pro"/>
                <a:cs typeface="Adobe Caslon Pro"/>
              </a:rPr>
              <a:t> </a:t>
            </a:r>
            <a:r>
              <a:rPr lang="en-US" sz="1600" dirty="0" err="1">
                <a:latin typeface="Adobe Caslon Pro"/>
                <a:cs typeface="Adobe Caslon Pro"/>
              </a:rPr>
              <a:t>Acta</a:t>
            </a:r>
            <a:r>
              <a:rPr lang="en-US" sz="1600" dirty="0">
                <a:latin typeface="Adobe Caslon Pro"/>
                <a:cs typeface="Adobe Caslon Pro"/>
              </a:rPr>
              <a:t>, v. 70, p. 5665–5675.</a:t>
            </a:r>
          </a:p>
          <a:p>
            <a:r>
              <a:rPr lang="en-US" sz="1600" dirty="0" smtClean="0">
                <a:latin typeface="Adobe Caslon Pro"/>
                <a:cs typeface="Adobe Caslon Pro"/>
              </a:rPr>
              <a:t>SMITH</a:t>
            </a:r>
            <a:r>
              <a:rPr lang="en-US" sz="1600" dirty="0">
                <a:latin typeface="Adobe Caslon Pro"/>
                <a:cs typeface="Adobe Caslon Pro"/>
              </a:rPr>
              <a:t>, A.G., and PICKERING, K.T., 2003, Oceanic gateways as a critical factor to initiate icehouse Earth, Journal of the Geological Society: London, v. 160, p. 337-340.</a:t>
            </a:r>
          </a:p>
          <a:p>
            <a:r>
              <a:rPr lang="en-US" sz="1600" dirty="0">
                <a:latin typeface="Adobe Caslon Pro"/>
                <a:cs typeface="Adobe Caslon Pro"/>
              </a:rPr>
              <a:t> </a:t>
            </a:r>
          </a:p>
          <a:p>
            <a:endParaRPr lang="en-US" sz="1600" dirty="0" smtClean="0">
              <a:latin typeface="Adobe Caslon Pro"/>
              <a:cs typeface="Adobe Caslon Pro"/>
            </a:endParaRPr>
          </a:p>
          <a:p>
            <a:endParaRPr lang="en-US" sz="1600" dirty="0">
              <a:latin typeface="Adobe Caslon Pro"/>
              <a:cs typeface="Adobe Caslon Pro"/>
            </a:endParaRPr>
          </a:p>
        </p:txBody>
      </p:sp>
      <p:pic>
        <p:nvPicPr>
          <p:cNvPr id="21" name="Picture 20" descr="Screen Shot 2015-04-27 at 8.47.56 AM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74800" y="12115800"/>
            <a:ext cx="7015843" cy="5203804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26898600" y="17221200"/>
            <a:ext cx="7086600" cy="21852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400" b="1" dirty="0" smtClean="0">
                <a:latin typeface="Adobe Caslon Pro"/>
                <a:cs typeface="Adobe Caslon Pro"/>
              </a:rPr>
              <a:t>Fig-4</a:t>
            </a:r>
            <a:r>
              <a:rPr lang="en-US" sz="3400" dirty="0" smtClean="0">
                <a:latin typeface="Adobe Caslon Pro"/>
                <a:cs typeface="Adobe Caslon Pro"/>
              </a:rPr>
              <a:t>: </a:t>
            </a:r>
            <a:r>
              <a:rPr lang="en-US" sz="3400" dirty="0" err="1" smtClean="0">
                <a:latin typeface="Adobe Caslon Pro"/>
                <a:cs typeface="Adobe Caslon Pro"/>
              </a:rPr>
              <a:t>Paleo</a:t>
            </a:r>
            <a:r>
              <a:rPr lang="en-US" sz="3400" dirty="0" smtClean="0">
                <a:latin typeface="Adobe Caslon Pro"/>
                <a:cs typeface="Adobe Caslon Pro"/>
              </a:rPr>
              <a:t> reconstruction of </a:t>
            </a:r>
            <a:r>
              <a:rPr lang="en-US" sz="3400" dirty="0" err="1" smtClean="0">
                <a:latin typeface="Adobe Caslon Pro"/>
                <a:cs typeface="Adobe Caslon Pro"/>
              </a:rPr>
              <a:t>Gondwana</a:t>
            </a:r>
            <a:r>
              <a:rPr lang="en-US" sz="3400" dirty="0" smtClean="0">
                <a:latin typeface="Adobe Caslon Pro"/>
                <a:cs typeface="Adobe Caslon Pro"/>
              </a:rPr>
              <a:t> and </a:t>
            </a:r>
            <a:r>
              <a:rPr lang="en-US" sz="3400" dirty="0" err="1" smtClean="0">
                <a:latin typeface="Adobe Caslon Pro"/>
                <a:cs typeface="Adobe Caslon Pro"/>
              </a:rPr>
              <a:t>Euroamerica</a:t>
            </a:r>
            <a:r>
              <a:rPr lang="en-US" sz="3400" dirty="0" smtClean="0">
                <a:latin typeface="Adobe Caslon Pro"/>
                <a:cs typeface="Adobe Caslon Pro"/>
              </a:rPr>
              <a:t>, showing relative sea level rise and fall (</a:t>
            </a:r>
            <a:r>
              <a:rPr lang="en-US" sz="3400" dirty="0" err="1" smtClean="0">
                <a:latin typeface="Adobe Caslon Pro"/>
                <a:cs typeface="Adobe Caslon Pro"/>
              </a:rPr>
              <a:t>Buggisch</a:t>
            </a:r>
            <a:r>
              <a:rPr lang="en-US" sz="3400" dirty="0" smtClean="0">
                <a:latin typeface="Adobe Caslon Pro"/>
                <a:cs typeface="Adobe Caslon Pro"/>
              </a:rPr>
              <a:t> et al, 2008)</a:t>
            </a:r>
            <a:endParaRPr lang="en-US" sz="3400" dirty="0">
              <a:latin typeface="Adobe Caslon Pro"/>
              <a:cs typeface="Adobe Caslon Pro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4671000" y="19659600"/>
            <a:ext cx="8763000" cy="1015663"/>
          </a:xfrm>
          <a:prstGeom prst="rect">
            <a:avLst/>
          </a:prstGeom>
          <a:solidFill>
            <a:srgbClr val="DDD9C3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latin typeface="Adobe Caslon Pro"/>
                <a:cs typeface="Adobe Caslon Pro"/>
              </a:rPr>
              <a:t>Conclusion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822400" y="10134600"/>
            <a:ext cx="7010400" cy="1077218"/>
          </a:xfrm>
          <a:prstGeom prst="rect">
            <a:avLst/>
          </a:prstGeom>
          <a:solidFill>
            <a:srgbClr val="C4BD97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en-US" sz="3200" b="1" dirty="0">
                <a:solidFill>
                  <a:srgbClr val="FF0000"/>
                </a:solidFill>
                <a:latin typeface="Adobe Caslon Pro"/>
                <a:cs typeface="Adobe Caslon Pro"/>
              </a:rPr>
              <a:t>CO</a:t>
            </a:r>
            <a:r>
              <a:rPr lang="en-US" sz="3200" b="1" baseline="-25000" dirty="0">
                <a:solidFill>
                  <a:srgbClr val="FF0000"/>
                </a:solidFill>
                <a:latin typeface="Adobe Caslon Pro"/>
                <a:cs typeface="Adobe Caslon Pro"/>
              </a:rPr>
              <a:t>2</a:t>
            </a:r>
            <a:r>
              <a:rPr lang="en-US" sz="3200" b="1" dirty="0">
                <a:solidFill>
                  <a:srgbClr val="FF0000"/>
                </a:solidFill>
                <a:latin typeface="Adobe Caslon Pro"/>
                <a:cs typeface="Adobe Caslon Pro"/>
              </a:rPr>
              <a:t>+ (</a:t>
            </a:r>
            <a:r>
              <a:rPr lang="en-US" sz="3200" b="1" dirty="0" err="1">
                <a:solidFill>
                  <a:srgbClr val="FF0000"/>
                </a:solidFill>
                <a:latin typeface="Adobe Caslon Pro"/>
                <a:cs typeface="Adobe Caslon Pro"/>
              </a:rPr>
              <a:t>Ca,Mg</a:t>
            </a:r>
            <a:r>
              <a:rPr lang="en-US" sz="3200" b="1" dirty="0">
                <a:solidFill>
                  <a:srgbClr val="FF0000"/>
                </a:solidFill>
                <a:latin typeface="Adobe Caslon Pro"/>
                <a:cs typeface="Adobe Caslon Pro"/>
              </a:rPr>
              <a:t>)SiO</a:t>
            </a:r>
            <a:r>
              <a:rPr lang="en-US" sz="3200" b="1" baseline="-25000" dirty="0">
                <a:solidFill>
                  <a:srgbClr val="FF0000"/>
                </a:solidFill>
                <a:latin typeface="Adobe Caslon Pro"/>
                <a:cs typeface="Adobe Caslon Pro"/>
              </a:rPr>
              <a:t>3</a:t>
            </a:r>
            <a:r>
              <a:rPr lang="en-US" sz="3200" b="1" dirty="0">
                <a:solidFill>
                  <a:srgbClr val="FF0000"/>
                </a:solidFill>
                <a:latin typeface="Adobe Caslon Pro"/>
                <a:cs typeface="Adobe Caslon Pro"/>
              </a:rPr>
              <a:t> </a:t>
            </a:r>
            <a:r>
              <a:rPr lang="en-US" sz="3200" b="1" dirty="0">
                <a:latin typeface="Adobe Caslon Pro"/>
                <a:cs typeface="Adobe Caslon Pro"/>
                <a:sym typeface="Wingdings"/>
              </a:rPr>
              <a:t>&lt;--&gt;</a:t>
            </a:r>
            <a:r>
              <a:rPr lang="en-US" sz="3200" b="1" dirty="0">
                <a:solidFill>
                  <a:srgbClr val="FF0000"/>
                </a:solidFill>
                <a:latin typeface="Adobe Caslon Pro"/>
                <a:cs typeface="Adobe Caslon Pro"/>
                <a:sym typeface="Wingdings"/>
              </a:rPr>
              <a:t> </a:t>
            </a:r>
            <a:r>
              <a:rPr lang="en-US" sz="3200" b="1" dirty="0">
                <a:solidFill>
                  <a:srgbClr val="FF0000"/>
                </a:solidFill>
                <a:latin typeface="Adobe Caslon Pro"/>
                <a:cs typeface="Adobe Caslon Pro"/>
              </a:rPr>
              <a:t>(</a:t>
            </a:r>
            <a:r>
              <a:rPr lang="en-US" sz="3200" b="1" dirty="0" err="1">
                <a:solidFill>
                  <a:srgbClr val="FF0000"/>
                </a:solidFill>
                <a:latin typeface="Adobe Caslon Pro"/>
                <a:cs typeface="Adobe Caslon Pro"/>
              </a:rPr>
              <a:t>Ca,Mg</a:t>
            </a:r>
            <a:r>
              <a:rPr lang="en-US" sz="3200" b="1" dirty="0">
                <a:solidFill>
                  <a:srgbClr val="FF0000"/>
                </a:solidFill>
                <a:latin typeface="Adobe Caslon Pro"/>
                <a:cs typeface="Adobe Caslon Pro"/>
              </a:rPr>
              <a:t>)CO</a:t>
            </a:r>
            <a:r>
              <a:rPr lang="en-US" sz="3200" b="1" baseline="-25000" dirty="0">
                <a:solidFill>
                  <a:srgbClr val="FF0000"/>
                </a:solidFill>
                <a:latin typeface="Adobe Caslon Pro"/>
                <a:cs typeface="Adobe Caslon Pro"/>
              </a:rPr>
              <a:t>3</a:t>
            </a:r>
            <a:r>
              <a:rPr lang="en-US" sz="3200" b="1" dirty="0">
                <a:solidFill>
                  <a:srgbClr val="FF0000"/>
                </a:solidFill>
                <a:latin typeface="Adobe Caslon Pro"/>
                <a:cs typeface="Adobe Caslon Pro"/>
              </a:rPr>
              <a:t>+ </a:t>
            </a:r>
            <a:r>
              <a:rPr lang="en-US" sz="3200" b="1" dirty="0" smtClean="0">
                <a:solidFill>
                  <a:srgbClr val="FF0000"/>
                </a:solidFill>
                <a:latin typeface="Adobe Caslon Pro"/>
                <a:cs typeface="Adobe Caslon Pro"/>
              </a:rPr>
              <a:t>SiO</a:t>
            </a:r>
            <a:r>
              <a:rPr lang="en-US" sz="3200" b="1" baseline="-25000" dirty="0" smtClean="0">
                <a:solidFill>
                  <a:srgbClr val="FF0000"/>
                </a:solidFill>
                <a:latin typeface="Adobe Caslon Pro"/>
                <a:cs typeface="Adobe Caslon Pro"/>
              </a:rPr>
              <a:t>2</a:t>
            </a:r>
            <a:endParaRPr lang="en-US" sz="3200" b="1" dirty="0">
              <a:solidFill>
                <a:srgbClr val="FF0000"/>
              </a:solidFill>
              <a:latin typeface="Adobe Caslon Pro"/>
              <a:cs typeface="Adobe Caslon Pro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822400" y="11201400"/>
            <a:ext cx="7010400" cy="55399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000" dirty="0" smtClean="0">
                <a:latin typeface="Adobe Caslon Pro"/>
                <a:cs typeface="Adobe Caslon Pro"/>
              </a:rPr>
              <a:t>Eq-1: silicate weathering’s control on </a:t>
            </a:r>
            <a:r>
              <a:rPr lang="en-US" sz="3000" i="1" dirty="0" smtClean="0">
                <a:latin typeface="Adobe Caslon Pro"/>
                <a:cs typeface="Adobe Caslon Pro"/>
              </a:rPr>
              <a:t>p</a:t>
            </a:r>
            <a:r>
              <a:rPr lang="en-US" sz="3000" dirty="0" smtClean="0">
                <a:latin typeface="Adobe Caslon Pro"/>
                <a:cs typeface="Adobe Caslon Pro"/>
              </a:rPr>
              <a:t>CO</a:t>
            </a:r>
            <a:r>
              <a:rPr lang="en-US" sz="3000" baseline="-25000" dirty="0" smtClean="0">
                <a:latin typeface="Adobe Caslon Pro"/>
                <a:cs typeface="Adobe Caslon Pro"/>
              </a:rPr>
              <a:t>2</a:t>
            </a:r>
            <a:endParaRPr lang="en-US" sz="3000" dirty="0">
              <a:latin typeface="Adobe Caslon Pro"/>
              <a:cs typeface="Adobe Caslon Pro"/>
            </a:endParaRPr>
          </a:p>
        </p:txBody>
      </p:sp>
    </p:spTree>
    <p:extLst>
      <p:ext uri="{BB962C8B-B14F-4D97-AF65-F5344CB8AC3E}">
        <p14:creationId xmlns:p14="http://schemas.microsoft.com/office/powerpoint/2010/main" val="192530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1312</TotalTime>
  <Words>2004</Words>
  <Application>Microsoft Macintosh PowerPoint</Application>
  <PresentationFormat>Custom</PresentationFormat>
  <Paragraphs>96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Colby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Gimond</dc:creator>
  <cp:lastModifiedBy>Support Colby</cp:lastModifiedBy>
  <cp:revision>58</cp:revision>
  <dcterms:created xsi:type="dcterms:W3CDTF">2014-04-08T13:46:32Z</dcterms:created>
  <dcterms:modified xsi:type="dcterms:W3CDTF">2015-04-28T03:29:26Z</dcterms:modified>
</cp:coreProperties>
</file>