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theme/theme2.xml" ContentType="application/vnd.openxmlformats-officedocument.theme+xml"/>
  <Override PartName="/ppt/viewProps.xml" ContentType="application/vnd.openxmlformats-officedocument.presentationml.viewProps+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D1E3EE"/>
    <a:srgbClr val="D1EDF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98" autoAdjust="0"/>
    <p:restoredTop sz="94719" autoAdjust="0"/>
  </p:normalViewPr>
  <p:slideViewPr>
    <p:cSldViewPr snapToGrid="0" snapToObjects="1">
      <p:cViewPr varScale="1">
        <p:scale>
          <a:sx n="19" d="100"/>
          <a:sy n="19" d="100"/>
        </p:scale>
        <p:origin x="-1704" y="-120"/>
      </p:cViewPr>
      <p:guideLst>
        <p:guide orient="horz" pos="12096"/>
        <p:guide pos="13824"/>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D11140-3891-9C46-8081-528256253127}" type="datetimeFigureOut">
              <a:rPr lang="en-US" smtClean="0"/>
              <a:pPr/>
              <a:t>4/28/14</a:t>
            </a:fld>
            <a:endParaRPr lang="en-US"/>
          </a:p>
        </p:txBody>
      </p:sp>
      <p:sp>
        <p:nvSpPr>
          <p:cNvPr id="4" name="Slide Image Placeholder 3"/>
          <p:cNvSpPr>
            <a:spLocks noGrp="1" noRot="1" noChangeAspect="1"/>
          </p:cNvSpPr>
          <p:nvPr>
            <p:ph type="sldImg" idx="2"/>
          </p:nvPr>
        </p:nvSpPr>
        <p:spPr>
          <a:xfrm>
            <a:off x="1470025" y="685800"/>
            <a:ext cx="3917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017539-A395-C74E-BE00-E1399A147A9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017539-A395-C74E-BE00-E1399A147A9F}"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937323-5F77-D94B-9B00-030EF6C4979D}" type="datetimeFigureOut">
              <a:rPr lang="en-US" smtClean="0"/>
              <a:pPr/>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937323-5F77-D94B-9B00-030EF6C4979D}" type="datetimeFigureOut">
              <a:rPr lang="en-US" smtClean="0"/>
              <a:pPr/>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6"/>
            <a:ext cx="987552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537976"/>
            <a:ext cx="2889504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937323-5F77-D94B-9B00-030EF6C4979D}" type="datetimeFigureOut">
              <a:rPr lang="en-US" smtClean="0"/>
              <a:pPr/>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937323-5F77-D94B-9B00-030EF6C4979D}" type="datetimeFigureOut">
              <a:rPr lang="en-US" smtClean="0"/>
              <a:pPr/>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937323-5F77-D94B-9B00-030EF6C4979D}" type="datetimeFigureOut">
              <a:rPr lang="en-US" smtClean="0"/>
              <a:pPr/>
              <a:t>4/28/14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937323-5F77-D94B-9B00-030EF6C4979D}" type="datetimeFigureOut">
              <a:rPr lang="en-US" smtClean="0"/>
              <a:pPr/>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937323-5F77-D94B-9B00-030EF6C4979D}" type="datetimeFigureOut">
              <a:rPr lang="en-US" smtClean="0"/>
              <a:pPr/>
              <a:t>4/28/14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937323-5F77-D94B-9B00-030EF6C4979D}" type="datetimeFigureOut">
              <a:rPr lang="en-US" smtClean="0"/>
              <a:pPr/>
              <a:t>4/28/14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937323-5F77-D94B-9B00-030EF6C4979D}" type="datetimeFigureOut">
              <a:rPr lang="en-US" smtClean="0"/>
              <a:pPr/>
              <a:t>4/28/14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937323-5F77-D94B-9B00-030EF6C4979D}" type="datetimeFigureOut">
              <a:rPr lang="en-US" smtClean="0"/>
              <a:pPr/>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937323-5F77-D94B-9B00-030EF6C4979D}" type="datetimeFigureOut">
              <a:rPr lang="en-US" smtClean="0"/>
              <a:pPr/>
              <a:t>4/28/14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876257-43A4-B741-93A2-BB969701E5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2A937323-5F77-D94B-9B00-030EF6C4979D}" type="datetimeFigureOut">
              <a:rPr lang="en-US" smtClean="0"/>
              <a:pPr/>
              <a:t>4/28/14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33876257-43A4-B741-93A2-BB969701E5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51288"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2351288" rtl="0" eaLnBrk="1" latinLnBrk="0" hangingPunct="1">
        <a:spcBef>
          <a:spcPct val="20000"/>
        </a:spcBef>
        <a:buFont typeface="Arial"/>
        <a:buChar char="•"/>
        <a:defRPr sz="16500" kern="1200">
          <a:solidFill>
            <a:schemeClr val="tx1"/>
          </a:solidFill>
          <a:latin typeface="+mn-lt"/>
          <a:ea typeface="+mn-ea"/>
          <a:cs typeface="+mn-cs"/>
        </a:defRPr>
      </a:lvl1pPr>
      <a:lvl2pPr marL="3820843" indent="-1469555" algn="l" defTabSz="2351288" rtl="0" eaLnBrk="1" latinLnBrk="0" hangingPunct="1">
        <a:spcBef>
          <a:spcPct val="20000"/>
        </a:spcBef>
        <a:buFont typeface="Arial"/>
        <a:buChar char="–"/>
        <a:defRPr sz="14400" kern="1200">
          <a:solidFill>
            <a:schemeClr val="tx1"/>
          </a:solidFill>
          <a:latin typeface="+mn-lt"/>
          <a:ea typeface="+mn-ea"/>
          <a:cs typeface="+mn-cs"/>
        </a:defRPr>
      </a:lvl2pPr>
      <a:lvl3pPr marL="5878220" indent="-1175644" algn="l" defTabSz="2351288" rtl="0" eaLnBrk="1" latinLnBrk="0" hangingPunct="1">
        <a:spcBef>
          <a:spcPct val="20000"/>
        </a:spcBef>
        <a:buFont typeface="Arial"/>
        <a:buChar char="•"/>
        <a:defRPr sz="12300" kern="1200">
          <a:solidFill>
            <a:schemeClr val="tx1"/>
          </a:solidFill>
          <a:latin typeface="+mn-lt"/>
          <a:ea typeface="+mn-ea"/>
          <a:cs typeface="+mn-cs"/>
        </a:defRPr>
      </a:lvl3pPr>
      <a:lvl4pPr marL="8229509" indent="-1175644" algn="l" defTabSz="2351288" rtl="0" eaLnBrk="1" latinLnBrk="0" hangingPunct="1">
        <a:spcBef>
          <a:spcPct val="20000"/>
        </a:spcBef>
        <a:buFont typeface="Arial"/>
        <a:buChar char="–"/>
        <a:defRPr sz="10300" kern="1200">
          <a:solidFill>
            <a:schemeClr val="tx1"/>
          </a:solidFill>
          <a:latin typeface="+mn-lt"/>
          <a:ea typeface="+mn-ea"/>
          <a:cs typeface="+mn-cs"/>
        </a:defRPr>
      </a:lvl4pPr>
      <a:lvl5pPr marL="10580797" indent="-1175644" algn="l" defTabSz="2351288" rtl="0" eaLnBrk="1" latinLnBrk="0" hangingPunct="1">
        <a:spcBef>
          <a:spcPct val="20000"/>
        </a:spcBef>
        <a:buFont typeface="Arial"/>
        <a:buChar char="»"/>
        <a:defRPr sz="10300" kern="1200">
          <a:solidFill>
            <a:schemeClr val="tx1"/>
          </a:solidFill>
          <a:latin typeface="+mn-lt"/>
          <a:ea typeface="+mn-ea"/>
          <a:cs typeface="+mn-cs"/>
        </a:defRPr>
      </a:lvl5pPr>
      <a:lvl6pPr marL="12932085" indent="-1175644" algn="l" defTabSz="2351288" rtl="0" eaLnBrk="1" latinLnBrk="0" hangingPunct="1">
        <a:spcBef>
          <a:spcPct val="20000"/>
        </a:spcBef>
        <a:buFont typeface="Arial"/>
        <a:buChar char="•"/>
        <a:defRPr sz="10300" kern="1200">
          <a:solidFill>
            <a:schemeClr val="tx1"/>
          </a:solidFill>
          <a:latin typeface="+mn-lt"/>
          <a:ea typeface="+mn-ea"/>
          <a:cs typeface="+mn-cs"/>
        </a:defRPr>
      </a:lvl6pPr>
      <a:lvl7pPr marL="15283373" indent="-1175644" algn="l" defTabSz="2351288" rtl="0" eaLnBrk="1" latinLnBrk="0" hangingPunct="1">
        <a:spcBef>
          <a:spcPct val="20000"/>
        </a:spcBef>
        <a:buFont typeface="Arial"/>
        <a:buChar char="•"/>
        <a:defRPr sz="10300" kern="1200">
          <a:solidFill>
            <a:schemeClr val="tx1"/>
          </a:solidFill>
          <a:latin typeface="+mn-lt"/>
          <a:ea typeface="+mn-ea"/>
          <a:cs typeface="+mn-cs"/>
        </a:defRPr>
      </a:lvl7pPr>
      <a:lvl8pPr marL="17634661" indent="-1175644" algn="l" defTabSz="2351288" rtl="0" eaLnBrk="1" latinLnBrk="0" hangingPunct="1">
        <a:spcBef>
          <a:spcPct val="20000"/>
        </a:spcBef>
        <a:buFont typeface="Arial"/>
        <a:buChar char="•"/>
        <a:defRPr sz="10300" kern="1200">
          <a:solidFill>
            <a:schemeClr val="tx1"/>
          </a:solidFill>
          <a:latin typeface="+mn-lt"/>
          <a:ea typeface="+mn-ea"/>
          <a:cs typeface="+mn-cs"/>
        </a:defRPr>
      </a:lvl8pPr>
      <a:lvl9pPr marL="19985949" indent="-1175644" algn="l" defTabSz="2351288" rtl="0" eaLnBrk="1" latinLnBrk="0" hangingPunct="1">
        <a:spcBef>
          <a:spcPct val="20000"/>
        </a:spcBef>
        <a:buFont typeface="Arial"/>
        <a:buChar char="•"/>
        <a:defRPr sz="10300" kern="1200">
          <a:solidFill>
            <a:schemeClr val="tx1"/>
          </a:solidFill>
          <a:latin typeface="+mn-lt"/>
          <a:ea typeface="+mn-ea"/>
          <a:cs typeface="+mn-cs"/>
        </a:defRPr>
      </a:lvl9pPr>
    </p:bodyStyle>
    <p:other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jpeg"/><Relationship Id="rId7"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39" name="Title 38"/>
          <p:cNvSpPr>
            <a:spLocks noGrp="1"/>
          </p:cNvSpPr>
          <p:nvPr>
            <p:ph type="title"/>
          </p:nvPr>
        </p:nvSpPr>
        <p:spPr>
          <a:xfrm>
            <a:off x="861157" y="609600"/>
            <a:ext cx="42204148" cy="6400800"/>
          </a:xfrm>
          <a:solidFill>
            <a:schemeClr val="bg1"/>
          </a:solidFill>
          <a:ln>
            <a:solidFill>
              <a:schemeClr val="tx1"/>
            </a:solidFill>
          </a:ln>
        </p:spPr>
        <p:txBody>
          <a:bodyPr>
            <a:normAutofit/>
          </a:bodyPr>
          <a:lstStyle/>
          <a:p>
            <a:r>
              <a:rPr lang="en-US" sz="10000" b="1" dirty="0" smtClean="0"/>
              <a:t>THE EFFECTS OF CLIMATE CHANGE ON FOODBORNE DISEASES</a:t>
            </a:r>
            <a:br>
              <a:rPr lang="en-US" sz="10000" b="1" dirty="0" smtClean="0"/>
            </a:br>
            <a:r>
              <a:rPr lang="en-US" sz="10000" b="1" dirty="0" smtClean="0"/>
              <a:t> AND NUTRITION</a:t>
            </a:r>
            <a:br>
              <a:rPr lang="en-US" sz="10000" b="1" dirty="0" smtClean="0"/>
            </a:br>
            <a:r>
              <a:rPr lang="en-US" sz="4400" b="1" dirty="0" smtClean="0">
                <a:latin typeface="Helvetica"/>
                <a:cs typeface="Helvetica"/>
              </a:rPr>
              <a:t>Hannah </a:t>
            </a:r>
            <a:r>
              <a:rPr lang="en-US" sz="4400" b="1" dirty="0" err="1" smtClean="0">
                <a:latin typeface="Helvetica"/>
                <a:cs typeface="Helvetica"/>
              </a:rPr>
              <a:t>Twombly</a:t>
            </a:r>
            <a:r>
              <a:rPr lang="en-US" sz="4400" b="1" dirty="0" smtClean="0">
                <a:latin typeface="Helvetica"/>
                <a:cs typeface="Helvetica"/>
              </a:rPr>
              <a:t> ‘16 and Erin Griffin ‘16</a:t>
            </a:r>
            <a:r>
              <a:rPr lang="en-US" sz="4400" b="1" dirty="0" smtClean="0"/>
              <a:t/>
            </a:r>
            <a:br>
              <a:rPr lang="en-US" sz="4400" b="1" dirty="0" smtClean="0"/>
            </a:br>
            <a:r>
              <a:rPr lang="en-US" sz="4400" b="1" dirty="0" smtClean="0"/>
              <a:t>ES 366A: The Environment and Human Health, Environmental Studies Program, Colby College, Waterville ME </a:t>
            </a:r>
            <a:endParaRPr lang="en-US" sz="10000" b="1" dirty="0"/>
          </a:p>
        </p:txBody>
      </p:sp>
      <p:sp>
        <p:nvSpPr>
          <p:cNvPr id="40" name="Content Placeholder 39"/>
          <p:cNvSpPr>
            <a:spLocks noGrp="1"/>
          </p:cNvSpPr>
          <p:nvPr>
            <p:ph sz="half" idx="1"/>
          </p:nvPr>
        </p:nvSpPr>
        <p:spPr>
          <a:xfrm>
            <a:off x="861157" y="7873998"/>
            <a:ext cx="13350240" cy="29775538"/>
          </a:xfrm>
          <a:solidFill>
            <a:schemeClr val="bg1"/>
          </a:solidFill>
          <a:ln>
            <a:solidFill>
              <a:schemeClr val="tx1"/>
            </a:solidFill>
          </a:ln>
        </p:spPr>
        <p:txBody>
          <a:bodyPr>
            <a:normAutofit fontScale="77500" lnSpcReduction="20000"/>
          </a:bodyPr>
          <a:lstStyle/>
          <a:p>
            <a:pPr>
              <a:buNone/>
            </a:pPr>
            <a:r>
              <a:rPr lang="en-US" sz="9290" b="1" dirty="0" smtClean="0">
                <a:solidFill>
                  <a:schemeClr val="tx2">
                    <a:lumMod val="75000"/>
                  </a:schemeClr>
                </a:solidFill>
                <a:latin typeface="Arial"/>
                <a:cs typeface="Arial"/>
              </a:rPr>
              <a:t>The Problem</a:t>
            </a:r>
          </a:p>
          <a:p>
            <a:pPr marL="50800" indent="-50800">
              <a:buNone/>
            </a:pPr>
            <a:r>
              <a:rPr lang="en-US" sz="5419" dirty="0" smtClean="0">
                <a:latin typeface="Arial"/>
                <a:cs typeface="Arial"/>
              </a:rPr>
              <a:t>The implications of climate change on human health are still unraveling and there is growing evidence to suggest that rising global temperatures and extreme weather events such as droughts and floods are resulting in </a:t>
            </a:r>
            <a:r>
              <a:rPr lang="en-US" sz="5419" dirty="0" smtClean="0">
                <a:latin typeface="Arial"/>
                <a:cs typeface="Arial"/>
              </a:rPr>
              <a:t>an </a:t>
            </a:r>
            <a:r>
              <a:rPr lang="en-US" sz="5419" dirty="0" smtClean="0">
                <a:latin typeface="Arial"/>
                <a:cs typeface="Arial"/>
              </a:rPr>
              <a:t>increased</a:t>
            </a:r>
            <a:r>
              <a:rPr lang="en-US" sz="5419" dirty="0" smtClean="0">
                <a:latin typeface="Arial"/>
                <a:cs typeface="Arial"/>
              </a:rPr>
              <a:t> </a:t>
            </a:r>
            <a:r>
              <a:rPr lang="en-US" sz="5419" dirty="0" smtClean="0">
                <a:latin typeface="Arial"/>
                <a:cs typeface="Arial"/>
              </a:rPr>
              <a:t>incidence of malnutrition and food- and waterborne diseases. These impacts can be direct </a:t>
            </a:r>
            <a:r>
              <a:rPr lang="en-US" sz="5419" dirty="0" smtClean="0">
                <a:latin typeface="Arial"/>
                <a:cs typeface="Arial"/>
              </a:rPr>
              <a:t>through extreme </a:t>
            </a:r>
            <a:r>
              <a:rPr lang="en-US" sz="5419" dirty="0" smtClean="0">
                <a:latin typeface="Arial"/>
                <a:cs typeface="Arial"/>
              </a:rPr>
              <a:t>weather events or indirect through ecological disruption like crop failure</a:t>
            </a:r>
            <a:r>
              <a:rPr lang="en-US" sz="5419" baseline="30000" dirty="0" smtClean="0">
                <a:latin typeface="Arial"/>
                <a:cs typeface="Arial"/>
              </a:rPr>
              <a:t>1</a:t>
            </a:r>
            <a:r>
              <a:rPr lang="en-US" sz="5419" dirty="0" smtClean="0">
                <a:latin typeface="Arial"/>
                <a:cs typeface="Arial"/>
              </a:rPr>
              <a:t>. Some health consequences include diarrhea and liver cancer resulting from consumption of food and waterborne pathogens</a:t>
            </a:r>
            <a:r>
              <a:rPr lang="en-US" sz="5419" baseline="30000" dirty="0" smtClean="0">
                <a:latin typeface="Arial"/>
                <a:cs typeface="Arial"/>
              </a:rPr>
              <a:t>2,3</a:t>
            </a:r>
            <a:r>
              <a:rPr lang="en-US" sz="5189" dirty="0" smtClean="0">
                <a:latin typeface="Arial"/>
                <a:cs typeface="Arial"/>
              </a:rPr>
              <a:t>.</a:t>
            </a:r>
          </a:p>
          <a:p>
            <a:pPr>
              <a:buNone/>
            </a:pPr>
            <a:r>
              <a:rPr lang="en-US" sz="9290" b="1" dirty="0" smtClean="0">
                <a:solidFill>
                  <a:schemeClr val="tx2">
                    <a:lumMod val="75000"/>
                  </a:schemeClr>
                </a:solidFill>
                <a:latin typeface="Arial"/>
                <a:cs typeface="Arial"/>
              </a:rPr>
              <a:t>Current Research</a:t>
            </a:r>
          </a:p>
          <a:p>
            <a:pPr marL="50800" indent="-50800">
              <a:buNone/>
            </a:pPr>
            <a:r>
              <a:rPr lang="en-US" sz="5419" dirty="0" smtClean="0">
                <a:latin typeface="Arial"/>
                <a:cs typeface="Arial"/>
              </a:rPr>
              <a:t>A case study in Beirut, Lebanon collected monthly data on regional food- and waterborne disease incidence and compared it with climate and temperature data. They concluded that above a threshold temperature increase of 19.2° C</a:t>
            </a:r>
            <a:r>
              <a:rPr lang="en-US" sz="5419" baseline="30000" dirty="0" smtClean="0">
                <a:latin typeface="Arial"/>
                <a:cs typeface="Arial"/>
              </a:rPr>
              <a:t>2</a:t>
            </a:r>
            <a:r>
              <a:rPr lang="en-US" sz="5419" dirty="0" smtClean="0">
                <a:latin typeface="Arial"/>
                <a:cs typeface="Arial"/>
              </a:rPr>
              <a:t> </a:t>
            </a:r>
            <a:r>
              <a:rPr lang="en-US" sz="5419" dirty="0" smtClean="0">
                <a:latin typeface="Arial"/>
                <a:cs typeface="Arial"/>
              </a:rPr>
              <a:t>there was an increase in water </a:t>
            </a:r>
            <a:r>
              <a:rPr lang="en-US" sz="5419" dirty="0" smtClean="0">
                <a:latin typeface="Arial"/>
                <a:cs typeface="Arial"/>
              </a:rPr>
              <a:t>and </a:t>
            </a:r>
            <a:r>
              <a:rPr lang="en-US" sz="5419" dirty="0" err="1" smtClean="0">
                <a:latin typeface="Arial"/>
                <a:cs typeface="Arial"/>
              </a:rPr>
              <a:t>foodborne</a:t>
            </a:r>
            <a:r>
              <a:rPr lang="en-US" sz="5419" dirty="0" smtClean="0">
                <a:latin typeface="Arial"/>
                <a:cs typeface="Arial"/>
              </a:rPr>
              <a:t> diseases, in this case multiple diarrheal </a:t>
            </a:r>
            <a:r>
              <a:rPr lang="en-US" sz="5419" dirty="0" smtClean="0">
                <a:latin typeface="Arial"/>
                <a:cs typeface="Arial"/>
              </a:rPr>
              <a:t>infections. </a:t>
            </a:r>
            <a:r>
              <a:rPr lang="en-US" sz="5419" dirty="0" smtClean="0">
                <a:latin typeface="Arial"/>
                <a:cs typeface="Arial"/>
              </a:rPr>
              <a:t>This study projected that food- and waterborne disease incidence in relation to temperature is expected to nearly double by the year 2050.</a:t>
            </a:r>
            <a:r>
              <a:rPr lang="en-US" sz="5419" baseline="30000" dirty="0" smtClean="0">
                <a:latin typeface="Arial"/>
                <a:cs typeface="Arial"/>
              </a:rPr>
              <a:t>2</a:t>
            </a:r>
            <a:endParaRPr lang="en-US" sz="5419" dirty="0" smtClean="0"/>
          </a:p>
          <a:p>
            <a:pPr marL="50800" indent="-50800">
              <a:buNone/>
            </a:pPr>
            <a:endParaRPr lang="en-US" sz="5189" dirty="0" smtClean="0"/>
          </a:p>
          <a:p>
            <a:pPr marL="50800" indent="-50800">
              <a:buNone/>
            </a:pPr>
            <a:endParaRPr lang="en-US" sz="5189" dirty="0" smtClean="0"/>
          </a:p>
          <a:p>
            <a:pPr marL="50800" indent="-50800">
              <a:buNone/>
            </a:pPr>
            <a:endParaRPr lang="en-US" sz="5189" dirty="0" smtClean="0"/>
          </a:p>
          <a:p>
            <a:pPr marL="0" indent="0">
              <a:buNone/>
            </a:pPr>
            <a:endParaRPr lang="en-US" sz="5189" dirty="0" smtClean="0"/>
          </a:p>
          <a:p>
            <a:pPr marL="0" indent="0">
              <a:buNone/>
            </a:pPr>
            <a:endParaRPr lang="en-US" sz="5189" dirty="0" smtClean="0"/>
          </a:p>
          <a:p>
            <a:pPr marL="0" indent="0">
              <a:buNone/>
            </a:pPr>
            <a:endParaRPr lang="en-US" sz="4706" dirty="0" smtClean="0">
              <a:latin typeface="Arial"/>
              <a:cs typeface="Arial"/>
            </a:endParaRPr>
          </a:p>
          <a:p>
            <a:pPr marL="0" indent="0">
              <a:buNone/>
            </a:pPr>
            <a:endParaRPr lang="en-US" sz="4706" dirty="0" smtClean="0">
              <a:latin typeface="Arial"/>
              <a:cs typeface="Arial"/>
            </a:endParaRPr>
          </a:p>
          <a:p>
            <a:pPr marL="0" indent="0">
              <a:buNone/>
            </a:pPr>
            <a:endParaRPr lang="en-US" sz="4706" dirty="0" smtClean="0">
              <a:latin typeface="Arial"/>
              <a:cs typeface="Arial"/>
            </a:endParaRPr>
          </a:p>
          <a:p>
            <a:pPr marL="0" indent="0">
              <a:buNone/>
            </a:pPr>
            <a:endParaRPr lang="en-US" sz="4706" dirty="0" smtClean="0">
              <a:latin typeface="Arial"/>
              <a:cs typeface="Arial"/>
            </a:endParaRPr>
          </a:p>
          <a:p>
            <a:pPr marL="0" indent="0">
              <a:buNone/>
            </a:pPr>
            <a:endParaRPr lang="en-US" sz="4706" dirty="0" smtClean="0">
              <a:latin typeface="Arial"/>
              <a:cs typeface="Arial"/>
            </a:endParaRPr>
          </a:p>
          <a:p>
            <a:pPr marL="0" indent="0">
              <a:buNone/>
            </a:pPr>
            <a:endParaRPr lang="en-US" sz="5176" dirty="0" smtClean="0">
              <a:latin typeface="Arial"/>
              <a:cs typeface="Arial"/>
            </a:endParaRPr>
          </a:p>
          <a:p>
            <a:pPr marL="0" indent="0">
              <a:buNone/>
            </a:pPr>
            <a:endParaRPr lang="en-US" sz="5176" dirty="0" smtClean="0">
              <a:latin typeface="Arial"/>
              <a:cs typeface="Arial"/>
            </a:endParaRPr>
          </a:p>
          <a:p>
            <a:pPr marL="0" indent="0">
              <a:buNone/>
            </a:pPr>
            <a:endParaRPr lang="en-US" sz="5176" dirty="0" smtClean="0">
              <a:latin typeface="Arial"/>
              <a:cs typeface="Arial"/>
            </a:endParaRPr>
          </a:p>
          <a:p>
            <a:pPr marL="0" indent="0">
              <a:buNone/>
            </a:pPr>
            <a:endParaRPr lang="en-US" sz="5176" dirty="0" smtClean="0">
              <a:latin typeface="Arial"/>
              <a:cs typeface="Arial"/>
            </a:endParaRPr>
          </a:p>
          <a:p>
            <a:pPr marL="0" indent="0">
              <a:buNone/>
            </a:pPr>
            <a:endParaRPr lang="en-US" sz="5176" dirty="0" smtClean="0">
              <a:latin typeface="Arial"/>
              <a:cs typeface="Arial"/>
            </a:endParaRPr>
          </a:p>
          <a:p>
            <a:pPr marL="0" indent="0">
              <a:buNone/>
            </a:pPr>
            <a:endParaRPr lang="en-US" sz="5176" dirty="0" smtClean="0">
              <a:latin typeface="Arial"/>
              <a:cs typeface="Arial"/>
            </a:endParaRPr>
          </a:p>
          <a:p>
            <a:pPr marL="0" indent="0">
              <a:buNone/>
            </a:pPr>
            <a:endParaRPr lang="en-US" sz="5176" dirty="0" smtClean="0">
              <a:latin typeface="Arial"/>
              <a:cs typeface="Arial"/>
            </a:endParaRPr>
          </a:p>
          <a:p>
            <a:pPr marL="0" indent="0">
              <a:buNone/>
            </a:pPr>
            <a:r>
              <a:rPr lang="en-US" sz="5419" dirty="0" smtClean="0">
                <a:latin typeface="Arial"/>
                <a:cs typeface="Arial"/>
              </a:rPr>
              <a:t>Another </a:t>
            </a:r>
            <a:r>
              <a:rPr lang="en-US" sz="5419" dirty="0" smtClean="0">
                <a:latin typeface="Arial"/>
                <a:cs typeface="Arial"/>
              </a:rPr>
              <a:t>study revealed a connection between climatic shifts and increased incidences of waterborne diseases including diarrhea and kidney failure developed through contaminated drinking water, </a:t>
            </a:r>
            <a:r>
              <a:rPr lang="en-US" sz="5419" dirty="0" err="1" smtClean="0">
                <a:latin typeface="Arial"/>
                <a:cs typeface="Arial"/>
              </a:rPr>
              <a:t>foodborne</a:t>
            </a:r>
            <a:r>
              <a:rPr lang="en-US" sz="5419" dirty="0" smtClean="0">
                <a:latin typeface="Arial"/>
                <a:cs typeface="Arial"/>
              </a:rPr>
              <a:t> </a:t>
            </a:r>
            <a:r>
              <a:rPr lang="en-US" sz="5419" dirty="0" smtClean="0">
                <a:latin typeface="Arial"/>
                <a:cs typeface="Arial"/>
              </a:rPr>
              <a:t>disease </a:t>
            </a:r>
            <a:r>
              <a:rPr lang="en-US" sz="5419" dirty="0" smtClean="0">
                <a:latin typeface="Arial"/>
                <a:cs typeface="Arial"/>
              </a:rPr>
              <a:t>resulting from polluted </a:t>
            </a:r>
            <a:r>
              <a:rPr lang="en-US" sz="5419" dirty="0" smtClean="0">
                <a:latin typeface="Arial"/>
                <a:cs typeface="Arial"/>
              </a:rPr>
              <a:t>water, </a:t>
            </a:r>
            <a:r>
              <a:rPr lang="en-US" sz="5419" dirty="0" smtClean="0">
                <a:latin typeface="Arial"/>
                <a:cs typeface="Arial"/>
              </a:rPr>
              <a:t>and eutrophication.</a:t>
            </a:r>
            <a:r>
              <a:rPr lang="en-US" sz="5419" baseline="30000" dirty="0" smtClean="0">
                <a:latin typeface="Arial"/>
                <a:cs typeface="Arial"/>
              </a:rPr>
              <a:t>3</a:t>
            </a:r>
            <a:endParaRPr lang="en-US" sz="5419" dirty="0" smtClean="0">
              <a:solidFill>
                <a:prstClr val="black"/>
              </a:solidFill>
              <a:latin typeface="Arial"/>
              <a:cs typeface="Arial"/>
            </a:endParaRPr>
          </a:p>
          <a:p>
            <a:pPr marL="0" lvl="0" indent="0">
              <a:buNone/>
            </a:pPr>
            <a:r>
              <a:rPr lang="en-US" sz="5419" dirty="0" smtClean="0">
                <a:solidFill>
                  <a:prstClr val="black"/>
                </a:solidFill>
                <a:latin typeface="Arial"/>
                <a:cs typeface="Arial"/>
              </a:rPr>
              <a:t>An additional study reported an association between disease outbreaks, particularly diarrhea, resulting from pathogens such as E. coli and Salmonella with extreme precipitation events.</a:t>
            </a:r>
            <a:r>
              <a:rPr lang="en-US" sz="5419" baseline="30000" dirty="0" smtClean="0">
                <a:solidFill>
                  <a:prstClr val="black"/>
                </a:solidFill>
                <a:latin typeface="Arial"/>
                <a:cs typeface="Arial"/>
              </a:rPr>
              <a:t>4</a:t>
            </a:r>
          </a:p>
          <a:p>
            <a:pPr marL="0" lvl="0" indent="0">
              <a:buNone/>
            </a:pPr>
            <a:r>
              <a:rPr lang="en-US" sz="5419" dirty="0" smtClean="0">
                <a:latin typeface="Arial"/>
                <a:cs typeface="Arial"/>
              </a:rPr>
              <a:t>Researchers at the Centers for </a:t>
            </a:r>
            <a:r>
              <a:rPr lang="en-US" sz="5419" dirty="0" smtClean="0">
                <a:latin typeface="Arial"/>
                <a:cs typeface="Arial"/>
              </a:rPr>
              <a:t>Disease Control and</a:t>
            </a:r>
            <a:endParaRPr lang="en-US" sz="5419" dirty="0" smtClean="0">
              <a:latin typeface="Arial"/>
              <a:cs typeface="Arial"/>
            </a:endParaRPr>
          </a:p>
          <a:p>
            <a:pPr>
              <a:buNone/>
            </a:pPr>
            <a:endParaRPr lang="en-US" sz="7200" b="1" dirty="0" smtClean="0"/>
          </a:p>
          <a:p>
            <a:pPr marL="0" indent="0">
              <a:buNone/>
            </a:pPr>
            <a:endParaRPr lang="en-US" sz="5189" b="1" dirty="0"/>
          </a:p>
        </p:txBody>
      </p:sp>
      <p:sp>
        <p:nvSpPr>
          <p:cNvPr id="41" name="Content Placeholder 40"/>
          <p:cNvSpPr>
            <a:spLocks noGrp="1"/>
          </p:cNvSpPr>
          <p:nvPr>
            <p:ph sz="half" idx="2"/>
          </p:nvPr>
        </p:nvSpPr>
        <p:spPr>
          <a:xfrm>
            <a:off x="29715065" y="7874001"/>
            <a:ext cx="13350240" cy="24587202"/>
          </a:xfrm>
          <a:solidFill>
            <a:schemeClr val="bg1"/>
          </a:solidFill>
          <a:ln>
            <a:solidFill>
              <a:schemeClr val="tx1"/>
            </a:solidFill>
          </a:ln>
        </p:spPr>
        <p:txBody>
          <a:bodyPr>
            <a:normAutofit fontScale="77500" lnSpcReduction="20000"/>
          </a:bodyPr>
          <a:lstStyle/>
          <a:p>
            <a:pPr>
              <a:buNone/>
            </a:pPr>
            <a:r>
              <a:rPr lang="en-US" sz="9290" b="1" dirty="0" smtClean="0">
                <a:solidFill>
                  <a:schemeClr val="accent3">
                    <a:lumMod val="50000"/>
                  </a:schemeClr>
                </a:solidFill>
                <a:latin typeface="Arial"/>
                <a:cs typeface="Arial"/>
              </a:rPr>
              <a:t>Conclusions</a:t>
            </a:r>
          </a:p>
          <a:p>
            <a:pPr marL="0" indent="0">
              <a:buNone/>
            </a:pPr>
            <a:r>
              <a:rPr lang="en-US" sz="5419" dirty="0" smtClean="0">
                <a:latin typeface="Arial"/>
                <a:cs typeface="Arial"/>
              </a:rPr>
              <a:t>Weather</a:t>
            </a:r>
            <a:r>
              <a:rPr lang="en-US" sz="5419" dirty="0" smtClean="0">
                <a:latin typeface="Arial"/>
                <a:cs typeface="Arial"/>
              </a:rPr>
              <a:t> </a:t>
            </a:r>
            <a:r>
              <a:rPr lang="en-US" sz="5419" dirty="0" smtClean="0">
                <a:latin typeface="Arial"/>
                <a:cs typeface="Arial"/>
              </a:rPr>
              <a:t>shifts</a:t>
            </a:r>
            <a:r>
              <a:rPr lang="en-US" sz="5419" dirty="0" smtClean="0">
                <a:latin typeface="Arial"/>
                <a:cs typeface="Arial"/>
              </a:rPr>
              <a:t> </a:t>
            </a:r>
            <a:r>
              <a:rPr lang="en-US" sz="5419" dirty="0" smtClean="0">
                <a:latin typeface="Arial"/>
                <a:cs typeface="Arial"/>
              </a:rPr>
              <a:t>associated with climate change </a:t>
            </a:r>
            <a:r>
              <a:rPr lang="en-US" sz="5419" dirty="0" smtClean="0">
                <a:latin typeface="Arial"/>
                <a:cs typeface="Arial"/>
              </a:rPr>
              <a:t>pose </a:t>
            </a:r>
            <a:r>
              <a:rPr lang="en-US" sz="5419" dirty="0" smtClean="0">
                <a:latin typeface="Arial"/>
                <a:cs typeface="Arial"/>
              </a:rPr>
              <a:t>serious</a:t>
            </a:r>
            <a:r>
              <a:rPr lang="en-US" sz="5419" dirty="0" smtClean="0">
                <a:latin typeface="Arial"/>
                <a:cs typeface="Arial"/>
              </a:rPr>
              <a:t> </a:t>
            </a:r>
            <a:r>
              <a:rPr lang="en-US" sz="5419" dirty="0" smtClean="0">
                <a:latin typeface="Arial"/>
                <a:cs typeface="Arial"/>
              </a:rPr>
              <a:t>threats</a:t>
            </a:r>
            <a:r>
              <a:rPr lang="en-US" sz="5419" dirty="0" smtClean="0">
                <a:latin typeface="Arial"/>
                <a:cs typeface="Arial"/>
              </a:rPr>
              <a:t> </a:t>
            </a:r>
            <a:r>
              <a:rPr lang="en-US" sz="5419" dirty="0" smtClean="0">
                <a:latin typeface="Arial"/>
                <a:cs typeface="Arial"/>
              </a:rPr>
              <a:t>to human health through increased development of food- and waterborne diseases, particularly diarrheal infections.</a:t>
            </a:r>
          </a:p>
          <a:p>
            <a:pPr marL="0" indent="0">
              <a:buNone/>
            </a:pPr>
            <a:r>
              <a:rPr lang="en-US" sz="5419" dirty="0" smtClean="0">
                <a:latin typeface="Arial"/>
                <a:cs typeface="Arial"/>
              </a:rPr>
              <a:t>The U.S. Climate Change Science Program reports that</a:t>
            </a:r>
            <a:r>
              <a:rPr lang="en-US" sz="5419" dirty="0" smtClean="0">
                <a:latin typeface="Arial"/>
                <a:cs typeface="Arial"/>
              </a:rPr>
              <a:t> temperature </a:t>
            </a:r>
            <a:r>
              <a:rPr lang="en-US" sz="5419" dirty="0" smtClean="0">
                <a:latin typeface="Arial"/>
                <a:cs typeface="Arial"/>
              </a:rPr>
              <a:t>rise and extreme weather events will increase the risk of developing </a:t>
            </a:r>
            <a:r>
              <a:rPr lang="en-US" sz="5419" dirty="0" err="1" smtClean="0">
                <a:latin typeface="Arial"/>
                <a:cs typeface="Arial"/>
              </a:rPr>
              <a:t>foodborne</a:t>
            </a:r>
            <a:r>
              <a:rPr lang="en-US" sz="5419" dirty="0" smtClean="0">
                <a:latin typeface="Arial"/>
                <a:cs typeface="Arial"/>
              </a:rPr>
              <a:t> diseases through pathogen ingestion.</a:t>
            </a:r>
            <a:r>
              <a:rPr lang="en-US" sz="5419" baseline="30000" dirty="0" smtClean="0">
                <a:latin typeface="Arial"/>
                <a:cs typeface="Arial"/>
              </a:rPr>
              <a:t>5</a:t>
            </a:r>
            <a:r>
              <a:rPr lang="en-US" sz="5419" dirty="0" smtClean="0">
                <a:latin typeface="Arial"/>
                <a:cs typeface="Arial"/>
              </a:rPr>
              <a:t> </a:t>
            </a:r>
            <a:r>
              <a:rPr lang="en-US" sz="5419" dirty="0" smtClean="0">
                <a:latin typeface="Arial"/>
                <a:cs typeface="Arial"/>
              </a:rPr>
              <a:t>D</a:t>
            </a:r>
            <a:r>
              <a:rPr lang="en-US" sz="5419" dirty="0" smtClean="0">
                <a:latin typeface="Arial"/>
                <a:cs typeface="Arial"/>
              </a:rPr>
              <a:t>roughts </a:t>
            </a:r>
            <a:r>
              <a:rPr lang="en-US" sz="5419" dirty="0" smtClean="0">
                <a:latin typeface="Arial"/>
                <a:cs typeface="Arial"/>
              </a:rPr>
              <a:t>have led to</a:t>
            </a:r>
            <a:r>
              <a:rPr lang="en-US" sz="5419" dirty="0" smtClean="0">
                <a:latin typeface="Arial"/>
                <a:cs typeface="Arial"/>
              </a:rPr>
              <a:t> cancer development</a:t>
            </a:r>
            <a:r>
              <a:rPr lang="en-US" sz="5419" baseline="30000" dirty="0" smtClean="0">
                <a:latin typeface="Arial"/>
                <a:cs typeface="Arial"/>
              </a:rPr>
              <a:t>5 </a:t>
            </a:r>
            <a:r>
              <a:rPr lang="en-US" sz="5419" dirty="0" smtClean="0">
                <a:latin typeface="Arial"/>
                <a:cs typeface="Arial"/>
              </a:rPr>
              <a:t>as well as </a:t>
            </a:r>
            <a:r>
              <a:rPr lang="en-US" sz="5419" dirty="0" smtClean="0">
                <a:latin typeface="Arial"/>
                <a:cs typeface="Arial"/>
              </a:rPr>
              <a:t>increases </a:t>
            </a:r>
            <a:r>
              <a:rPr lang="en-US" sz="5419" dirty="0" smtClean="0">
                <a:latin typeface="Arial"/>
                <a:cs typeface="Arial"/>
              </a:rPr>
              <a:t>in agricultural pests through</a:t>
            </a:r>
            <a:r>
              <a:rPr lang="en-US" sz="5419" dirty="0" smtClean="0">
                <a:latin typeface="Arial"/>
                <a:cs typeface="Arial"/>
              </a:rPr>
              <a:t> </a:t>
            </a:r>
            <a:r>
              <a:rPr lang="en-US" sz="5419" dirty="0" smtClean="0">
                <a:latin typeface="Arial"/>
                <a:cs typeface="Arial"/>
              </a:rPr>
              <a:t>enlarging</a:t>
            </a:r>
            <a:r>
              <a:rPr lang="en-US" sz="5419" dirty="0" smtClean="0">
                <a:latin typeface="Arial"/>
                <a:cs typeface="Arial"/>
              </a:rPr>
              <a:t> </a:t>
            </a:r>
            <a:r>
              <a:rPr lang="en-US" sz="5419" dirty="0" smtClean="0">
                <a:latin typeface="Arial"/>
                <a:cs typeface="Arial"/>
              </a:rPr>
              <a:t>their habitat </a:t>
            </a:r>
            <a:r>
              <a:rPr lang="en-US" sz="5419" dirty="0" smtClean="0">
                <a:latin typeface="Arial"/>
                <a:cs typeface="Arial"/>
              </a:rPr>
              <a:t>range</a:t>
            </a:r>
            <a:r>
              <a:rPr lang="en-US" sz="5419" baseline="30000" dirty="0" smtClean="0">
                <a:latin typeface="Arial"/>
                <a:cs typeface="Arial"/>
              </a:rPr>
              <a:t>1</a:t>
            </a:r>
            <a:r>
              <a:rPr lang="en-US" sz="5419" dirty="0" smtClean="0">
                <a:latin typeface="Arial"/>
                <a:cs typeface="Arial"/>
              </a:rPr>
              <a:t>. </a:t>
            </a:r>
            <a:r>
              <a:rPr lang="en-US" sz="5419" dirty="0" smtClean="0">
                <a:latin typeface="Arial"/>
                <a:cs typeface="Arial"/>
              </a:rPr>
              <a:t>Extreme weather events also pose a risk of chemicals and metals leaching into food sources</a:t>
            </a:r>
            <a:r>
              <a:rPr lang="en-US" sz="5419" dirty="0" smtClean="0">
                <a:latin typeface="Arial"/>
                <a:cs typeface="Arial"/>
              </a:rPr>
              <a:t>.</a:t>
            </a:r>
            <a:r>
              <a:rPr lang="en-US" sz="5419" baseline="30000" dirty="0" smtClean="0">
                <a:latin typeface="Arial"/>
                <a:cs typeface="Arial"/>
              </a:rPr>
              <a:t>9</a:t>
            </a:r>
            <a:endParaRPr lang="en-US" sz="5419" b="1" dirty="0" smtClean="0">
              <a:latin typeface="Arial"/>
              <a:cs typeface="Arial"/>
            </a:endParaRPr>
          </a:p>
          <a:p>
            <a:pPr>
              <a:buNone/>
            </a:pPr>
            <a:endParaRPr lang="en-US" sz="7784" b="1" dirty="0" smtClean="0"/>
          </a:p>
          <a:p>
            <a:pPr>
              <a:buNone/>
            </a:pPr>
            <a:endParaRPr lang="en-US" sz="7784" b="1" dirty="0" smtClean="0"/>
          </a:p>
          <a:p>
            <a:pPr>
              <a:buNone/>
            </a:pPr>
            <a:endParaRPr lang="en-US" sz="7784" b="1" dirty="0" smtClean="0"/>
          </a:p>
          <a:p>
            <a:pPr>
              <a:buNone/>
            </a:pPr>
            <a:endParaRPr lang="en-US" sz="7784" b="1" dirty="0" smtClean="0"/>
          </a:p>
          <a:p>
            <a:pPr>
              <a:buNone/>
            </a:pPr>
            <a:endParaRPr lang="en-US" sz="8471" b="1" dirty="0" smtClean="0">
              <a:solidFill>
                <a:schemeClr val="accent3">
                  <a:lumMod val="50000"/>
                </a:schemeClr>
              </a:solidFill>
              <a:latin typeface="Arial"/>
              <a:cs typeface="Arial"/>
            </a:endParaRPr>
          </a:p>
          <a:p>
            <a:pPr>
              <a:buNone/>
            </a:pPr>
            <a:endParaRPr lang="en-US" sz="5419" b="1" dirty="0" smtClean="0">
              <a:solidFill>
                <a:schemeClr val="accent3">
                  <a:lumMod val="50000"/>
                </a:schemeClr>
              </a:solidFill>
              <a:latin typeface="Arial"/>
              <a:cs typeface="Arial"/>
            </a:endParaRPr>
          </a:p>
          <a:p>
            <a:pPr>
              <a:buNone/>
            </a:pPr>
            <a:endParaRPr lang="en-US" sz="5677" b="1" dirty="0" smtClean="0">
              <a:solidFill>
                <a:schemeClr val="accent3">
                  <a:lumMod val="50000"/>
                </a:schemeClr>
              </a:solidFill>
              <a:latin typeface="Arial"/>
              <a:cs typeface="Arial"/>
            </a:endParaRPr>
          </a:p>
          <a:p>
            <a:pPr>
              <a:buNone/>
            </a:pPr>
            <a:r>
              <a:rPr lang="en-US" sz="9290" b="1" dirty="0" smtClean="0">
                <a:solidFill>
                  <a:schemeClr val="accent3">
                    <a:lumMod val="50000"/>
                  </a:schemeClr>
                </a:solidFill>
                <a:latin typeface="Arial"/>
                <a:cs typeface="Arial"/>
              </a:rPr>
              <a:t>Future </a:t>
            </a:r>
            <a:r>
              <a:rPr lang="en-US" sz="9290" b="1" dirty="0" smtClean="0">
                <a:solidFill>
                  <a:schemeClr val="accent3">
                    <a:lumMod val="50000"/>
                  </a:schemeClr>
                </a:solidFill>
                <a:latin typeface="Arial"/>
                <a:cs typeface="Arial"/>
              </a:rPr>
              <a:t>Research</a:t>
            </a:r>
            <a:endParaRPr lang="en-US" sz="5419" dirty="0" smtClean="0">
              <a:latin typeface="Arial"/>
              <a:cs typeface="Arial"/>
            </a:endParaRPr>
          </a:p>
          <a:p>
            <a:pPr marL="0" indent="0">
              <a:buNone/>
            </a:pPr>
            <a:r>
              <a:rPr lang="en-US" sz="5419" dirty="0" smtClean="0">
                <a:latin typeface="Arial"/>
                <a:cs typeface="Arial"/>
              </a:rPr>
              <a:t>More extensive case studies need to be done in order to assess all human health risks as well as identify vulnerable populations and develop hypotheses for regional health effects.</a:t>
            </a:r>
          </a:p>
          <a:p>
            <a:pPr marL="0" indent="0">
              <a:buNone/>
            </a:pPr>
            <a:r>
              <a:rPr lang="en-US" sz="5419" dirty="0" smtClean="0">
                <a:latin typeface="Arial"/>
                <a:cs typeface="Arial"/>
              </a:rPr>
              <a:t>Projection of climate change and its future impacts on temperature, drought, storms, floods, and greenhouse gas emissions to predict changes in agriculture, changes in habitat composition, and potential changes in nutrition from the leaching of chemicals and metals into </a:t>
            </a:r>
            <a:r>
              <a:rPr lang="en-US" sz="5419" dirty="0" smtClean="0">
                <a:latin typeface="Arial"/>
                <a:cs typeface="Arial"/>
              </a:rPr>
              <a:t>food</a:t>
            </a:r>
            <a:r>
              <a:rPr lang="en-US" sz="5419" baseline="30000" dirty="0" smtClean="0">
                <a:latin typeface="Arial"/>
                <a:cs typeface="Arial"/>
              </a:rPr>
              <a:t>9</a:t>
            </a:r>
            <a:r>
              <a:rPr lang="en-US" sz="5419" dirty="0" smtClean="0">
                <a:latin typeface="Arial"/>
                <a:cs typeface="Arial"/>
              </a:rPr>
              <a:t>.</a:t>
            </a:r>
          </a:p>
          <a:p>
            <a:pPr marL="0" indent="0">
              <a:buNone/>
            </a:pPr>
            <a:r>
              <a:rPr lang="en-US" sz="5419" dirty="0" smtClean="0">
                <a:latin typeface="Arial"/>
                <a:cs typeface="Arial"/>
              </a:rPr>
              <a:t>Developing farms with flood-prevention systems, efficient irrigation, and pest-control technology.</a:t>
            </a:r>
            <a:endParaRPr lang="en-US" sz="5419" dirty="0" smtClean="0">
              <a:latin typeface="Arial"/>
              <a:cs typeface="Arial"/>
            </a:endParaRPr>
          </a:p>
          <a:p>
            <a:pPr marL="0" indent="0">
              <a:buNone/>
            </a:pPr>
            <a:r>
              <a:rPr lang="en-US" sz="5419" dirty="0" smtClean="0">
                <a:latin typeface="Arial"/>
                <a:cs typeface="Arial"/>
              </a:rPr>
              <a:t>Improving waste-water treatment plants and water source infrastructure, increasing desalination plants as a source of drinking water, increasing monitoring systems at pollution sources, and performing more epidemiological screenings for detection purposes</a:t>
            </a:r>
            <a:r>
              <a:rPr lang="en-US" sz="5419" baseline="30000" dirty="0" smtClean="0">
                <a:latin typeface="Arial"/>
                <a:cs typeface="Arial"/>
              </a:rPr>
              <a:t>3</a:t>
            </a:r>
            <a:r>
              <a:rPr lang="en-US" sz="5419" dirty="0" smtClean="0">
                <a:latin typeface="Arial"/>
                <a:cs typeface="Arial"/>
              </a:rPr>
              <a:t>.</a:t>
            </a:r>
          </a:p>
          <a:p>
            <a:pPr marL="0" indent="0">
              <a:buNone/>
            </a:pPr>
            <a:endParaRPr lang="en-US" sz="5419" dirty="0" smtClean="0">
              <a:latin typeface="Arial"/>
              <a:cs typeface="Arial"/>
            </a:endParaRPr>
          </a:p>
          <a:p>
            <a:pPr marL="0" indent="0">
              <a:buNone/>
            </a:pPr>
            <a:endParaRPr lang="en-US" sz="5419" dirty="0" smtClean="0">
              <a:latin typeface="Arial"/>
              <a:cs typeface="Arial"/>
            </a:endParaRPr>
          </a:p>
        </p:txBody>
      </p:sp>
      <p:sp>
        <p:nvSpPr>
          <p:cNvPr id="54" name="TextBox 53"/>
          <p:cNvSpPr txBox="1"/>
          <p:nvPr/>
        </p:nvSpPr>
        <p:spPr>
          <a:xfrm>
            <a:off x="15365889" y="7874001"/>
            <a:ext cx="13350240" cy="29775535"/>
          </a:xfrm>
          <a:prstGeom prst="rect">
            <a:avLst/>
          </a:prstGeom>
          <a:solidFill>
            <a:schemeClr val="bg1"/>
          </a:solidFill>
          <a:ln>
            <a:solidFill>
              <a:schemeClr val="tx1"/>
            </a:solidFill>
          </a:ln>
        </p:spPr>
        <p:txBody>
          <a:bodyPr wrap="square" rtlCol="0" anchor="t">
            <a:spAutoFit/>
          </a:bodyPr>
          <a:lstStyle/>
          <a:p>
            <a:pPr marL="406400" lvl="0" indent="-50800"/>
            <a:r>
              <a:rPr lang="en-US" sz="4200" dirty="0" smtClean="0">
                <a:solidFill>
                  <a:prstClr val="black"/>
                </a:solidFill>
                <a:latin typeface="Arial"/>
                <a:cs typeface="Arial"/>
              </a:rPr>
              <a:t>Prevention </a:t>
            </a:r>
            <a:r>
              <a:rPr lang="en-US" sz="4200" dirty="0" smtClean="0">
                <a:solidFill>
                  <a:prstClr val="black"/>
                </a:solidFill>
                <a:latin typeface="Arial"/>
                <a:cs typeface="Arial"/>
              </a:rPr>
              <a:t>(</a:t>
            </a:r>
            <a:r>
              <a:rPr lang="en-US" sz="4200" dirty="0" smtClean="0">
                <a:latin typeface="Arial"/>
                <a:cs typeface="Arial"/>
              </a:rPr>
              <a:t>CDC) </a:t>
            </a:r>
            <a:r>
              <a:rPr lang="en-US" sz="4200" dirty="0" smtClean="0">
                <a:latin typeface="Arial"/>
                <a:cs typeface="Arial"/>
              </a:rPr>
              <a:t>found</a:t>
            </a:r>
            <a:r>
              <a:rPr lang="en-US" sz="4200" dirty="0" smtClean="0">
                <a:latin typeface="Arial"/>
                <a:cs typeface="Arial"/>
              </a:rPr>
              <a:t> </a:t>
            </a:r>
            <a:r>
              <a:rPr lang="en-US" sz="4200" dirty="0" smtClean="0">
                <a:latin typeface="Arial"/>
                <a:cs typeface="Arial"/>
              </a:rPr>
              <a:t>that droughts increase the spread of </a:t>
            </a:r>
            <a:r>
              <a:rPr lang="en-US" sz="4200" dirty="0" smtClean="0">
                <a:latin typeface="Arial"/>
                <a:cs typeface="Arial"/>
              </a:rPr>
              <a:t>molds and </a:t>
            </a:r>
            <a:r>
              <a:rPr lang="en-US" sz="4200" dirty="0" err="1" smtClean="0">
                <a:latin typeface="Arial"/>
                <a:cs typeface="Arial"/>
              </a:rPr>
              <a:t>aflatoxin</a:t>
            </a:r>
            <a:r>
              <a:rPr lang="en-US" sz="4200" dirty="0" smtClean="0">
                <a:latin typeface="Arial"/>
                <a:cs typeface="Arial"/>
              </a:rPr>
              <a:t>, a substance that</a:t>
            </a:r>
            <a:r>
              <a:rPr lang="en-US" sz="4200" dirty="0" smtClean="0">
                <a:latin typeface="Arial"/>
                <a:cs typeface="Arial"/>
              </a:rPr>
              <a:t> </a:t>
            </a:r>
            <a:r>
              <a:rPr lang="en-US" sz="4200" dirty="0" smtClean="0">
                <a:latin typeface="Arial"/>
                <a:cs typeface="Arial"/>
              </a:rPr>
              <a:t>can</a:t>
            </a:r>
            <a:r>
              <a:rPr lang="en-US" sz="4200" dirty="0" smtClean="0">
                <a:latin typeface="Arial"/>
                <a:cs typeface="Arial"/>
              </a:rPr>
              <a:t> </a:t>
            </a:r>
            <a:r>
              <a:rPr lang="en-US" sz="4200" dirty="0" smtClean="0">
                <a:latin typeface="Arial"/>
                <a:cs typeface="Arial"/>
              </a:rPr>
              <a:t>contribute to the development of liver cancer in people who eat contaminated corn and nuts. </a:t>
            </a:r>
            <a:r>
              <a:rPr lang="en-US" sz="4200" dirty="0" smtClean="0">
                <a:latin typeface="Arial"/>
                <a:cs typeface="Arial"/>
              </a:rPr>
              <a:t>They also found that the </a:t>
            </a:r>
            <a:r>
              <a:rPr lang="en-US" sz="4200" dirty="0" smtClean="0">
                <a:latin typeface="Arial"/>
                <a:cs typeface="Arial"/>
              </a:rPr>
              <a:t>increased occurrence of crop pests</a:t>
            </a:r>
            <a:r>
              <a:rPr lang="en-US" sz="4200" dirty="0" smtClean="0">
                <a:latin typeface="Arial"/>
                <a:cs typeface="Arial"/>
              </a:rPr>
              <a:t> due </a:t>
            </a:r>
            <a:r>
              <a:rPr lang="en-US" sz="4200" dirty="0" smtClean="0">
                <a:latin typeface="Arial"/>
                <a:cs typeface="Arial"/>
              </a:rPr>
              <a:t>to climate change </a:t>
            </a:r>
            <a:r>
              <a:rPr lang="en-US" sz="4200" dirty="0" smtClean="0">
                <a:latin typeface="Arial"/>
                <a:cs typeface="Arial"/>
              </a:rPr>
              <a:t>can </a:t>
            </a:r>
            <a:r>
              <a:rPr lang="en-US" sz="4200" dirty="0" smtClean="0">
                <a:latin typeface="Arial"/>
                <a:cs typeface="Arial"/>
              </a:rPr>
              <a:t>have indirect effects on human health, encouraging greater usage of herbicides and insecticides that have long-term health effects on both farmers and consumers.</a:t>
            </a:r>
            <a:r>
              <a:rPr lang="en-US" sz="4200" baseline="30000" dirty="0" smtClean="0">
                <a:latin typeface="Arial"/>
                <a:cs typeface="Arial"/>
              </a:rPr>
              <a:t>5</a:t>
            </a:r>
            <a:endParaRPr lang="en-US" sz="4200" dirty="0" smtClean="0">
              <a:latin typeface="Arial"/>
              <a:cs typeface="Arial"/>
            </a:endParaRPr>
          </a:p>
          <a:p>
            <a:endParaRPr lang="en-US" sz="7200" b="1" dirty="0" smtClean="0"/>
          </a:p>
          <a:p>
            <a:endParaRPr lang="en-US" sz="7200" b="1" dirty="0" smtClean="0"/>
          </a:p>
          <a:p>
            <a:endParaRPr lang="en-US" sz="7200" b="1" dirty="0" smtClean="0"/>
          </a:p>
          <a:p>
            <a:endParaRPr lang="en-US" sz="7200" b="1" dirty="0" smtClean="0"/>
          </a:p>
          <a:p>
            <a:pPr marL="50800" indent="-50800"/>
            <a:r>
              <a:rPr lang="en-US" sz="7200" b="1" dirty="0" smtClean="0"/>
              <a:t> </a:t>
            </a:r>
          </a:p>
          <a:p>
            <a:pPr marL="558800" indent="-203200"/>
            <a:endParaRPr lang="en-US" sz="7200" b="1" dirty="0" smtClean="0">
              <a:solidFill>
                <a:schemeClr val="accent2">
                  <a:lumMod val="50000"/>
                </a:schemeClr>
              </a:solidFill>
              <a:latin typeface="Arial"/>
              <a:cs typeface="Arial"/>
            </a:endParaRPr>
          </a:p>
          <a:p>
            <a:pPr marL="558800" indent="-203200"/>
            <a:endParaRPr lang="en-US" sz="7200" b="1" dirty="0" smtClean="0">
              <a:solidFill>
                <a:schemeClr val="accent2">
                  <a:lumMod val="50000"/>
                </a:schemeClr>
              </a:solidFill>
              <a:latin typeface="Arial"/>
              <a:cs typeface="Arial"/>
            </a:endParaRPr>
          </a:p>
          <a:p>
            <a:pPr marL="558800" indent="-203200"/>
            <a:r>
              <a:rPr lang="en-US" sz="7200" b="1" dirty="0" smtClean="0">
                <a:solidFill>
                  <a:schemeClr val="accent2">
                    <a:lumMod val="50000"/>
                  </a:schemeClr>
                </a:solidFill>
                <a:latin typeface="Arial"/>
                <a:cs typeface="Arial"/>
              </a:rPr>
              <a:t>Current </a:t>
            </a:r>
            <a:r>
              <a:rPr lang="en-US" sz="7200" b="1" dirty="0" smtClean="0">
                <a:solidFill>
                  <a:schemeClr val="accent2">
                    <a:lumMod val="50000"/>
                  </a:schemeClr>
                </a:solidFill>
                <a:latin typeface="Arial"/>
                <a:cs typeface="Arial"/>
              </a:rPr>
              <a:t>Policy</a:t>
            </a:r>
          </a:p>
          <a:p>
            <a:pPr marL="355600"/>
            <a:r>
              <a:rPr lang="en-US" sz="4200" dirty="0" smtClean="0">
                <a:latin typeface="Arial"/>
                <a:cs typeface="Arial"/>
              </a:rPr>
              <a:t>Current policy regarding </a:t>
            </a:r>
            <a:r>
              <a:rPr lang="en-US" sz="4200" dirty="0" err="1" smtClean="0">
                <a:latin typeface="Arial"/>
                <a:cs typeface="Arial"/>
              </a:rPr>
              <a:t>foodborne</a:t>
            </a:r>
            <a:r>
              <a:rPr lang="en-US" sz="4200" dirty="0" smtClean="0">
                <a:latin typeface="Arial"/>
                <a:cs typeface="Arial"/>
              </a:rPr>
              <a:t> disease and climate change is limited and is regulated under broader frameworks addressing </a:t>
            </a:r>
            <a:r>
              <a:rPr lang="en-US" sz="4200" dirty="0" smtClean="0">
                <a:latin typeface="Arial"/>
                <a:cs typeface="Arial"/>
              </a:rPr>
              <a:t>all </a:t>
            </a:r>
            <a:r>
              <a:rPr lang="en-US" sz="4200" dirty="0" smtClean="0">
                <a:latin typeface="Arial"/>
                <a:cs typeface="Arial"/>
              </a:rPr>
              <a:t>health impacts resulting from global</a:t>
            </a:r>
            <a:r>
              <a:rPr lang="en-US" sz="4200" dirty="0" smtClean="0">
                <a:latin typeface="Arial"/>
                <a:cs typeface="Arial"/>
              </a:rPr>
              <a:t> </a:t>
            </a:r>
            <a:r>
              <a:rPr lang="en-US" sz="4200" dirty="0" smtClean="0">
                <a:latin typeface="Arial"/>
                <a:cs typeface="Arial"/>
              </a:rPr>
              <a:t>climate</a:t>
            </a:r>
            <a:r>
              <a:rPr lang="en-US" sz="4200" dirty="0" smtClean="0">
                <a:latin typeface="Arial"/>
                <a:cs typeface="Arial"/>
              </a:rPr>
              <a:t> </a:t>
            </a:r>
            <a:r>
              <a:rPr lang="en-US" sz="4200" dirty="0" smtClean="0">
                <a:latin typeface="Arial"/>
                <a:cs typeface="Arial"/>
              </a:rPr>
              <a:t>change. </a:t>
            </a:r>
          </a:p>
          <a:p>
            <a:pPr marL="355600" indent="-177800"/>
            <a:r>
              <a:rPr lang="en-US" sz="4200" dirty="0" smtClean="0">
                <a:latin typeface="Arial"/>
                <a:cs typeface="Arial"/>
              </a:rPr>
              <a:t> The CDC’s Building </a:t>
            </a:r>
            <a:r>
              <a:rPr lang="en-US" sz="4200" dirty="0" smtClean="0">
                <a:latin typeface="Arial"/>
                <a:cs typeface="Arial"/>
              </a:rPr>
              <a:t>Resilience Against Climate Effects (BRACE) </a:t>
            </a:r>
            <a:r>
              <a:rPr lang="en-US" sz="4200" dirty="0" smtClean="0">
                <a:latin typeface="Arial"/>
                <a:cs typeface="Arial"/>
              </a:rPr>
              <a:t>Framework combines atmospheric data and epidemiological analyses to develop strategies to reduce health repercussions from climate change. This process predicts </a:t>
            </a:r>
            <a:r>
              <a:rPr lang="en-US" sz="4200" dirty="0" smtClean="0">
                <a:latin typeface="Arial"/>
                <a:cs typeface="Arial"/>
              </a:rPr>
              <a:t>climate impacts and </a:t>
            </a:r>
            <a:r>
              <a:rPr lang="en-US" sz="4200" dirty="0" smtClean="0">
                <a:latin typeface="Arial"/>
                <a:cs typeface="Arial"/>
              </a:rPr>
              <a:t>identifies future actions </a:t>
            </a:r>
            <a:r>
              <a:rPr lang="en-US" sz="4200" dirty="0" smtClean="0">
                <a:latin typeface="Arial"/>
                <a:cs typeface="Arial"/>
              </a:rPr>
              <a:t>and</a:t>
            </a:r>
            <a:r>
              <a:rPr lang="en-US" sz="4200" dirty="0" smtClean="0">
                <a:latin typeface="Arial"/>
                <a:cs typeface="Arial"/>
              </a:rPr>
              <a:t> </a:t>
            </a:r>
            <a:r>
              <a:rPr lang="en-US" sz="4200" dirty="0" smtClean="0">
                <a:latin typeface="Arial"/>
                <a:cs typeface="Arial"/>
              </a:rPr>
              <a:t>vulnerable populations, </a:t>
            </a:r>
            <a:r>
              <a:rPr lang="en-US" sz="4200" dirty="0" smtClean="0">
                <a:latin typeface="Arial"/>
                <a:cs typeface="Arial"/>
              </a:rPr>
              <a:t>estimates </a:t>
            </a:r>
            <a:r>
              <a:rPr lang="en-US" sz="4200" dirty="0" smtClean="0">
                <a:latin typeface="Arial"/>
                <a:cs typeface="Arial"/>
              </a:rPr>
              <a:t>future health burdens to improve decision making, </a:t>
            </a:r>
            <a:r>
              <a:rPr lang="en-US" sz="4200" dirty="0" smtClean="0">
                <a:latin typeface="Arial"/>
                <a:cs typeface="Arial"/>
              </a:rPr>
              <a:t>develops </a:t>
            </a:r>
            <a:r>
              <a:rPr lang="en-US" sz="4200" dirty="0" smtClean="0">
                <a:latin typeface="Arial"/>
                <a:cs typeface="Arial"/>
              </a:rPr>
              <a:t>health adaptation plans for individual departments, and </a:t>
            </a:r>
            <a:r>
              <a:rPr lang="en-US" sz="4200" dirty="0" smtClean="0">
                <a:latin typeface="Arial"/>
                <a:cs typeface="Arial"/>
              </a:rPr>
              <a:t>evaluates </a:t>
            </a:r>
            <a:r>
              <a:rPr lang="en-US" sz="4200" dirty="0" smtClean="0">
                <a:latin typeface="Arial"/>
                <a:cs typeface="Arial"/>
              </a:rPr>
              <a:t>the impact and effectiveness of the framework.</a:t>
            </a:r>
            <a:r>
              <a:rPr lang="en-US" sz="4200" baseline="30000" dirty="0" smtClean="0">
                <a:latin typeface="Arial"/>
                <a:cs typeface="Arial"/>
              </a:rPr>
              <a:t>7</a:t>
            </a:r>
            <a:endParaRPr lang="en-US" sz="4200" dirty="0" smtClean="0">
              <a:latin typeface="Arial"/>
              <a:cs typeface="Arial"/>
            </a:endParaRPr>
          </a:p>
          <a:p>
            <a:pPr marL="355600" indent="-101600"/>
            <a:r>
              <a:rPr lang="en-US" sz="4200" dirty="0" smtClean="0">
                <a:latin typeface="Arial"/>
                <a:cs typeface="Arial"/>
              </a:rPr>
              <a:t> In 2010 the WHO and the UNDP launched a global project to adaptations to climate </a:t>
            </a:r>
            <a:r>
              <a:rPr lang="en-US" sz="4200" dirty="0" smtClean="0">
                <a:latin typeface="Arial"/>
                <a:cs typeface="Arial"/>
              </a:rPr>
              <a:t>change that identifies </a:t>
            </a:r>
            <a:r>
              <a:rPr lang="en-US" sz="4200" dirty="0" smtClean="0">
                <a:latin typeface="Arial"/>
                <a:cs typeface="Arial"/>
              </a:rPr>
              <a:t>the ”best </a:t>
            </a:r>
            <a:r>
              <a:rPr lang="en-US" sz="4200" dirty="0" smtClean="0">
                <a:latin typeface="Arial"/>
                <a:cs typeface="Arial"/>
              </a:rPr>
              <a:t>practices” </a:t>
            </a:r>
            <a:r>
              <a:rPr lang="en-US" sz="4200" dirty="0" smtClean="0">
                <a:latin typeface="Arial"/>
                <a:cs typeface="Arial"/>
              </a:rPr>
              <a:t>for dealing with the health impacts</a:t>
            </a:r>
            <a:r>
              <a:rPr lang="en-US" sz="4200" dirty="0" smtClean="0">
                <a:latin typeface="Arial"/>
                <a:cs typeface="Arial"/>
              </a:rPr>
              <a:t> it presents and </a:t>
            </a:r>
            <a:r>
              <a:rPr lang="en-US" sz="4200" dirty="0" smtClean="0">
                <a:latin typeface="Arial"/>
                <a:cs typeface="Arial"/>
              </a:rPr>
              <a:t>is carried out by individual countries that develop practices most needed in their respective </a:t>
            </a:r>
            <a:r>
              <a:rPr lang="en-US" sz="4200" dirty="0" smtClean="0">
                <a:latin typeface="Arial"/>
                <a:cs typeface="Arial"/>
              </a:rPr>
              <a:t>regions. Fiji and Jordan have emphasized food monitoring and Fiji has </a:t>
            </a:r>
            <a:r>
              <a:rPr lang="en-US" sz="4200" dirty="0" err="1" smtClean="0">
                <a:latin typeface="Arial"/>
                <a:cs typeface="Arial"/>
              </a:rPr>
              <a:t>evience</a:t>
            </a:r>
            <a:r>
              <a:rPr lang="en-US" sz="4200" dirty="0" smtClean="0">
                <a:latin typeface="Arial"/>
                <a:cs typeface="Arial"/>
              </a:rPr>
              <a:t> demonstrating that food- and waterborne diarrheal diseas</a:t>
            </a:r>
            <a:r>
              <a:rPr lang="en-US" sz="4200" dirty="0" smtClean="0">
                <a:latin typeface="Arial"/>
                <a:cs typeface="Arial"/>
              </a:rPr>
              <a:t>es have the potential the worsen with increasing climatic shifts.</a:t>
            </a:r>
            <a:r>
              <a:rPr lang="en-US" sz="4200" baseline="30000" dirty="0" smtClean="0">
                <a:latin typeface="Arial"/>
                <a:cs typeface="Arial"/>
              </a:rPr>
              <a:t>8</a:t>
            </a:r>
            <a:r>
              <a:rPr lang="en-US" sz="4200" dirty="0" smtClean="0">
                <a:latin typeface="Arial"/>
                <a:cs typeface="Arial"/>
              </a:rPr>
              <a:t> </a:t>
            </a:r>
            <a:endParaRPr lang="en-US" sz="4200" dirty="0" smtClean="0">
              <a:latin typeface="Arial"/>
              <a:cs typeface="Arial"/>
            </a:endParaRPr>
          </a:p>
        </p:txBody>
      </p:sp>
      <p:pic>
        <p:nvPicPr>
          <p:cNvPr id="55" name="Picture 54"/>
          <p:cNvPicPr>
            <a:picLocks noChangeAspect="1" noChangeArrowheads="1"/>
          </p:cNvPicPr>
          <p:nvPr/>
        </p:nvPicPr>
        <p:blipFill>
          <a:blip r:embed="rId3" cstate="print">
            <a:alphaModFix/>
            <a:extLst>
              <a:ext uri="{28A0092B-C50C-407E-A947-70E740481C1C}">
                <a14:useLocalDpi xmlns:lc="http://schemas.openxmlformats.org/drawingml/2006/lockedCanvas" xmlns:a14="http://schemas.microsoft.com/office/drawing/2010/main" xmlns:p="http://schemas.openxmlformats.org/presentationml/2006/main" xmlns:r="http://schemas.openxmlformats.org/officeDocument/2006/relationships" xmlns:a="http://schemas.openxmlformats.org/drawingml/2006/main" xmlns="" xmlns:mv="urn:schemas-microsoft-com:mac:vml" xmlns:mc="http://schemas.openxmlformats.org/markup-compatibility/2006" val="0"/>
              </a:ext>
            </a:extLst>
          </a:blip>
          <a:srcRect/>
          <a:stretch>
            <a:fillRect/>
          </a:stretch>
        </p:blipFill>
        <p:spPr bwMode="auto">
          <a:xfrm>
            <a:off x="38404800" y="1281415"/>
            <a:ext cx="4050905" cy="3950985"/>
          </a:xfrm>
          <a:prstGeom prst="rect">
            <a:avLst/>
          </a:prstGeom>
          <a:noFill/>
          <a:ln>
            <a:solidFill>
              <a:schemeClr val="bg1"/>
            </a:solidFill>
          </a:ln>
          <a:effectLst/>
          <a:extLst>
            <a:ext uri="{909E8E84-426E-40DD-AFC4-6F175D3DCCD1}">
              <a14:hiddenFill xmlns:lc="http://schemas.openxmlformats.org/drawingml/2006/lockedCanvas" xmlns:a14="http://schemas.microsoft.com/office/drawing/2010/main" xmlns:p="http://schemas.openxmlformats.org/presentationml/2006/main" xmlns:r="http://schemas.openxmlformats.org/officeDocument/2006/relationships" xmlns:a="http://schemas.openxmlformats.org/drawingml/2006/main" xmlns="" xmlns:mv="urn:schemas-microsoft-com:mac:vml" xmlns:mc="http://schemas.openxmlformats.org/markup-compatibility/2006">
                <a:solidFill>
                  <a:schemeClr val="accent1"/>
                </a:solidFill>
              </a14:hiddenFill>
            </a:ext>
            <a:ext uri="{91240B29-F687-4F45-9708-019B960494DF}">
              <a14:hiddenLine xmlns:lc="http://schemas.openxmlformats.org/drawingml/2006/lockedCanvas" xmlns:a14="http://schemas.microsoft.com/office/drawing/2010/main" xmlns:p="http://schemas.openxmlformats.org/presentationml/2006/main" xmlns:r="http://schemas.openxmlformats.org/officeDocument/2006/relationships" xmlns:a="http://schemas.openxmlformats.org/drawingml/2006/main" xmlns="" xmlns:mv="urn:schemas-microsoft-com:mac:vml" xmlns:mc="http://schemas.openxmlformats.org/markup-compatibility/2006" w="9525">
                <a:solidFill>
                  <a:schemeClr val="tx1"/>
                </a:solidFill>
                <a:miter lim="800000"/>
                <a:headEnd/>
                <a:tailEnd/>
              </a14:hiddenLine>
            </a:ext>
            <a:ext uri="{AF507438-7753-43E0-B8FC-AC1667EBCBE1}">
              <a14:hiddenEffects xmlns:lc="http://schemas.openxmlformats.org/drawingml/2006/lockedCanvas" xmlns:a14="http://schemas.microsoft.com/office/drawing/2010/main" xmlns:p="http://schemas.openxmlformats.org/presentationml/2006/main" xmlns:r="http://schemas.openxmlformats.org/officeDocument/2006/relationships" xmlns:a="http://schemas.openxmlformats.org/drawingml/2006/main" xmlns="" xmlns:mv="urn:schemas-microsoft-com:mac:vml" xmlns:mc="http://schemas.openxmlformats.org/markup-compatibility/2006">
                <a:effectLst>
                  <a:outerShdw dist="35921" dir="2700000" algn="ctr" rotWithShape="0">
                    <a:schemeClr val="bg2"/>
                  </a:outerShdw>
                </a:effectLst>
              </a14:hiddenEffects>
            </a:ext>
          </a:extLst>
        </p:spPr>
      </p:pic>
      <p:sp>
        <p:nvSpPr>
          <p:cNvPr id="7" name="TextBox 6"/>
          <p:cNvSpPr txBox="1"/>
          <p:nvPr/>
        </p:nvSpPr>
        <p:spPr>
          <a:xfrm>
            <a:off x="29715065" y="32848225"/>
            <a:ext cx="13350240" cy="4801313"/>
          </a:xfrm>
          <a:prstGeom prst="rect">
            <a:avLst/>
          </a:prstGeom>
          <a:solidFill>
            <a:srgbClr val="D1E3EE"/>
          </a:solidFill>
          <a:ln>
            <a:solidFill>
              <a:schemeClr val="tx1"/>
            </a:solidFill>
          </a:ln>
        </p:spPr>
        <p:txBody>
          <a:bodyPr wrap="square" rtlCol="0">
            <a:spAutoFit/>
          </a:bodyPr>
          <a:lstStyle/>
          <a:p>
            <a:r>
              <a:rPr lang="en-US" sz="4200" b="1" dirty="0" smtClean="0">
                <a:latin typeface="Arial"/>
                <a:cs typeface="Arial"/>
              </a:rPr>
              <a:t>References</a:t>
            </a:r>
            <a:endParaRPr lang="en-US" sz="4200" dirty="0" smtClean="0">
              <a:latin typeface="Arial"/>
              <a:cs typeface="Arial"/>
            </a:endParaRPr>
          </a:p>
          <a:p>
            <a:r>
              <a:rPr lang="en-US" sz="1200" dirty="0" smtClean="0">
                <a:latin typeface="Arial"/>
                <a:cs typeface="Arial"/>
              </a:rPr>
              <a:t>1) </a:t>
            </a:r>
            <a:r>
              <a:rPr lang="en-US" sz="1200" dirty="0" err="1" smtClean="0">
                <a:latin typeface="Arial"/>
                <a:cs typeface="Arial"/>
              </a:rPr>
              <a:t>Rosensweig</a:t>
            </a:r>
            <a:r>
              <a:rPr lang="en-US" sz="1200" dirty="0" smtClean="0">
                <a:latin typeface="Arial"/>
                <a:cs typeface="Arial"/>
              </a:rPr>
              <a:t>, C., Iglesias, A., Yang, X.B., Epstein, P.R., </a:t>
            </a:r>
            <a:r>
              <a:rPr lang="en-US" sz="1200" dirty="0" err="1" smtClean="0">
                <a:latin typeface="Arial"/>
                <a:cs typeface="Arial"/>
              </a:rPr>
              <a:t>Chivian</a:t>
            </a:r>
            <a:r>
              <a:rPr lang="en-US" sz="1200" dirty="0" smtClean="0">
                <a:latin typeface="Arial"/>
                <a:cs typeface="Arial"/>
              </a:rPr>
              <a:t>, E. Climate change and extreme weather events: Implications for food production, plant diseases, and pests. Global Change &amp; Human Health 2001; 2.2: 90-104.</a:t>
            </a:r>
          </a:p>
          <a:p>
            <a:r>
              <a:rPr lang="en-US" sz="1200" dirty="0" smtClean="0">
                <a:latin typeface="Arial"/>
                <a:cs typeface="Arial"/>
              </a:rPr>
              <a:t> </a:t>
            </a:r>
          </a:p>
          <a:p>
            <a:r>
              <a:rPr lang="en-US" sz="1200" dirty="0" smtClean="0">
                <a:latin typeface="Arial"/>
                <a:cs typeface="Arial"/>
              </a:rPr>
              <a:t>2) El-</a:t>
            </a:r>
            <a:r>
              <a:rPr lang="en-US" sz="1200" dirty="0" err="1" smtClean="0">
                <a:latin typeface="Arial"/>
                <a:cs typeface="Arial"/>
              </a:rPr>
              <a:t>Fadel</a:t>
            </a:r>
            <a:r>
              <a:rPr lang="en-US" sz="1200" dirty="0" smtClean="0">
                <a:latin typeface="Arial"/>
                <a:cs typeface="Arial"/>
              </a:rPr>
              <a:t>, M., </a:t>
            </a:r>
            <a:r>
              <a:rPr lang="en-US" sz="1200" dirty="0" err="1" smtClean="0">
                <a:latin typeface="Arial"/>
                <a:cs typeface="Arial"/>
              </a:rPr>
              <a:t>Ghanimeh</a:t>
            </a:r>
            <a:r>
              <a:rPr lang="en-US" sz="1200" dirty="0" smtClean="0">
                <a:latin typeface="Arial"/>
                <a:cs typeface="Arial"/>
              </a:rPr>
              <a:t>, S., </a:t>
            </a:r>
            <a:r>
              <a:rPr lang="en-US" sz="1200" dirty="0" err="1" smtClean="0">
                <a:latin typeface="Arial"/>
                <a:cs typeface="Arial"/>
              </a:rPr>
              <a:t>Maroun</a:t>
            </a:r>
            <a:r>
              <a:rPr lang="en-US" sz="1200" dirty="0" smtClean="0">
                <a:latin typeface="Arial"/>
                <a:cs typeface="Arial"/>
              </a:rPr>
              <a:t>, R., </a:t>
            </a:r>
            <a:r>
              <a:rPr lang="en-US" sz="1200" dirty="0" err="1" smtClean="0">
                <a:latin typeface="Arial"/>
                <a:cs typeface="Arial"/>
              </a:rPr>
              <a:t>Alameddine</a:t>
            </a:r>
            <a:r>
              <a:rPr lang="en-US" sz="1200" dirty="0" smtClean="0">
                <a:latin typeface="Arial"/>
                <a:cs typeface="Arial"/>
              </a:rPr>
              <a:t>, I. Climate Change and temperature rise: Implications on food-and water-borne diseases. </a:t>
            </a:r>
            <a:r>
              <a:rPr lang="en-US" sz="1200" i="1" dirty="0" smtClean="0">
                <a:latin typeface="Arial"/>
                <a:cs typeface="Arial"/>
              </a:rPr>
              <a:t>Science of Total Environment</a:t>
            </a:r>
            <a:r>
              <a:rPr lang="en-US" sz="1200" dirty="0" smtClean="0">
                <a:latin typeface="Arial"/>
                <a:cs typeface="Arial"/>
              </a:rPr>
              <a:t> 2012; 437: 15-21.</a:t>
            </a:r>
          </a:p>
          <a:p>
            <a:endParaRPr lang="en-US" sz="1200" dirty="0" smtClean="0">
              <a:latin typeface="Arial"/>
              <a:cs typeface="Arial"/>
            </a:endParaRPr>
          </a:p>
          <a:p>
            <a:r>
              <a:rPr lang="en-US" sz="1200" dirty="0" smtClean="0">
                <a:latin typeface="Arial"/>
                <a:cs typeface="Arial"/>
              </a:rPr>
              <a:t>3) Rose, J.B., Epstein, P.R., </a:t>
            </a:r>
            <a:r>
              <a:rPr lang="en-US" sz="1200" dirty="0" err="1" smtClean="0">
                <a:latin typeface="Arial"/>
                <a:cs typeface="Arial"/>
              </a:rPr>
              <a:t>Lipp</a:t>
            </a:r>
            <a:r>
              <a:rPr lang="en-US" sz="1200" dirty="0" smtClean="0">
                <a:latin typeface="Arial"/>
                <a:cs typeface="Arial"/>
              </a:rPr>
              <a:t>, E.K., Sherman, B.H., Bernard, S.M., </a:t>
            </a:r>
            <a:r>
              <a:rPr lang="en-US" sz="1200" dirty="0" err="1" smtClean="0">
                <a:latin typeface="Arial"/>
                <a:cs typeface="Arial"/>
              </a:rPr>
              <a:t>Patz</a:t>
            </a:r>
            <a:r>
              <a:rPr lang="en-US" sz="1200" dirty="0" smtClean="0">
                <a:latin typeface="Arial"/>
                <a:cs typeface="Arial"/>
              </a:rPr>
              <a:t>, J.A. Climate Variability and Change in the United States: Potential Impacts on Water- and </a:t>
            </a:r>
            <a:r>
              <a:rPr lang="en-US" sz="1200" dirty="0" err="1" smtClean="0">
                <a:latin typeface="Arial"/>
                <a:cs typeface="Arial"/>
              </a:rPr>
              <a:t>Foodborne</a:t>
            </a:r>
            <a:r>
              <a:rPr lang="en-US" sz="1200" dirty="0" smtClean="0">
                <a:latin typeface="Arial"/>
                <a:cs typeface="Arial"/>
              </a:rPr>
              <a:t> Diseases caused by Microbiologic Agents. </a:t>
            </a:r>
            <a:r>
              <a:rPr lang="en-US" sz="1200" i="1" dirty="0" smtClean="0">
                <a:latin typeface="Arial"/>
                <a:cs typeface="Arial"/>
              </a:rPr>
              <a:t>Environmental Health Perspectives </a:t>
            </a:r>
            <a:r>
              <a:rPr lang="en-US" sz="1200" dirty="0" smtClean="0">
                <a:latin typeface="Arial"/>
                <a:cs typeface="Arial"/>
              </a:rPr>
              <a:t>2001; 109: 211-221. </a:t>
            </a:r>
          </a:p>
          <a:p>
            <a:r>
              <a:rPr lang="en-US" sz="1200" dirty="0" smtClean="0">
                <a:latin typeface="Arial"/>
                <a:cs typeface="Arial"/>
              </a:rPr>
              <a:t> </a:t>
            </a:r>
          </a:p>
          <a:p>
            <a:r>
              <a:rPr lang="en-US" sz="1200" dirty="0" smtClean="0">
                <a:latin typeface="Arial"/>
                <a:cs typeface="Arial"/>
              </a:rPr>
              <a:t>4) Rose. J.B., </a:t>
            </a:r>
            <a:r>
              <a:rPr lang="en-US" sz="1200" dirty="0" err="1" smtClean="0">
                <a:latin typeface="Arial"/>
                <a:cs typeface="Arial"/>
              </a:rPr>
              <a:t>Daeschner</a:t>
            </a:r>
            <a:r>
              <a:rPr lang="en-US" sz="1200" dirty="0" smtClean="0">
                <a:latin typeface="Arial"/>
                <a:cs typeface="Arial"/>
              </a:rPr>
              <a:t>, S., </a:t>
            </a:r>
            <a:r>
              <a:rPr lang="en-US" sz="1200" dirty="0" err="1" smtClean="0">
                <a:latin typeface="Arial"/>
                <a:cs typeface="Arial"/>
              </a:rPr>
              <a:t>Easterling</a:t>
            </a:r>
            <a:r>
              <a:rPr lang="en-US" sz="1200" dirty="0" smtClean="0">
                <a:latin typeface="Arial"/>
                <a:cs typeface="Arial"/>
              </a:rPr>
              <a:t>, D.R., </a:t>
            </a:r>
            <a:r>
              <a:rPr lang="en-US" sz="1200" dirty="0" err="1" smtClean="0">
                <a:latin typeface="Arial"/>
                <a:cs typeface="Arial"/>
              </a:rPr>
              <a:t>Curriero</a:t>
            </a:r>
            <a:r>
              <a:rPr lang="en-US" sz="1200" dirty="0" smtClean="0">
                <a:latin typeface="Arial"/>
                <a:cs typeface="Arial"/>
              </a:rPr>
              <a:t>, F.C., </a:t>
            </a:r>
            <a:r>
              <a:rPr lang="en-US" sz="1200" dirty="0" err="1" smtClean="0">
                <a:latin typeface="Arial"/>
                <a:cs typeface="Arial"/>
              </a:rPr>
              <a:t>Lele</a:t>
            </a:r>
            <a:r>
              <a:rPr lang="en-US" sz="1200" dirty="0" smtClean="0">
                <a:latin typeface="Arial"/>
                <a:cs typeface="Arial"/>
              </a:rPr>
              <a:t>, S., </a:t>
            </a:r>
            <a:r>
              <a:rPr lang="en-US" sz="1200" dirty="0" err="1" smtClean="0">
                <a:latin typeface="Arial"/>
                <a:cs typeface="Arial"/>
              </a:rPr>
              <a:t>Patz</a:t>
            </a:r>
            <a:r>
              <a:rPr lang="en-US" sz="1200" dirty="0" smtClean="0">
                <a:latin typeface="Arial"/>
                <a:cs typeface="Arial"/>
              </a:rPr>
              <a:t>, </a:t>
            </a:r>
            <a:r>
              <a:rPr lang="en-US" sz="1200" dirty="0" err="1" smtClean="0">
                <a:latin typeface="Arial"/>
                <a:cs typeface="Arial"/>
              </a:rPr>
              <a:t>J.Climate</a:t>
            </a:r>
            <a:r>
              <a:rPr lang="en-US" sz="1200" dirty="0" smtClean="0">
                <a:latin typeface="Arial"/>
                <a:cs typeface="Arial"/>
              </a:rPr>
              <a:t> and waterborne disease outbreaks. </a:t>
            </a:r>
            <a:r>
              <a:rPr lang="en-US" sz="1200" i="1" dirty="0" smtClean="0">
                <a:latin typeface="Arial"/>
                <a:cs typeface="Arial"/>
              </a:rPr>
              <a:t>American Water Works Association </a:t>
            </a:r>
            <a:r>
              <a:rPr lang="en-US" sz="1200" dirty="0" smtClean="0">
                <a:latin typeface="Arial"/>
                <a:cs typeface="Arial"/>
              </a:rPr>
              <a:t>2000; </a:t>
            </a:r>
            <a:r>
              <a:rPr lang="en-US" sz="1200" dirty="0" smtClean="0">
                <a:latin typeface="Arial"/>
                <a:cs typeface="Arial"/>
              </a:rPr>
              <a:t>92</a:t>
            </a:r>
            <a:r>
              <a:rPr lang="en-US" sz="1200" dirty="0" smtClean="0">
                <a:latin typeface="Arial"/>
                <a:cs typeface="Arial"/>
              </a:rPr>
              <a:t>.</a:t>
            </a:r>
            <a:r>
              <a:rPr lang="en-US" sz="1200" dirty="0" smtClean="0">
                <a:latin typeface="Arial"/>
                <a:cs typeface="Arial"/>
              </a:rPr>
              <a:t>9</a:t>
            </a:r>
            <a:r>
              <a:rPr lang="en-US" sz="1200" dirty="0" smtClean="0">
                <a:latin typeface="Arial"/>
                <a:cs typeface="Arial"/>
              </a:rPr>
              <a:t>: 77-87</a:t>
            </a:r>
          </a:p>
          <a:p>
            <a:r>
              <a:rPr lang="en-US" sz="1200" dirty="0" smtClean="0">
                <a:latin typeface="Arial"/>
                <a:cs typeface="Arial"/>
              </a:rPr>
              <a:t> </a:t>
            </a:r>
          </a:p>
          <a:p>
            <a:r>
              <a:rPr lang="en-US" sz="1200" dirty="0" smtClean="0">
                <a:latin typeface="Arial"/>
                <a:cs typeface="Arial"/>
              </a:rPr>
              <a:t>5) Centers for Disease Control and Prevention. </a:t>
            </a:r>
            <a:r>
              <a:rPr lang="en-US" sz="1200" dirty="0" err="1" smtClean="0">
                <a:latin typeface="Arial"/>
                <a:cs typeface="Arial"/>
              </a:rPr>
              <a:t>Foodborne</a:t>
            </a:r>
            <a:r>
              <a:rPr lang="en-US" sz="1200" dirty="0" smtClean="0">
                <a:latin typeface="Arial"/>
                <a:cs typeface="Arial"/>
              </a:rPr>
              <a:t> Diseases and Nutrition. </a:t>
            </a:r>
            <a:r>
              <a:rPr lang="en-US" sz="1200" i="1" dirty="0" smtClean="0">
                <a:latin typeface="Arial"/>
                <a:cs typeface="Arial"/>
              </a:rPr>
              <a:t>Centers for Disease Control and Prevention</a:t>
            </a:r>
            <a:r>
              <a:rPr lang="en-US" sz="1200" dirty="0" smtClean="0">
                <a:latin typeface="Arial"/>
                <a:cs typeface="Arial"/>
              </a:rPr>
              <a:t> 29 Nov. 2010. </a:t>
            </a:r>
          </a:p>
          <a:p>
            <a:r>
              <a:rPr lang="en-US" sz="1200" dirty="0" smtClean="0">
                <a:latin typeface="Arial"/>
                <a:cs typeface="Arial"/>
              </a:rPr>
              <a:t> </a:t>
            </a:r>
          </a:p>
          <a:p>
            <a:r>
              <a:rPr lang="en-US" sz="1200" dirty="0" smtClean="0">
                <a:latin typeface="Arial"/>
                <a:cs typeface="Arial"/>
              </a:rPr>
              <a:t>6) Woodward, A., &amp; Smith, K. (). Chapter 11. Human Health: Impacts, Adaptation, and Co-Benefits. </a:t>
            </a:r>
            <a:r>
              <a:rPr lang="en-US" sz="1200" i="1" dirty="0" smtClean="0">
                <a:latin typeface="Arial"/>
                <a:cs typeface="Arial"/>
              </a:rPr>
              <a:t>IPCC WGII AR5</a:t>
            </a:r>
            <a:r>
              <a:rPr lang="en-US" sz="1200" dirty="0" smtClean="0">
                <a:latin typeface="Arial"/>
                <a:cs typeface="Arial"/>
              </a:rPr>
              <a:t>,1-69.</a:t>
            </a:r>
          </a:p>
          <a:p>
            <a:r>
              <a:rPr lang="en-US" sz="1200" dirty="0" smtClean="0">
                <a:latin typeface="Arial"/>
                <a:cs typeface="Arial"/>
              </a:rPr>
              <a:t> </a:t>
            </a:r>
          </a:p>
          <a:p>
            <a:r>
              <a:rPr lang="en-US" sz="1200" dirty="0" smtClean="0">
                <a:latin typeface="Arial"/>
                <a:cs typeface="Arial"/>
              </a:rPr>
              <a:t>7) Centers for Disease Control and Prevention. CDC’s Building Resilience Against Climate Effects (BRACE) Framework. </a:t>
            </a:r>
            <a:r>
              <a:rPr lang="en-US" sz="1200" i="1" dirty="0" smtClean="0">
                <a:latin typeface="Arial"/>
                <a:cs typeface="Arial"/>
              </a:rPr>
              <a:t>Centers for Disease Control and Prevention</a:t>
            </a:r>
            <a:r>
              <a:rPr lang="en-US" sz="1200" i="1" dirty="0" smtClean="0">
                <a:latin typeface="Arial"/>
                <a:cs typeface="Arial"/>
              </a:rPr>
              <a:t> </a:t>
            </a:r>
            <a:r>
              <a:rPr lang="en-US" sz="1200" dirty="0" smtClean="0">
                <a:latin typeface="Arial"/>
                <a:cs typeface="Arial"/>
              </a:rPr>
              <a:t>2009.</a:t>
            </a:r>
            <a:endParaRPr lang="en-US" sz="1200" dirty="0" smtClean="0">
              <a:latin typeface="Arial"/>
              <a:cs typeface="Arial"/>
            </a:endParaRPr>
          </a:p>
          <a:p>
            <a:r>
              <a:rPr lang="en-US" sz="1200" dirty="0" smtClean="0">
                <a:latin typeface="Arial"/>
                <a:cs typeface="Arial"/>
              </a:rPr>
              <a:t> </a:t>
            </a:r>
          </a:p>
          <a:p>
            <a:r>
              <a:rPr lang="en-US" sz="1200" dirty="0" smtClean="0">
                <a:latin typeface="Arial"/>
                <a:cs typeface="Arial"/>
              </a:rPr>
              <a:t>8) </a:t>
            </a:r>
            <a:r>
              <a:rPr lang="en-US" sz="1200" dirty="0" smtClean="0">
                <a:latin typeface="Arial"/>
                <a:cs typeface="Arial"/>
              </a:rPr>
              <a:t>World Health Organization. Climate Change Adaptation to Protect Human Health: Global project overview. </a:t>
            </a:r>
            <a:r>
              <a:rPr lang="en-US" sz="1200" i="1" dirty="0" smtClean="0">
                <a:latin typeface="Arial"/>
                <a:cs typeface="Arial"/>
              </a:rPr>
              <a:t>The World Health Organization and the United Nations Development </a:t>
            </a:r>
            <a:r>
              <a:rPr lang="en-US" sz="1200" i="1" dirty="0" err="1" smtClean="0">
                <a:latin typeface="Arial"/>
                <a:cs typeface="Arial"/>
              </a:rPr>
              <a:t>Programme</a:t>
            </a:r>
            <a:r>
              <a:rPr lang="en-US" sz="1200" i="1" dirty="0" smtClean="0">
                <a:latin typeface="Arial"/>
                <a:cs typeface="Arial"/>
              </a:rPr>
              <a:t> 2010.</a:t>
            </a:r>
            <a:endParaRPr lang="en-US" sz="1200" dirty="0" smtClean="0">
              <a:latin typeface="Arial"/>
              <a:cs typeface="Arial"/>
            </a:endParaRPr>
          </a:p>
          <a:p>
            <a:endParaRPr lang="en-US" sz="1200" dirty="0" smtClean="0">
              <a:latin typeface="Arial"/>
              <a:cs typeface="Arial"/>
            </a:endParaRPr>
          </a:p>
          <a:p>
            <a:r>
              <a:rPr lang="en-US" sz="1200" dirty="0" smtClean="0">
                <a:latin typeface="Arial"/>
                <a:cs typeface="Arial"/>
              </a:rPr>
              <a:t>9</a:t>
            </a:r>
            <a:r>
              <a:rPr lang="en-US" sz="1200" dirty="0" smtClean="0">
                <a:latin typeface="Arial"/>
                <a:cs typeface="Arial"/>
              </a:rPr>
              <a:t>) </a:t>
            </a:r>
            <a:r>
              <a:rPr lang="en-US" sz="1200" dirty="0" smtClean="0">
                <a:latin typeface="Arial"/>
                <a:cs typeface="Arial"/>
              </a:rPr>
              <a:t>National Institute of Environmental Health Sciences. </a:t>
            </a:r>
            <a:r>
              <a:rPr lang="en-US" sz="1200" dirty="0" err="1" smtClean="0">
                <a:latin typeface="Arial"/>
                <a:cs typeface="Arial"/>
              </a:rPr>
              <a:t>Foodborne</a:t>
            </a:r>
            <a:r>
              <a:rPr lang="en-US" sz="1200" dirty="0" smtClean="0">
                <a:latin typeface="Arial"/>
                <a:cs typeface="Arial"/>
              </a:rPr>
              <a:t> Diseases and Nutrition and Climate Change. </a:t>
            </a:r>
            <a:r>
              <a:rPr lang="en-US" sz="1200" i="1" dirty="0" smtClean="0">
                <a:latin typeface="Arial"/>
                <a:cs typeface="Arial"/>
              </a:rPr>
              <a:t>National Institute of Environmental Health Sciences </a:t>
            </a:r>
            <a:r>
              <a:rPr lang="en-US" sz="1200" dirty="0" smtClean="0">
                <a:latin typeface="Arial"/>
                <a:cs typeface="Arial"/>
              </a:rPr>
              <a:t>28 Mar. 2013</a:t>
            </a:r>
            <a:r>
              <a:rPr lang="en-US" sz="1200" i="1" dirty="0" smtClean="0">
                <a:latin typeface="Arial"/>
                <a:cs typeface="Arial"/>
              </a:rPr>
              <a:t>.</a:t>
            </a:r>
            <a:endParaRPr lang="en-US" sz="1200" dirty="0" smtClean="0">
              <a:latin typeface="Arial"/>
              <a:cs typeface="Arial"/>
            </a:endParaRPr>
          </a:p>
          <a:p>
            <a:r>
              <a:rPr lang="en-US" sz="1200" dirty="0" smtClean="0">
                <a:latin typeface="Arial"/>
                <a:cs typeface="Arial"/>
              </a:rPr>
              <a:t> </a:t>
            </a:r>
            <a:endParaRPr lang="en-US" sz="1200" dirty="0" smtClean="0">
              <a:latin typeface="Arial"/>
              <a:cs typeface="Arial"/>
            </a:endParaRPr>
          </a:p>
          <a:p>
            <a:r>
              <a:rPr lang="en-US" sz="1200" dirty="0" smtClean="0">
                <a:latin typeface="Arial"/>
                <a:cs typeface="Arial"/>
              </a:rPr>
              <a:t>10</a:t>
            </a:r>
            <a:r>
              <a:rPr lang="en-US" sz="1200" dirty="0" smtClean="0">
                <a:latin typeface="Arial"/>
                <a:cs typeface="Arial"/>
              </a:rPr>
              <a:t>) </a:t>
            </a:r>
            <a:r>
              <a:rPr lang="en-US" sz="1200" dirty="0" smtClean="0">
                <a:latin typeface="Arial"/>
                <a:cs typeface="Arial"/>
              </a:rPr>
              <a:t>Sharma, Rita. "Impacts on Human Health of Climate and Land Use Change in the Hindu Kush–Himalayan Region." </a:t>
            </a:r>
            <a:r>
              <a:rPr lang="en-US" sz="1200" i="1" dirty="0" smtClean="0">
                <a:latin typeface="Arial"/>
                <a:cs typeface="Arial"/>
              </a:rPr>
              <a:t>Mountain Research and Development</a:t>
            </a:r>
            <a:r>
              <a:rPr lang="en-US" sz="1200" dirty="0" smtClean="0">
                <a:latin typeface="Arial"/>
                <a:cs typeface="Arial"/>
              </a:rPr>
              <a:t> 2012; 32</a:t>
            </a:r>
            <a:r>
              <a:rPr lang="en-US" sz="1200" dirty="0" smtClean="0">
                <a:latin typeface="Arial"/>
                <a:cs typeface="Arial"/>
              </a:rPr>
              <a:t>(4): 480-486.</a:t>
            </a:r>
          </a:p>
        </p:txBody>
      </p:sp>
      <p:sp>
        <p:nvSpPr>
          <p:cNvPr id="10" name="TextBox 9"/>
          <p:cNvSpPr txBox="1"/>
          <p:nvPr/>
        </p:nvSpPr>
        <p:spPr>
          <a:xfrm>
            <a:off x="1934280" y="30070672"/>
            <a:ext cx="11593820" cy="1077218"/>
          </a:xfrm>
          <a:prstGeom prst="rect">
            <a:avLst/>
          </a:prstGeom>
          <a:noFill/>
        </p:spPr>
        <p:txBody>
          <a:bodyPr wrap="square" rtlCol="0">
            <a:spAutoFit/>
          </a:bodyPr>
          <a:lstStyle/>
          <a:p>
            <a:r>
              <a:rPr lang="en-US" sz="3200" dirty="0" smtClean="0">
                <a:latin typeface="Arial"/>
                <a:cs typeface="Arial"/>
              </a:rPr>
              <a:t>Figure</a:t>
            </a:r>
            <a:r>
              <a:rPr lang="en-US" sz="3200" dirty="0" smtClean="0">
                <a:latin typeface="Arial"/>
                <a:cs typeface="Arial"/>
              </a:rPr>
              <a:t> </a:t>
            </a:r>
            <a:r>
              <a:rPr lang="en-US" sz="3200" dirty="0" smtClean="0">
                <a:latin typeface="Arial"/>
                <a:cs typeface="Arial"/>
              </a:rPr>
              <a:t>2. Reported cases of food- and waterborne diseases </a:t>
            </a:r>
            <a:r>
              <a:rPr lang="en-US" sz="3200" dirty="0" smtClean="0">
                <a:latin typeface="Arial"/>
                <a:cs typeface="Arial"/>
              </a:rPr>
              <a:t>and corresponding </a:t>
            </a:r>
            <a:r>
              <a:rPr lang="en-US" sz="3200" dirty="0" smtClean="0">
                <a:latin typeface="Arial"/>
                <a:cs typeface="Arial"/>
              </a:rPr>
              <a:t>temperature trends in Beirut, Lebanon.</a:t>
            </a:r>
            <a:r>
              <a:rPr lang="en-US" sz="3200" baseline="30000" dirty="0" smtClean="0">
                <a:latin typeface="Arial"/>
                <a:cs typeface="Arial"/>
              </a:rPr>
              <a:t>4</a:t>
            </a:r>
            <a:endParaRPr lang="en-US" sz="3200" dirty="0">
              <a:latin typeface="Arial"/>
              <a:cs typeface="Arial"/>
            </a:endParaRPr>
          </a:p>
        </p:txBody>
      </p:sp>
      <p:sp>
        <p:nvSpPr>
          <p:cNvPr id="11" name="TextBox 10"/>
          <p:cNvSpPr txBox="1"/>
          <p:nvPr/>
        </p:nvSpPr>
        <p:spPr>
          <a:xfrm>
            <a:off x="1934280" y="22416502"/>
            <a:ext cx="5091421" cy="2062103"/>
          </a:xfrm>
          <a:prstGeom prst="rect">
            <a:avLst/>
          </a:prstGeom>
          <a:noFill/>
        </p:spPr>
        <p:txBody>
          <a:bodyPr wrap="square" rtlCol="0">
            <a:spAutoFit/>
          </a:bodyPr>
          <a:lstStyle/>
          <a:p>
            <a:r>
              <a:rPr lang="en-US" sz="3200" dirty="0" smtClean="0">
                <a:latin typeface="Arial"/>
                <a:cs typeface="Arial"/>
              </a:rPr>
              <a:t>Figure</a:t>
            </a:r>
            <a:r>
              <a:rPr lang="en-US" sz="3200" dirty="0" smtClean="0">
                <a:latin typeface="Arial"/>
                <a:cs typeface="Arial"/>
              </a:rPr>
              <a:t> </a:t>
            </a:r>
            <a:r>
              <a:rPr lang="en-US" sz="3200" dirty="0" smtClean="0">
                <a:latin typeface="Arial"/>
                <a:cs typeface="Arial"/>
              </a:rPr>
              <a:t>1. Reported cases food- and waterborne diseases as a result of temperature rises </a:t>
            </a:r>
            <a:r>
              <a:rPr lang="en-US" sz="3200" baseline="30000" dirty="0" smtClean="0">
                <a:latin typeface="Arial"/>
                <a:cs typeface="Arial"/>
              </a:rPr>
              <a:t>4</a:t>
            </a:r>
            <a:r>
              <a:rPr lang="en-US" sz="3200" dirty="0" smtClean="0">
                <a:latin typeface="Arial"/>
                <a:cs typeface="Arial"/>
              </a:rPr>
              <a:t>.</a:t>
            </a:r>
            <a:endParaRPr lang="en-US" sz="3200" dirty="0">
              <a:latin typeface="Arial"/>
              <a:cs typeface="Arial"/>
            </a:endParaRPr>
          </a:p>
        </p:txBody>
      </p:sp>
      <p:sp>
        <p:nvSpPr>
          <p:cNvPr id="13" name="TextBox 12"/>
          <p:cNvSpPr txBox="1"/>
          <p:nvPr/>
        </p:nvSpPr>
        <p:spPr>
          <a:xfrm>
            <a:off x="30451665" y="16775142"/>
            <a:ext cx="5133735" cy="4524315"/>
          </a:xfrm>
          <a:prstGeom prst="rect">
            <a:avLst/>
          </a:prstGeom>
          <a:noFill/>
        </p:spPr>
        <p:txBody>
          <a:bodyPr wrap="square" rtlCol="0">
            <a:spAutoFit/>
          </a:bodyPr>
          <a:lstStyle/>
          <a:p>
            <a:r>
              <a:rPr lang="en-US" sz="3200" dirty="0" smtClean="0">
                <a:latin typeface="Arial"/>
                <a:cs typeface="Arial"/>
              </a:rPr>
              <a:t>Figure</a:t>
            </a:r>
            <a:r>
              <a:rPr lang="en-US" sz="3200" dirty="0" smtClean="0">
                <a:latin typeface="Arial"/>
                <a:cs typeface="Arial"/>
              </a:rPr>
              <a:t> 4. </a:t>
            </a:r>
            <a:r>
              <a:rPr lang="en-US" sz="3200" dirty="0" smtClean="0">
                <a:latin typeface="Arial"/>
                <a:cs typeface="Arial"/>
              </a:rPr>
              <a:t>Food- and waterborne pathogens and their resulting health implications as well as pathways of exposure and the presence of these pathogens in food and water sources and potential for transmission.</a:t>
            </a:r>
            <a:r>
              <a:rPr lang="en-US" sz="3200" baseline="30000" dirty="0" smtClean="0">
                <a:latin typeface="Arial"/>
                <a:cs typeface="Arial"/>
              </a:rPr>
              <a:t>3</a:t>
            </a:r>
            <a:r>
              <a:rPr lang="en-US" sz="3200" dirty="0" smtClean="0">
                <a:latin typeface="Arial"/>
                <a:cs typeface="Arial"/>
              </a:rPr>
              <a:t> </a:t>
            </a:r>
            <a:endParaRPr lang="en-US" sz="3200" dirty="0">
              <a:latin typeface="Arial"/>
              <a:cs typeface="Arial"/>
            </a:endParaRPr>
          </a:p>
        </p:txBody>
      </p:sp>
      <p:sp>
        <p:nvSpPr>
          <p:cNvPr id="17" name="TextBox 16"/>
          <p:cNvSpPr txBox="1"/>
          <p:nvPr/>
        </p:nvSpPr>
        <p:spPr>
          <a:xfrm>
            <a:off x="24180800" y="13831193"/>
            <a:ext cx="4267199" cy="7694416"/>
          </a:xfrm>
          <a:prstGeom prst="rect">
            <a:avLst/>
          </a:prstGeom>
          <a:noFill/>
        </p:spPr>
        <p:txBody>
          <a:bodyPr wrap="square" rtlCol="0">
            <a:spAutoFit/>
          </a:bodyPr>
          <a:lstStyle/>
          <a:p>
            <a:r>
              <a:rPr lang="en-US" sz="2600" dirty="0" smtClean="0">
                <a:latin typeface="Arial"/>
                <a:cs typeface="Arial"/>
              </a:rPr>
              <a:t>Figure</a:t>
            </a:r>
            <a:r>
              <a:rPr lang="en-US" sz="2600" dirty="0" smtClean="0">
                <a:latin typeface="Arial"/>
                <a:cs typeface="Arial"/>
              </a:rPr>
              <a:t> 3. </a:t>
            </a:r>
            <a:r>
              <a:rPr lang="en-US" sz="2600" dirty="0" smtClean="0">
                <a:latin typeface="Arial"/>
                <a:cs typeface="Arial"/>
              </a:rPr>
              <a:t>Graphs predicting future directions of climate change and human health impacts included in the </a:t>
            </a:r>
            <a:r>
              <a:rPr lang="en-US" sz="2600" dirty="0" err="1" smtClean="0">
                <a:latin typeface="Arial"/>
                <a:cs typeface="Arial"/>
              </a:rPr>
              <a:t>IPCC‘s</a:t>
            </a:r>
            <a:r>
              <a:rPr lang="en-US" sz="2600" dirty="0" smtClean="0">
                <a:latin typeface="Arial"/>
                <a:cs typeface="Arial"/>
              </a:rPr>
              <a:t> fifth assessment report “Climate Change 2014: Impacts, Adaptation, and Vulnerability”.</a:t>
            </a:r>
            <a:r>
              <a:rPr lang="en-US" sz="2600" baseline="30000" dirty="0" smtClean="0">
                <a:latin typeface="Arial"/>
                <a:cs typeface="Arial"/>
              </a:rPr>
              <a:t>6</a:t>
            </a:r>
            <a:r>
              <a:rPr lang="en-US" sz="2600" dirty="0" smtClean="0">
                <a:latin typeface="Arial"/>
                <a:cs typeface="Arial"/>
              </a:rPr>
              <a:t> The yellow bars represent the level of risk for human </a:t>
            </a:r>
            <a:r>
              <a:rPr lang="en-US" sz="2600" dirty="0" smtClean="0">
                <a:latin typeface="Arial"/>
                <a:cs typeface="Arial"/>
              </a:rPr>
              <a:t>health </a:t>
            </a:r>
            <a:r>
              <a:rPr lang="en-US" sz="2600" dirty="0" smtClean="0">
                <a:latin typeface="Arial"/>
                <a:cs typeface="Arial"/>
              </a:rPr>
              <a:t>with</a:t>
            </a:r>
            <a:r>
              <a:rPr lang="en-US" sz="2600" dirty="0" smtClean="0">
                <a:latin typeface="Arial"/>
                <a:cs typeface="Arial"/>
              </a:rPr>
              <a:t> </a:t>
            </a:r>
            <a:r>
              <a:rPr lang="en-US" sz="2600" dirty="0" smtClean="0">
                <a:latin typeface="Arial"/>
                <a:cs typeface="Arial"/>
              </a:rPr>
              <a:t>high levels of adaptation to the problem, and the red sectors represent the potential for adapting to the problem to reduce risk. The width of each sector illustrates its importance relative to other health burdens.</a:t>
            </a:r>
            <a:r>
              <a:rPr lang="en-US" sz="2600" baseline="30000" dirty="0" smtClean="0">
                <a:latin typeface="Arial"/>
                <a:cs typeface="Arial"/>
              </a:rPr>
              <a:t>6</a:t>
            </a:r>
            <a:endParaRPr lang="en-US" sz="2600" dirty="0">
              <a:latin typeface="Arial"/>
              <a:cs typeface="Arial"/>
            </a:endParaRPr>
          </a:p>
        </p:txBody>
      </p:sp>
      <p:sp>
        <p:nvSpPr>
          <p:cNvPr id="22" name="TextBox 21"/>
          <p:cNvSpPr txBox="1"/>
          <p:nvPr/>
        </p:nvSpPr>
        <p:spPr>
          <a:xfrm>
            <a:off x="20180300" y="19659600"/>
            <a:ext cx="876300" cy="685800"/>
          </a:xfrm>
          <a:prstGeom prst="rect">
            <a:avLst/>
          </a:prstGeom>
          <a:noFill/>
          <a:ln w="47625">
            <a:solidFill>
              <a:schemeClr val="tx1"/>
            </a:solidFill>
          </a:ln>
        </p:spPr>
        <p:txBody>
          <a:bodyPr wrap="square" rtlCol="0">
            <a:spAutoFit/>
          </a:bodyPr>
          <a:lstStyle/>
          <a:p>
            <a:endParaRPr lang="en-US" dirty="0"/>
          </a:p>
        </p:txBody>
      </p:sp>
      <p:sp>
        <p:nvSpPr>
          <p:cNvPr id="23" name="TextBox 22"/>
          <p:cNvSpPr txBox="1"/>
          <p:nvPr/>
        </p:nvSpPr>
        <p:spPr>
          <a:xfrm>
            <a:off x="16014700" y="18389600"/>
            <a:ext cx="774700" cy="647700"/>
          </a:xfrm>
          <a:prstGeom prst="rect">
            <a:avLst/>
          </a:prstGeom>
          <a:noFill/>
          <a:ln w="47625">
            <a:solidFill>
              <a:schemeClr val="tx1"/>
            </a:solidFill>
          </a:ln>
        </p:spPr>
        <p:txBody>
          <a:bodyPr wrap="square" rtlCol="0">
            <a:spAutoFit/>
          </a:bodyPr>
          <a:lstStyle/>
          <a:p>
            <a:endParaRPr lang="en-US" dirty="0"/>
          </a:p>
        </p:txBody>
      </p:sp>
      <p:pic>
        <p:nvPicPr>
          <p:cNvPr id="20" name="Picture 19" descr="Actual Diseases.png"/>
          <p:cNvPicPr>
            <a:picLocks noChangeAspect="1"/>
          </p:cNvPicPr>
          <p:nvPr/>
        </p:nvPicPr>
        <p:blipFill>
          <a:blip r:embed="rId4"/>
          <a:stretch>
            <a:fillRect/>
          </a:stretch>
        </p:blipFill>
        <p:spPr>
          <a:xfrm>
            <a:off x="35915600" y="15505194"/>
            <a:ext cx="6851388" cy="6566901"/>
          </a:xfrm>
          <a:prstGeom prst="rect">
            <a:avLst/>
          </a:prstGeom>
          <a:ln>
            <a:solidFill>
              <a:schemeClr val="tx1"/>
            </a:solidFill>
          </a:ln>
        </p:spPr>
      </p:pic>
      <p:pic>
        <p:nvPicPr>
          <p:cNvPr id="24" name="Picture 23" descr="Disease and Temp.jpg"/>
          <p:cNvPicPr>
            <a:picLocks noChangeAspect="1"/>
          </p:cNvPicPr>
          <p:nvPr/>
        </p:nvPicPr>
        <p:blipFill>
          <a:blip r:embed="rId5"/>
          <a:stretch>
            <a:fillRect/>
          </a:stretch>
        </p:blipFill>
        <p:spPr>
          <a:xfrm>
            <a:off x="1821660" y="25831464"/>
            <a:ext cx="11706440" cy="4315408"/>
          </a:xfrm>
          <a:prstGeom prst="rect">
            <a:avLst/>
          </a:prstGeom>
        </p:spPr>
      </p:pic>
      <p:pic>
        <p:nvPicPr>
          <p:cNvPr id="25" name="Picture 24" descr="Disease related to Temp.jpg"/>
          <p:cNvPicPr>
            <a:picLocks noChangeAspect="1"/>
          </p:cNvPicPr>
          <p:nvPr/>
        </p:nvPicPr>
        <p:blipFill>
          <a:blip r:embed="rId6"/>
          <a:stretch>
            <a:fillRect/>
          </a:stretch>
        </p:blipFill>
        <p:spPr>
          <a:xfrm>
            <a:off x="7025701" y="21102343"/>
            <a:ext cx="6502399" cy="5280146"/>
          </a:xfrm>
          <a:prstGeom prst="rect">
            <a:avLst/>
          </a:prstGeom>
        </p:spPr>
      </p:pic>
      <p:pic>
        <p:nvPicPr>
          <p:cNvPr id="26" name="Picture 25" descr="Untitled.jpg.png"/>
          <p:cNvPicPr>
            <a:picLocks noChangeAspect="1"/>
          </p:cNvPicPr>
          <p:nvPr/>
        </p:nvPicPr>
        <p:blipFill>
          <a:blip r:embed="rId7"/>
          <a:stretch>
            <a:fillRect/>
          </a:stretch>
        </p:blipFill>
        <p:spPr>
          <a:xfrm>
            <a:off x="15709900" y="13750441"/>
            <a:ext cx="7990250" cy="7694416"/>
          </a:xfrm>
          <a:prstGeom prst="rect">
            <a:avLst/>
          </a:prstGeom>
          <a:ln>
            <a:solidFill>
              <a:schemeClr val="tx1"/>
            </a:solidFill>
          </a:ln>
        </p:spPr>
      </p:pic>
      <p:sp>
        <p:nvSpPr>
          <p:cNvPr id="27" name="TextBox 26"/>
          <p:cNvSpPr txBox="1"/>
          <p:nvPr/>
        </p:nvSpPr>
        <p:spPr>
          <a:xfrm>
            <a:off x="16294100" y="19335750"/>
            <a:ext cx="990600" cy="647700"/>
          </a:xfrm>
          <a:prstGeom prst="rect">
            <a:avLst/>
          </a:prstGeom>
          <a:noFill/>
          <a:ln w="47625">
            <a:solidFill>
              <a:schemeClr val="tx1"/>
            </a:solidFill>
          </a:ln>
        </p:spPr>
        <p:txBody>
          <a:bodyPr wrap="square" rtlCol="0">
            <a:spAutoFit/>
          </a:bodyPr>
          <a:lstStyle/>
          <a:p>
            <a:endParaRPr lang="en-US" dirty="0"/>
          </a:p>
        </p:txBody>
      </p:sp>
      <p:sp>
        <p:nvSpPr>
          <p:cNvPr id="28" name="TextBox 27"/>
          <p:cNvSpPr txBox="1"/>
          <p:nvPr/>
        </p:nvSpPr>
        <p:spPr>
          <a:xfrm>
            <a:off x="19939000" y="17034775"/>
            <a:ext cx="876300" cy="643626"/>
          </a:xfrm>
          <a:prstGeom prst="rect">
            <a:avLst/>
          </a:prstGeom>
          <a:noFill/>
          <a:ln w="47625">
            <a:solidFill>
              <a:schemeClr val="tx1"/>
            </a:solidFill>
          </a:ln>
        </p:spPr>
        <p:txBody>
          <a:bodyPr wrap="square" rtlCol="0">
            <a:spAutoFit/>
          </a:bodyPr>
          <a:lstStyle/>
          <a:p>
            <a:endParaRPr lang="en-US" dirty="0"/>
          </a:p>
        </p:txBody>
      </p:sp>
      <p:sp>
        <p:nvSpPr>
          <p:cNvPr id="29" name="TextBox 28"/>
          <p:cNvSpPr txBox="1"/>
          <p:nvPr/>
        </p:nvSpPr>
        <p:spPr>
          <a:xfrm>
            <a:off x="15862300" y="15633700"/>
            <a:ext cx="812800" cy="800100"/>
          </a:xfrm>
          <a:prstGeom prst="rect">
            <a:avLst/>
          </a:prstGeom>
          <a:noFill/>
          <a:ln w="47625">
            <a:solidFill>
              <a:schemeClr val="tx1"/>
            </a:solidFill>
          </a:ln>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1298</TotalTime>
  <Words>1334</Words>
  <Application>Microsoft Macintosh PowerPoint</Application>
  <PresentationFormat>Custom</PresentationFormat>
  <Paragraphs>77</Paragraphs>
  <Slides>1</Slides>
  <Notes>1</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THE EFFECTS OF CLIMATE CHANGE ON FOODBORNE DISEASES  AND NUTRITION Hannah Twombly ‘16 and Erin Griffin ‘16 ES 366A: The Environment and Human Health, Environmental Studies Program, Colby College, Waterville ME </vt:lpstr>
    </vt:vector>
  </TitlesOfParts>
  <Company>Cate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MIGHT CLIMATE CHANGE BE INCREASING INDICENCE  OF FOOD- AND WATERBORNE ILLNESS AND MALNUTRITION? Hannah Twombly ‘16 and Erin Griffin ‘16 ES 366A: The Environment and Human Health, Environmental Studies Program, Colby College, Waterville ME </dc:title>
  <dc:creator>Erin Griffin</dc:creator>
  <cp:lastModifiedBy>Erin Griffin</cp:lastModifiedBy>
  <cp:revision>175</cp:revision>
  <dcterms:created xsi:type="dcterms:W3CDTF">2014-04-28T18:31:08Z</dcterms:created>
  <dcterms:modified xsi:type="dcterms:W3CDTF">2014-04-28T19:40:47Z</dcterms:modified>
</cp:coreProperties>
</file>