
<file path=[Content_Types].xml><?xml version="1.0" encoding="utf-8"?>
<Types xmlns="http://schemas.openxmlformats.org/package/2006/content-types">
  <Default Extension="xml" ContentType="application/xml"/>
  <Default Extension="jpg" ContentType="image/jpeg"/>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709" autoAdjust="0"/>
  </p:normalViewPr>
  <p:slideViewPr>
    <p:cSldViewPr snapToGrid="0" snapToObjects="1">
      <p:cViewPr varScale="1">
        <p:scale>
          <a:sx n="14" d="100"/>
          <a:sy n="14" d="100"/>
        </p:scale>
        <p:origin x="-920" y="-144"/>
      </p:cViewPr>
      <p:guideLst>
        <p:guide orient="horz" pos="4965"/>
        <p:guide pos="2730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1041BE-6923-9A42-A0E9-87ADB94FC8B3}"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4072372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1041BE-6923-9A42-A0E9-87ADB94FC8B3}"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3731480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1041BE-6923-9A42-A0E9-87ADB94FC8B3}"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2803261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1041BE-6923-9A42-A0E9-87ADB94FC8B3}"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207187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1041BE-6923-9A42-A0E9-87ADB94FC8B3}"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1353624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1041BE-6923-9A42-A0E9-87ADB94FC8B3}" type="datetimeFigureOut">
              <a:rPr lang="en-US" smtClean="0"/>
              <a:t>4/28/15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3374205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1041BE-6923-9A42-A0E9-87ADB94FC8B3}" type="datetimeFigureOut">
              <a:rPr lang="en-US" smtClean="0"/>
              <a:t>4/28/15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3188649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1041BE-6923-9A42-A0E9-87ADB94FC8B3}" type="datetimeFigureOut">
              <a:rPr lang="en-US" smtClean="0"/>
              <a:t>4/28/15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4266721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041BE-6923-9A42-A0E9-87ADB94FC8B3}" type="datetimeFigureOut">
              <a:rPr lang="en-US" smtClean="0"/>
              <a:t>4/28/15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280088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041BE-6923-9A42-A0E9-87ADB94FC8B3}" type="datetimeFigureOut">
              <a:rPr lang="en-US" smtClean="0"/>
              <a:t>4/28/15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2920870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041BE-6923-9A42-A0E9-87ADB94FC8B3}" type="datetimeFigureOut">
              <a:rPr lang="en-US" smtClean="0"/>
              <a:t>4/28/15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E1208-30A9-354B-8E49-0F0E62DED785}" type="slidenum">
              <a:rPr lang="en-US" smtClean="0"/>
              <a:t>‹#›</a:t>
            </a:fld>
            <a:endParaRPr lang="en-US"/>
          </a:p>
        </p:txBody>
      </p:sp>
    </p:spTree>
    <p:extLst>
      <p:ext uri="{BB962C8B-B14F-4D97-AF65-F5344CB8AC3E}">
        <p14:creationId xmlns:p14="http://schemas.microsoft.com/office/powerpoint/2010/main" val="25113970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B01041BE-6923-9A42-A0E9-87ADB94FC8B3}" type="datetimeFigureOut">
              <a:rPr lang="en-US" smtClean="0"/>
              <a:t>4/28/15</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5B9E1208-30A9-354B-8E49-0F0E62DED785}" type="slidenum">
              <a:rPr lang="en-US" smtClean="0"/>
              <a:t>‹#›</a:t>
            </a:fld>
            <a:endParaRPr lang="en-US"/>
          </a:p>
        </p:txBody>
      </p:sp>
    </p:spTree>
    <p:extLst>
      <p:ext uri="{BB962C8B-B14F-4D97-AF65-F5344CB8AC3E}">
        <p14:creationId xmlns:p14="http://schemas.microsoft.com/office/powerpoint/2010/main" val="3102397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7.jpg"/><Relationship Id="rId12" Type="http://schemas.openxmlformats.org/officeDocument/2006/relationships/image" Target="../media/image8.pn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oleObject" Target="../embeddings/oleObject1.bin"/><Relationship Id="rId6" Type="http://schemas.openxmlformats.org/officeDocument/2006/relationships/package" Target="../embeddings/Microsoft_Word_Document1.docx"/><Relationship Id="rId7" Type="http://schemas.openxmlformats.org/officeDocument/2006/relationships/image" Target="../media/image1.png"/><Relationship Id="rId8" Type="http://schemas.openxmlformats.org/officeDocument/2006/relationships/image" Target="../media/image4.png"/><Relationship Id="rId9" Type="http://schemas.openxmlformats.org/officeDocument/2006/relationships/image" Target="../media/image5.jpg"/><Relationship Id="rId10"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982499" y="450850"/>
            <a:ext cx="27747493" cy="4878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389438" eaLnBrk="0" hangingPunct="0">
              <a:defRPr sz="8600">
                <a:solidFill>
                  <a:schemeClr val="tx1"/>
                </a:solidFill>
                <a:latin typeface="Arial" charset="0"/>
                <a:ea typeface="ＭＳ Ｐゴシック" charset="0"/>
                <a:cs typeface="ＭＳ Ｐゴシック" charset="0"/>
              </a:defRPr>
            </a:lvl1pPr>
            <a:lvl2pPr marL="742950" indent="-285750" defTabSz="4389438" eaLnBrk="0" hangingPunct="0">
              <a:defRPr sz="8600">
                <a:solidFill>
                  <a:schemeClr val="tx1"/>
                </a:solidFill>
                <a:latin typeface="Arial" charset="0"/>
                <a:ea typeface="ＭＳ Ｐゴシック" charset="0"/>
              </a:defRPr>
            </a:lvl2pPr>
            <a:lvl3pPr marL="1143000" indent="-228600" defTabSz="4389438" eaLnBrk="0" hangingPunct="0">
              <a:defRPr sz="8600">
                <a:solidFill>
                  <a:schemeClr val="tx1"/>
                </a:solidFill>
                <a:latin typeface="Arial" charset="0"/>
                <a:ea typeface="ＭＳ Ｐゴシック" charset="0"/>
              </a:defRPr>
            </a:lvl3pPr>
            <a:lvl4pPr marL="1600200" indent="-228600" defTabSz="4389438" eaLnBrk="0" hangingPunct="0">
              <a:defRPr sz="8600">
                <a:solidFill>
                  <a:schemeClr val="tx1"/>
                </a:solidFill>
                <a:latin typeface="Arial" charset="0"/>
                <a:ea typeface="ＭＳ Ｐゴシック" charset="0"/>
              </a:defRPr>
            </a:lvl4pPr>
            <a:lvl5pPr marL="2057400" indent="-228600" defTabSz="4389438" eaLnBrk="0" hangingPunct="0">
              <a:defRPr sz="8600">
                <a:solidFill>
                  <a:schemeClr val="tx1"/>
                </a:solidFill>
                <a:latin typeface="Arial" charset="0"/>
                <a:ea typeface="ＭＳ Ｐゴシック" charset="0"/>
              </a:defRPr>
            </a:lvl5pPr>
            <a:lvl6pPr marL="2514600" indent="-228600" defTabSz="4389438"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4389438"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4389438"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4389438" eaLnBrk="0" fontAlgn="base" hangingPunct="0">
              <a:spcBef>
                <a:spcPct val="0"/>
              </a:spcBef>
              <a:spcAft>
                <a:spcPct val="0"/>
              </a:spcAft>
              <a:defRPr sz="8600">
                <a:solidFill>
                  <a:schemeClr val="tx1"/>
                </a:solidFill>
                <a:latin typeface="Arial" charset="0"/>
                <a:ea typeface="ＭＳ Ｐゴシック" charset="0"/>
              </a:defRPr>
            </a:lvl9pPr>
          </a:lstStyle>
          <a:p>
            <a:pPr algn="ctr" eaLnBrk="1" hangingPunct="1"/>
            <a:r>
              <a:rPr lang="en-US" sz="9600" b="1" dirty="0" smtClean="0">
                <a:latin typeface="Garamond"/>
                <a:cs typeface="Garamond"/>
              </a:rPr>
              <a:t>Competitive Balance and Attendance in the MLB</a:t>
            </a:r>
            <a:endParaRPr lang="en-US" sz="2000" b="1" dirty="0" smtClean="0">
              <a:latin typeface="Garamond"/>
              <a:cs typeface="Garamond"/>
            </a:endParaRPr>
          </a:p>
          <a:p>
            <a:pPr algn="ctr" eaLnBrk="1" hangingPunct="1"/>
            <a:r>
              <a:rPr lang="en-US" sz="2000" b="1" dirty="0" smtClean="0">
                <a:latin typeface="Garamond"/>
                <a:cs typeface="Garamond"/>
              </a:rPr>
              <a:t> </a:t>
            </a:r>
          </a:p>
          <a:p>
            <a:pPr algn="ctr" eaLnBrk="1" hangingPunct="1"/>
            <a:r>
              <a:rPr lang="en-US" sz="6500" b="1" dirty="0" smtClean="0">
                <a:latin typeface="Garamond"/>
                <a:cs typeface="Garamond"/>
              </a:rPr>
              <a:t>Ryan </a:t>
            </a:r>
            <a:r>
              <a:rPr lang="en-US" sz="6500" b="1" dirty="0" err="1" smtClean="0">
                <a:latin typeface="Garamond"/>
                <a:cs typeface="Garamond"/>
              </a:rPr>
              <a:t>Jann</a:t>
            </a:r>
            <a:r>
              <a:rPr lang="en-US" sz="6500" b="1" dirty="0" smtClean="0">
                <a:latin typeface="Garamond"/>
                <a:cs typeface="Garamond"/>
              </a:rPr>
              <a:t>, Chris Kennedy, Gary </a:t>
            </a:r>
            <a:r>
              <a:rPr lang="en-US" sz="6500" b="1" dirty="0" err="1" smtClean="0">
                <a:latin typeface="Garamond"/>
                <a:cs typeface="Garamond"/>
              </a:rPr>
              <a:t>Koplik</a:t>
            </a:r>
            <a:r>
              <a:rPr lang="en-US" sz="6500" b="1" dirty="0" smtClean="0">
                <a:latin typeface="Garamond"/>
                <a:cs typeface="Garamond"/>
              </a:rPr>
              <a:t>, and Daniel Meyer</a:t>
            </a:r>
          </a:p>
          <a:p>
            <a:pPr algn="ctr" eaLnBrk="1" hangingPunct="1"/>
            <a:r>
              <a:rPr lang="en-US" sz="6500" b="1" dirty="0" smtClean="0">
                <a:latin typeface="Garamond"/>
                <a:cs typeface="Garamond"/>
              </a:rPr>
              <a:t>Professor </a:t>
            </a:r>
            <a:r>
              <a:rPr lang="en-US" sz="6500" b="1" dirty="0" err="1" smtClean="0">
                <a:latin typeface="Garamond"/>
                <a:cs typeface="Garamond"/>
              </a:rPr>
              <a:t>LaFave</a:t>
            </a:r>
            <a:r>
              <a:rPr lang="en-US" sz="6500" b="1" dirty="0" smtClean="0">
                <a:latin typeface="Garamond"/>
                <a:cs typeface="Garamond"/>
              </a:rPr>
              <a:t/>
            </a:r>
            <a:br>
              <a:rPr lang="en-US" sz="6500" b="1" dirty="0" smtClean="0">
                <a:latin typeface="Garamond"/>
                <a:cs typeface="Garamond"/>
              </a:rPr>
            </a:br>
            <a:r>
              <a:rPr lang="en-US" sz="6500" b="1" dirty="0" smtClean="0">
                <a:latin typeface="Garamond"/>
                <a:cs typeface="Garamond"/>
              </a:rPr>
              <a:t>Econometrics Fall 2012-2013</a:t>
            </a:r>
            <a:endParaRPr lang="en-US" sz="6500" dirty="0">
              <a:latin typeface="Garamond"/>
              <a:cs typeface="Garamond"/>
            </a:endParaRPr>
          </a:p>
        </p:txBody>
      </p:sp>
      <p:pic>
        <p:nvPicPr>
          <p:cNvPr id="6" name="Picture 6" descr="Colby_se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5200" y="20454"/>
            <a:ext cx="6096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1280px-Major_League_Baseball.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29992" y="450850"/>
            <a:ext cx="8224335" cy="4986003"/>
          </a:xfrm>
          <a:prstGeom prst="rect">
            <a:avLst/>
          </a:prstGeom>
        </p:spPr>
      </p:pic>
      <p:sp>
        <p:nvSpPr>
          <p:cNvPr id="9" name="TextBox 8"/>
          <p:cNvSpPr txBox="1"/>
          <p:nvPr/>
        </p:nvSpPr>
        <p:spPr>
          <a:xfrm>
            <a:off x="1600200" y="5436853"/>
            <a:ext cx="13258800" cy="13973058"/>
          </a:xfrm>
          <a:prstGeom prst="rect">
            <a:avLst/>
          </a:prstGeom>
          <a:noFill/>
        </p:spPr>
        <p:txBody>
          <a:bodyPr wrap="square" rtlCol="0">
            <a:spAutoFit/>
          </a:bodyPr>
          <a:lstStyle/>
          <a:p>
            <a:pPr algn="ctr"/>
            <a:r>
              <a:rPr lang="en-US" sz="6600" dirty="0" smtClean="0">
                <a:latin typeface="Times New Roman"/>
                <a:cs typeface="Times New Roman"/>
              </a:rPr>
              <a:t>Abstract</a:t>
            </a:r>
          </a:p>
          <a:p>
            <a:pPr algn="just"/>
            <a:r>
              <a:rPr lang="en-US" sz="3200" dirty="0">
                <a:latin typeface="Times New Roman"/>
                <a:cs typeface="Times New Roman"/>
              </a:rPr>
              <a:t>	</a:t>
            </a:r>
            <a:endParaRPr lang="en-US" sz="3200" dirty="0" smtClean="0">
              <a:latin typeface="Times New Roman"/>
              <a:cs typeface="Times New Roman"/>
            </a:endParaRPr>
          </a:p>
          <a:p>
            <a:pPr algn="just"/>
            <a:r>
              <a:rPr lang="en-US" sz="3200" dirty="0">
                <a:latin typeface="Times New Roman"/>
                <a:cs typeface="Times New Roman"/>
              </a:rPr>
              <a:t>	</a:t>
            </a:r>
            <a:r>
              <a:rPr lang="en-US" sz="3200" dirty="0" smtClean="0">
                <a:latin typeface="Times New Roman"/>
                <a:cs typeface="Times New Roman"/>
              </a:rPr>
              <a:t>The </a:t>
            </a:r>
            <a:r>
              <a:rPr lang="en-US" sz="3200" dirty="0">
                <a:latin typeface="Times New Roman"/>
                <a:cs typeface="Times New Roman"/>
              </a:rPr>
              <a:t>goal of this study is to examine the effects of competitive balance in Major League Baseball attendance at a game-by-game level. Our hypothesis is that increased competitive balance will lead to higher league wide attendance totals.</a:t>
            </a:r>
          </a:p>
          <a:p>
            <a:pPr algn="just"/>
            <a:r>
              <a:rPr lang="en-US" sz="3200" dirty="0" smtClean="0">
                <a:latin typeface="Times New Roman"/>
                <a:cs typeface="Times New Roman"/>
              </a:rPr>
              <a:t>	Competitive </a:t>
            </a:r>
            <a:r>
              <a:rPr lang="en-US" sz="3200" dirty="0">
                <a:latin typeface="Times New Roman"/>
                <a:cs typeface="Times New Roman"/>
              </a:rPr>
              <a:t>balance is an important issue for Major League Baseball. If there is too much separation between the best and worst teams it is believed that fans become disinterested because the season-end result is predictable. If there is too little separation fans may be uninterested because the regular season result appears to be simply luck based. The MLB offices have made strides to increase competitive balance, for example they have implemented a revenue sharing system and added additional playoff spots. Our model will use gate attendance as the dependent variable, and examine how the competitive balance and other control variables affect the attendance on a game-by-game basis. </a:t>
            </a:r>
          </a:p>
          <a:p>
            <a:pPr algn="just"/>
            <a:r>
              <a:rPr lang="en-US" sz="3200" dirty="0" smtClean="0">
                <a:latin typeface="Times New Roman"/>
                <a:cs typeface="Times New Roman"/>
              </a:rPr>
              <a:t>	Prior </a:t>
            </a:r>
            <a:r>
              <a:rPr lang="en-US" sz="3200" dirty="0">
                <a:latin typeface="Times New Roman"/>
                <a:cs typeface="Times New Roman"/>
              </a:rPr>
              <a:t>research has shown that home fans are more likely to come to the park to see good teams play against the home team and less likely to come out to see a bad </a:t>
            </a:r>
            <a:r>
              <a:rPr lang="en-US" sz="3200" dirty="0" smtClean="0">
                <a:latin typeface="Times New Roman"/>
                <a:cs typeface="Times New Roman"/>
              </a:rPr>
              <a:t>team, </a:t>
            </a:r>
            <a:r>
              <a:rPr lang="en-US" sz="3200" dirty="0">
                <a:latin typeface="Times New Roman"/>
                <a:cs typeface="Times New Roman"/>
              </a:rPr>
              <a:t>indicating that fans prefer a balanced league with small margins between opponents. Our model will use both the difference in winning percentage between the two teams and the league wide standard deviation of winning percentages in order to capture the effect of within game and league wide competitive balance. </a:t>
            </a:r>
          </a:p>
          <a:p>
            <a:pPr algn="just"/>
            <a:r>
              <a:rPr lang="en-US" sz="3200" dirty="0" smtClean="0">
                <a:latin typeface="Times New Roman"/>
                <a:cs typeface="Times New Roman"/>
              </a:rPr>
              <a:t>	The </a:t>
            </a:r>
            <a:r>
              <a:rPr lang="en-US" sz="3200" dirty="0">
                <a:latin typeface="Times New Roman"/>
                <a:cs typeface="Times New Roman"/>
              </a:rPr>
              <a:t>findings of this paper will be relevant in determining whether or not Major League Baseball, a multi-billion dollar industry, should try to influence competitive balance in order to maximize gate attendance. </a:t>
            </a:r>
          </a:p>
          <a:p>
            <a:endParaRPr lang="en-US" sz="3600" dirty="0" smtClean="0">
              <a:latin typeface="Times New Roman"/>
              <a:cs typeface="Times New Roman"/>
            </a:endParaRPr>
          </a:p>
        </p:txBody>
      </p:sp>
      <p:sp>
        <p:nvSpPr>
          <p:cNvPr id="11" name="TextBox 10"/>
          <p:cNvSpPr txBox="1"/>
          <p:nvPr/>
        </p:nvSpPr>
        <p:spPr>
          <a:xfrm>
            <a:off x="15471192" y="5436853"/>
            <a:ext cx="13258800" cy="15111831"/>
          </a:xfrm>
          <a:prstGeom prst="rect">
            <a:avLst/>
          </a:prstGeom>
          <a:noFill/>
        </p:spPr>
        <p:txBody>
          <a:bodyPr wrap="square" rtlCol="0">
            <a:spAutoFit/>
          </a:bodyPr>
          <a:lstStyle/>
          <a:p>
            <a:pPr algn="ctr"/>
            <a:r>
              <a:rPr lang="en-US" sz="6600" dirty="0" smtClean="0">
                <a:latin typeface="Times New Roman"/>
                <a:cs typeface="Times New Roman"/>
              </a:rPr>
              <a:t>Data Description</a:t>
            </a:r>
          </a:p>
          <a:p>
            <a:pPr algn="ctr"/>
            <a:endParaRPr lang="en-US" sz="3600" dirty="0" smtClean="0">
              <a:latin typeface="Times New Roman"/>
              <a:cs typeface="Times New Roman"/>
            </a:endParaRPr>
          </a:p>
          <a:p>
            <a:pPr algn="just"/>
            <a:r>
              <a:rPr lang="en-US" sz="3200" dirty="0" smtClean="0">
                <a:latin typeface="Times New Roman"/>
                <a:cs typeface="Times New Roman"/>
              </a:rPr>
              <a:t>	Our </a:t>
            </a:r>
            <a:r>
              <a:rPr lang="en-US" sz="3200" dirty="0">
                <a:latin typeface="Times New Roman"/>
                <a:cs typeface="Times New Roman"/>
              </a:rPr>
              <a:t>panel data consists of every regular season game between 2004 and 2013. For each of these more than 24,000 games our data set includes attendance, measures of competitive </a:t>
            </a:r>
            <a:r>
              <a:rPr lang="en-US" sz="3200" dirty="0" smtClean="0">
                <a:latin typeface="Times New Roman"/>
                <a:cs typeface="Times New Roman"/>
              </a:rPr>
              <a:t>balance, </a:t>
            </a:r>
            <a:r>
              <a:rPr lang="en-US" sz="3200" dirty="0">
                <a:latin typeface="Times New Roman"/>
                <a:cs typeface="Times New Roman"/>
              </a:rPr>
              <a:t>and various control variables.  We include teams’ performance with their current winning percentage as well as the difference between the home team and visiting teams current winning percentages. We </a:t>
            </a:r>
            <a:r>
              <a:rPr lang="en-US" sz="3200" dirty="0" smtClean="0">
                <a:latin typeface="Times New Roman"/>
                <a:cs typeface="Times New Roman"/>
              </a:rPr>
              <a:t>measured </a:t>
            </a:r>
            <a:r>
              <a:rPr lang="en-US" sz="3200" dirty="0">
                <a:latin typeface="Times New Roman"/>
                <a:cs typeface="Times New Roman"/>
              </a:rPr>
              <a:t>the competitiveness of the league for each game by calculating </a:t>
            </a:r>
            <a:r>
              <a:rPr lang="en-US" sz="3200" dirty="0" smtClean="0">
                <a:latin typeface="Times New Roman"/>
                <a:cs typeface="Times New Roman"/>
              </a:rPr>
              <a:t>standard </a:t>
            </a:r>
            <a:r>
              <a:rPr lang="en-US" sz="3200" dirty="0">
                <a:latin typeface="Times New Roman"/>
                <a:cs typeface="Times New Roman"/>
              </a:rPr>
              <a:t>deviation at that point in the season. We also control for the previous season’s winning percentage and whether each team made the playoffs the prior year. Finally we control for other factors affecting attendance like the day of the week, the time of the game, and the game number during the season. </a:t>
            </a:r>
            <a:endParaRPr lang="en-US" sz="3200" dirty="0" smtClean="0">
              <a:latin typeface="Times New Roman"/>
              <a:cs typeface="Times New Roman"/>
            </a:endParaRPr>
          </a:p>
          <a:p>
            <a:endParaRPr lang="en-US" sz="3600" dirty="0">
              <a:latin typeface="Times New Roman"/>
              <a:cs typeface="Times New Roman"/>
            </a:endParaRPr>
          </a:p>
          <a:p>
            <a:pPr algn="ctr"/>
            <a:r>
              <a:rPr lang="en-US" sz="6600" dirty="0" smtClean="0">
                <a:latin typeface="Times New Roman"/>
                <a:cs typeface="Times New Roman"/>
              </a:rPr>
              <a:t>Fixed Effects</a:t>
            </a:r>
            <a:endParaRPr lang="en-US" sz="6600" dirty="0">
              <a:latin typeface="Times New Roman"/>
              <a:cs typeface="Times New Roman"/>
            </a:endParaRPr>
          </a:p>
          <a:p>
            <a:endParaRPr lang="en-US" sz="3600" dirty="0" smtClean="0">
              <a:latin typeface="Times New Roman"/>
              <a:cs typeface="Times New Roman"/>
            </a:endParaRPr>
          </a:p>
          <a:p>
            <a:pPr algn="just"/>
            <a:r>
              <a:rPr lang="en-US" sz="3200" dirty="0" smtClean="0">
                <a:latin typeface="Times New Roman"/>
                <a:cs typeface="Times New Roman"/>
              </a:rPr>
              <a:t>	Major </a:t>
            </a:r>
            <a:r>
              <a:rPr lang="en-US" sz="3200" dirty="0">
                <a:latin typeface="Times New Roman"/>
                <a:cs typeface="Times New Roman"/>
              </a:rPr>
              <a:t>League Baseball teams, however, are not homogeneous. For example, cities have varying local economic conditions, populations, and ticket prices. For some cities with more of a tradition of attending baseball games, like Boston or Chicago, </a:t>
            </a:r>
            <a:r>
              <a:rPr lang="en-US" sz="3200" dirty="0" smtClean="0">
                <a:latin typeface="Times New Roman"/>
                <a:cs typeface="Times New Roman"/>
              </a:rPr>
              <a:t>demand </a:t>
            </a:r>
            <a:r>
              <a:rPr lang="en-US" sz="3200" dirty="0">
                <a:latin typeface="Times New Roman"/>
                <a:cs typeface="Times New Roman"/>
              </a:rPr>
              <a:t>for home games may be particularly inelastic, in which case none of the variables we are measuring may have much of an effect with respect to changing attendance numbers. Figure 1 exemplifies this heterogeneity between teams. We controlled for time-invariant variables that are unique to each team with team-fixed </a:t>
            </a:r>
            <a:r>
              <a:rPr lang="en-US" sz="3200" dirty="0" smtClean="0">
                <a:latin typeface="Times New Roman"/>
                <a:cs typeface="Times New Roman"/>
              </a:rPr>
              <a:t>effects such as quality of stadium, history, and market size. </a:t>
            </a:r>
            <a:r>
              <a:rPr lang="en-US" sz="3200" dirty="0">
                <a:latin typeface="Times New Roman"/>
                <a:cs typeface="Times New Roman"/>
              </a:rPr>
              <a:t>This captures the historic charm of Fenway </a:t>
            </a:r>
            <a:r>
              <a:rPr lang="en-US" sz="3200" dirty="0" smtClean="0">
                <a:latin typeface="Times New Roman"/>
                <a:cs typeface="Times New Roman"/>
              </a:rPr>
              <a:t>Park</a:t>
            </a:r>
            <a:r>
              <a:rPr lang="en-US" sz="3200" dirty="0">
                <a:latin typeface="Times New Roman"/>
                <a:cs typeface="Times New Roman"/>
              </a:rPr>
              <a:t> </a:t>
            </a:r>
            <a:r>
              <a:rPr lang="en-US" sz="3200" dirty="0" smtClean="0">
                <a:latin typeface="Times New Roman"/>
                <a:cs typeface="Times New Roman"/>
              </a:rPr>
              <a:t>as </a:t>
            </a:r>
            <a:r>
              <a:rPr lang="en-US" sz="3200" dirty="0">
                <a:latin typeface="Times New Roman"/>
                <a:cs typeface="Times New Roman"/>
              </a:rPr>
              <a:t>well as the lack </a:t>
            </a:r>
            <a:r>
              <a:rPr lang="en-US" sz="3200" dirty="0" smtClean="0">
                <a:latin typeface="Times New Roman"/>
                <a:cs typeface="Times New Roman"/>
              </a:rPr>
              <a:t>of traditional interest in </a:t>
            </a:r>
            <a:r>
              <a:rPr lang="en-US" sz="3200" dirty="0">
                <a:latin typeface="Times New Roman"/>
                <a:cs typeface="Times New Roman"/>
              </a:rPr>
              <a:t>Miami and Montreal. Since our data span nearly a decade, we also controlled for team-invariant factors changing over time that could influence attendance, such as nationwide economic activity and population growth</a:t>
            </a:r>
            <a:r>
              <a:rPr lang="en-US" sz="3200" dirty="0" smtClean="0">
                <a:latin typeface="Times New Roman"/>
                <a:cs typeface="Times New Roman"/>
              </a:rPr>
              <a:t>.</a:t>
            </a:r>
            <a:endParaRPr lang="en-US" sz="3200" dirty="0">
              <a:latin typeface="Times New Roman"/>
              <a:cs typeface="Times New Roman"/>
            </a:endParaRPr>
          </a:p>
        </p:txBody>
      </p:sp>
      <p:sp>
        <p:nvSpPr>
          <p:cNvPr id="12" name="TextBox 11"/>
          <p:cNvSpPr txBox="1"/>
          <p:nvPr/>
        </p:nvSpPr>
        <p:spPr>
          <a:xfrm>
            <a:off x="29705407" y="5436853"/>
            <a:ext cx="13258800" cy="1107996"/>
          </a:xfrm>
          <a:prstGeom prst="rect">
            <a:avLst/>
          </a:prstGeom>
          <a:noFill/>
        </p:spPr>
        <p:txBody>
          <a:bodyPr wrap="square" rtlCol="0">
            <a:spAutoFit/>
          </a:bodyPr>
          <a:lstStyle/>
          <a:p>
            <a:pPr algn="ctr"/>
            <a:r>
              <a:rPr lang="en-US" sz="6600" dirty="0" smtClean="0">
                <a:latin typeface="Times New Roman"/>
                <a:cs typeface="Times New Roman"/>
              </a:rPr>
              <a:t>Results</a:t>
            </a:r>
          </a:p>
        </p:txBody>
      </p:sp>
      <p:graphicFrame>
        <p:nvGraphicFramePr>
          <p:cNvPr id="15" name="Object 14"/>
          <p:cNvGraphicFramePr>
            <a:graphicFrameLocks noChangeAspect="1"/>
          </p:cNvGraphicFramePr>
          <p:nvPr>
            <p:extLst>
              <p:ext uri="{D42A27DB-BD31-4B8C-83A1-F6EECF244321}">
                <p14:modId xmlns:p14="http://schemas.microsoft.com/office/powerpoint/2010/main" val="3837201624"/>
              </p:ext>
            </p:extLst>
          </p:nvPr>
        </p:nvGraphicFramePr>
        <p:xfrm>
          <a:off x="31577920" y="6544849"/>
          <a:ext cx="10752813" cy="10970775"/>
        </p:xfrm>
        <a:graphic>
          <a:graphicData uri="http://schemas.openxmlformats.org/presentationml/2006/ole">
            <mc:AlternateContent xmlns:mc="http://schemas.openxmlformats.org/markup-compatibility/2006">
              <mc:Choice xmlns:v="urn:schemas-microsoft-com:vml" Requires="v">
                <p:oleObj spid="_x0000_s2058" name="Document" r:id="rId6" imgW="5638800" imgH="5753100" progId="Word.Document.12">
                  <p:embed/>
                </p:oleObj>
              </mc:Choice>
              <mc:Fallback>
                <p:oleObj name="Document" r:id="rId6" imgW="5638800" imgH="5753100" progId="Word.Document.12">
                  <p:embed/>
                  <p:pic>
                    <p:nvPicPr>
                      <p:cNvPr id="0" name=""/>
                      <p:cNvPicPr/>
                      <p:nvPr/>
                    </p:nvPicPr>
                    <p:blipFill>
                      <a:blip r:embed="rId7"/>
                      <a:stretch>
                        <a:fillRect/>
                      </a:stretch>
                    </p:blipFill>
                    <p:spPr>
                      <a:xfrm>
                        <a:off x="31577920" y="6544849"/>
                        <a:ext cx="10752813" cy="10970775"/>
                      </a:xfrm>
                      <a:prstGeom prst="rect">
                        <a:avLst/>
                      </a:prstGeom>
                    </p:spPr>
                  </p:pic>
                </p:oleObj>
              </mc:Fallback>
            </mc:AlternateContent>
          </a:graphicData>
        </a:graphic>
      </p:graphicFrame>
      <p:sp>
        <p:nvSpPr>
          <p:cNvPr id="17" name="TextBox 16"/>
          <p:cNvSpPr txBox="1"/>
          <p:nvPr/>
        </p:nvSpPr>
        <p:spPr>
          <a:xfrm>
            <a:off x="29753469" y="17661793"/>
            <a:ext cx="13258800" cy="14373170"/>
          </a:xfrm>
          <a:prstGeom prst="rect">
            <a:avLst/>
          </a:prstGeom>
          <a:noFill/>
        </p:spPr>
        <p:txBody>
          <a:bodyPr wrap="square" rtlCol="0">
            <a:spAutoFit/>
          </a:bodyPr>
          <a:lstStyle/>
          <a:p>
            <a:pPr algn="just"/>
            <a:r>
              <a:rPr lang="en-US" sz="3200" dirty="0" smtClean="0">
                <a:latin typeface="Times New Roman"/>
                <a:cs typeface="Times New Roman"/>
              </a:rPr>
              <a:t>	In each model, our measures of competitive balance all had statistically significant estimates. Using the pooled regression model, we find that fans are more inclined to attend games when the teams that are playing each other are relatively equal and when there is more balance throughout the league.</a:t>
            </a:r>
          </a:p>
          <a:p>
            <a:r>
              <a:rPr lang="en-US" sz="3200" dirty="0" smtClean="0">
                <a:latin typeface="Times New Roman"/>
                <a:cs typeface="Times New Roman"/>
              </a:rPr>
              <a:t>	Model </a:t>
            </a:r>
            <a:r>
              <a:rPr lang="en-US" sz="3200" dirty="0">
                <a:latin typeface="Times New Roman"/>
                <a:cs typeface="Times New Roman"/>
              </a:rPr>
              <a:t>2 has fixed effects within years. This controls for various other factors that influence fan attendance across each season that we could not control for in the pooled regression. Model 3 has fixed effects within teams, which controls for factors that influence fan attendance across each team that we could not control for in the pooled regression. The conclusion from these models is the same as the conclusion from the pooled regression model.</a:t>
            </a:r>
          </a:p>
          <a:p>
            <a:r>
              <a:rPr lang="en-US" sz="3200" dirty="0" smtClean="0">
                <a:latin typeface="Times New Roman"/>
                <a:cs typeface="Times New Roman"/>
              </a:rPr>
              <a:t>	Model </a:t>
            </a:r>
            <a:r>
              <a:rPr lang="en-US" sz="3200" dirty="0">
                <a:latin typeface="Times New Roman"/>
                <a:cs typeface="Times New Roman"/>
              </a:rPr>
              <a:t>4 has both team and year fixed effects, which makes it our most unbiased model. The coefficient estimate for difference in winning </a:t>
            </a:r>
            <a:r>
              <a:rPr lang="en-US" sz="3200" dirty="0" smtClean="0">
                <a:latin typeface="Times New Roman"/>
                <a:cs typeface="Times New Roman"/>
              </a:rPr>
              <a:t>percentages </a:t>
            </a:r>
            <a:r>
              <a:rPr lang="en-US" sz="3200" dirty="0">
                <a:latin typeface="Times New Roman"/>
                <a:cs typeface="Times New Roman"/>
              </a:rPr>
              <a:t>is -113.82, which means that an increase in difference of winning percentages of .010 </a:t>
            </a:r>
            <a:r>
              <a:rPr lang="en-US" sz="3200" dirty="0" smtClean="0">
                <a:latin typeface="Times New Roman"/>
                <a:cs typeface="Times New Roman"/>
              </a:rPr>
              <a:t>relates to a predicted decrease of </a:t>
            </a:r>
            <a:r>
              <a:rPr lang="en-US" sz="3200" dirty="0">
                <a:latin typeface="Times New Roman"/>
                <a:cs typeface="Times New Roman"/>
              </a:rPr>
              <a:t>114 </a:t>
            </a:r>
            <a:r>
              <a:rPr lang="en-US" sz="3200" dirty="0" smtClean="0">
                <a:latin typeface="Times New Roman"/>
                <a:cs typeface="Times New Roman"/>
              </a:rPr>
              <a:t>fans </a:t>
            </a:r>
            <a:r>
              <a:rPr lang="en-US" sz="3200" dirty="0">
                <a:latin typeface="Times New Roman"/>
                <a:cs typeface="Times New Roman"/>
              </a:rPr>
              <a:t>at that game, holding all other variables in the model constant. This is equivalent to about a two win difference in end of season record between the two teams. The estimated coefficient for standard deviation of winning </a:t>
            </a:r>
            <a:r>
              <a:rPr lang="en-US" sz="3200" dirty="0" smtClean="0">
                <a:latin typeface="Times New Roman"/>
                <a:cs typeface="Times New Roman"/>
              </a:rPr>
              <a:t>percentages is </a:t>
            </a:r>
            <a:r>
              <a:rPr lang="en-US" sz="3200" dirty="0">
                <a:latin typeface="Times New Roman"/>
                <a:cs typeface="Times New Roman"/>
              </a:rPr>
              <a:t>-725.42, which means that with a 0.010 increase in league wide standard deviation of winning percentages, we would expect a 725 fan decrease in attendance at a single game holding the rest of the model constant. </a:t>
            </a:r>
            <a:r>
              <a:rPr lang="en-US" sz="3200" dirty="0" smtClean="0">
                <a:latin typeface="Times New Roman"/>
                <a:cs typeface="Times New Roman"/>
              </a:rPr>
              <a:t>For reference a change in league wide standard deviation of 0.010 equates to about the best team being better by 0.050 and the worst team being worse by about 0.050, about 8 games in either direction. </a:t>
            </a:r>
          </a:p>
          <a:p>
            <a:r>
              <a:rPr lang="en-US" sz="3200" dirty="0" smtClean="0">
                <a:latin typeface="Times New Roman"/>
                <a:cs typeface="Times New Roman"/>
              </a:rPr>
              <a:t>	Across </a:t>
            </a:r>
            <a:r>
              <a:rPr lang="en-US" sz="3200" dirty="0">
                <a:latin typeface="Times New Roman"/>
                <a:cs typeface="Times New Roman"/>
              </a:rPr>
              <a:t>all models the result </a:t>
            </a:r>
            <a:r>
              <a:rPr lang="en-US" sz="3200" dirty="0" smtClean="0">
                <a:latin typeface="Times New Roman"/>
                <a:cs typeface="Times New Roman"/>
              </a:rPr>
              <a:t>stays almost the </a:t>
            </a:r>
            <a:r>
              <a:rPr lang="en-US" sz="3200" dirty="0">
                <a:latin typeface="Times New Roman"/>
                <a:cs typeface="Times New Roman"/>
              </a:rPr>
              <a:t>same. MLB fans prefer to go to games where the teams are relatively equal and where league wide standings have a tighter concentration of teams in the middle of the pack with few outliers at the extremes. </a:t>
            </a:r>
          </a:p>
          <a:p>
            <a:pPr algn="just"/>
            <a:endParaRPr lang="en-US" sz="3200" dirty="0" smtClean="0">
              <a:latin typeface="Times New Roman"/>
              <a:cs typeface="Times New Roman"/>
            </a:endParaRPr>
          </a:p>
        </p:txBody>
      </p:sp>
      <p:pic>
        <p:nvPicPr>
          <p:cNvPr id="19" name="Picture 18" descr="Macintosh HD:Users:danielmeyer:Desktop:Screen Shot 2015-03-09 at 10.11.23 PM.png"/>
          <p:cNvPicPr/>
          <p:nvPr/>
        </p:nvPicPr>
        <p:blipFill>
          <a:blip r:embed="rId8">
            <a:extLst>
              <a:ext uri="{28A0092B-C50C-407E-A947-70E740481C1C}">
                <a14:useLocalDpi xmlns:a14="http://schemas.microsoft.com/office/drawing/2010/main" val="0"/>
              </a:ext>
            </a:extLst>
          </a:blip>
          <a:srcRect/>
          <a:stretch>
            <a:fillRect/>
          </a:stretch>
        </p:blipFill>
        <p:spPr bwMode="auto">
          <a:xfrm>
            <a:off x="18159686" y="21595125"/>
            <a:ext cx="7913322" cy="3085101"/>
          </a:xfrm>
          <a:prstGeom prst="rect">
            <a:avLst/>
          </a:prstGeom>
          <a:noFill/>
          <a:ln>
            <a:noFill/>
          </a:ln>
        </p:spPr>
      </p:pic>
      <p:pic>
        <p:nvPicPr>
          <p:cNvPr id="21" name="Picture 20" descr="700px-Le_Stade_Olympique1.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00200" y="19738893"/>
            <a:ext cx="13258800" cy="3712464"/>
          </a:xfrm>
          <a:prstGeom prst="rect">
            <a:avLst/>
          </a:prstGeom>
        </p:spPr>
      </p:pic>
      <p:pic>
        <p:nvPicPr>
          <p:cNvPr id="22" name="Picture 21" descr="fenway_panorama.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00200" y="27984248"/>
            <a:ext cx="13258800" cy="3558272"/>
          </a:xfrm>
          <a:prstGeom prst="rect">
            <a:avLst/>
          </a:prstGeom>
        </p:spPr>
      </p:pic>
      <p:pic>
        <p:nvPicPr>
          <p:cNvPr id="23" name="Picture 22" descr="pano_20120617_121157.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00200" y="24256531"/>
            <a:ext cx="13258800" cy="2723430"/>
          </a:xfrm>
          <a:prstGeom prst="rect">
            <a:avLst/>
          </a:prstGeom>
        </p:spPr>
      </p:pic>
      <p:pic>
        <p:nvPicPr>
          <p:cNvPr id="24" name="Picture 23" descr="Screen Shot 2015-04-27 at 10.41.05 PM.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274550" y="25377718"/>
            <a:ext cx="9367692" cy="5691279"/>
          </a:xfrm>
          <a:prstGeom prst="rect">
            <a:avLst/>
          </a:prstGeom>
        </p:spPr>
      </p:pic>
      <p:sp>
        <p:nvSpPr>
          <p:cNvPr id="25" name="TextBox 24"/>
          <p:cNvSpPr txBox="1"/>
          <p:nvPr/>
        </p:nvSpPr>
        <p:spPr>
          <a:xfrm>
            <a:off x="5486400" y="23549745"/>
            <a:ext cx="5575966" cy="584776"/>
          </a:xfrm>
          <a:prstGeom prst="rect">
            <a:avLst/>
          </a:prstGeom>
          <a:noFill/>
        </p:spPr>
        <p:txBody>
          <a:bodyPr wrap="none" rtlCol="0">
            <a:spAutoFit/>
          </a:bodyPr>
          <a:lstStyle/>
          <a:p>
            <a:r>
              <a:rPr lang="en-US" sz="3200" dirty="0" smtClean="0">
                <a:latin typeface="Times New Roman"/>
                <a:cs typeface="Times New Roman"/>
              </a:rPr>
              <a:t>Olympic Stadium, Montreal, QC </a:t>
            </a:r>
            <a:endParaRPr lang="en-US" sz="3200" dirty="0">
              <a:latin typeface="Times New Roman"/>
              <a:cs typeface="Times New Roman"/>
            </a:endParaRPr>
          </a:p>
        </p:txBody>
      </p:sp>
      <p:sp>
        <p:nvSpPr>
          <p:cNvPr id="26" name="TextBox 25"/>
          <p:cNvSpPr txBox="1"/>
          <p:nvPr/>
        </p:nvSpPr>
        <p:spPr>
          <a:xfrm>
            <a:off x="6036888" y="27084290"/>
            <a:ext cx="4403770" cy="584776"/>
          </a:xfrm>
          <a:prstGeom prst="rect">
            <a:avLst/>
          </a:prstGeom>
          <a:noFill/>
        </p:spPr>
        <p:txBody>
          <a:bodyPr wrap="none" rtlCol="0">
            <a:spAutoFit/>
          </a:bodyPr>
          <a:lstStyle/>
          <a:p>
            <a:pPr algn="ctr"/>
            <a:r>
              <a:rPr lang="en-US" sz="3200" dirty="0" smtClean="0">
                <a:latin typeface="Times New Roman"/>
                <a:cs typeface="Times New Roman"/>
              </a:rPr>
              <a:t>Safeco Field, Seattle, WA</a:t>
            </a:r>
            <a:endParaRPr lang="en-US" sz="3200" dirty="0">
              <a:latin typeface="Times New Roman"/>
              <a:cs typeface="Times New Roman"/>
            </a:endParaRPr>
          </a:p>
        </p:txBody>
      </p:sp>
      <p:sp>
        <p:nvSpPr>
          <p:cNvPr id="27" name="TextBox 26"/>
          <p:cNvSpPr txBox="1"/>
          <p:nvPr/>
        </p:nvSpPr>
        <p:spPr>
          <a:xfrm>
            <a:off x="5486400" y="31922702"/>
            <a:ext cx="5394706" cy="584776"/>
          </a:xfrm>
          <a:prstGeom prst="rect">
            <a:avLst/>
          </a:prstGeom>
          <a:noFill/>
        </p:spPr>
        <p:txBody>
          <a:bodyPr wrap="square" rtlCol="0">
            <a:spAutoFit/>
          </a:bodyPr>
          <a:lstStyle/>
          <a:p>
            <a:pPr algn="ctr"/>
            <a:r>
              <a:rPr lang="en-US" sz="3200" dirty="0" smtClean="0">
                <a:latin typeface="Times New Roman"/>
                <a:cs typeface="Times New Roman"/>
              </a:rPr>
              <a:t>Fenway Park, Boston, MA</a:t>
            </a:r>
            <a:endParaRPr lang="en-US" sz="3200" dirty="0">
              <a:latin typeface="Times New Roman"/>
              <a:cs typeface="Times New Roman"/>
            </a:endParaRPr>
          </a:p>
        </p:txBody>
      </p:sp>
      <p:sp>
        <p:nvSpPr>
          <p:cNvPr id="28" name="TextBox 27"/>
          <p:cNvSpPr txBox="1"/>
          <p:nvPr/>
        </p:nvSpPr>
        <p:spPr>
          <a:xfrm>
            <a:off x="21539201" y="24824266"/>
            <a:ext cx="1524175" cy="584776"/>
          </a:xfrm>
          <a:prstGeom prst="rect">
            <a:avLst/>
          </a:prstGeom>
          <a:noFill/>
        </p:spPr>
        <p:txBody>
          <a:bodyPr wrap="none" rtlCol="0">
            <a:spAutoFit/>
          </a:bodyPr>
          <a:lstStyle/>
          <a:p>
            <a:r>
              <a:rPr lang="en-US" sz="3200" dirty="0" smtClean="0"/>
              <a:t>Figure 1</a:t>
            </a:r>
            <a:endParaRPr lang="en-US" sz="3200" dirty="0"/>
          </a:p>
        </p:txBody>
      </p:sp>
      <p:sp>
        <p:nvSpPr>
          <p:cNvPr id="29" name="TextBox 28"/>
          <p:cNvSpPr txBox="1"/>
          <p:nvPr/>
        </p:nvSpPr>
        <p:spPr>
          <a:xfrm>
            <a:off x="17153223" y="31736273"/>
            <a:ext cx="9881431" cy="584776"/>
          </a:xfrm>
          <a:prstGeom prst="rect">
            <a:avLst/>
          </a:prstGeom>
          <a:noFill/>
        </p:spPr>
        <p:txBody>
          <a:bodyPr wrap="none" rtlCol="0">
            <a:spAutoFit/>
          </a:bodyPr>
          <a:lstStyle/>
          <a:p>
            <a:pPr algn="ctr"/>
            <a:r>
              <a:rPr lang="en-US" sz="3200" dirty="0" smtClean="0">
                <a:latin typeface="Times New Roman"/>
                <a:cs typeface="Times New Roman"/>
              </a:rPr>
              <a:t>The American League was particularly unbalanced in 2001</a:t>
            </a:r>
            <a:endParaRPr lang="en-US" sz="3200" dirty="0">
              <a:latin typeface="Times New Roman"/>
              <a:cs typeface="Times New Roman"/>
            </a:endParaRPr>
          </a:p>
        </p:txBody>
      </p:sp>
    </p:spTree>
    <p:extLst>
      <p:ext uri="{BB962C8B-B14F-4D97-AF65-F5344CB8AC3E}">
        <p14:creationId xmlns:p14="http://schemas.microsoft.com/office/powerpoint/2010/main" val="39664333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385</TotalTime>
  <Words>54</Words>
  <Application>Microsoft Macintosh PowerPoint</Application>
  <PresentationFormat>Custom</PresentationFormat>
  <Paragraphs>27</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Office Theme</vt:lpstr>
      <vt:lpstr>Document</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Becky and tripp’s poster</dc:title>
  <dc:creator>Becky Newman</dc:creator>
  <cp:lastModifiedBy>Daniel Meyer</cp:lastModifiedBy>
  <cp:revision>47</cp:revision>
  <dcterms:created xsi:type="dcterms:W3CDTF">2013-04-25T03:02:51Z</dcterms:created>
  <dcterms:modified xsi:type="dcterms:W3CDTF">2015-04-28T17:14:51Z</dcterms:modified>
</cp:coreProperties>
</file>