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1792" y="-112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15-04-25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65" y="2057400"/>
            <a:ext cx="8481820" cy="43031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43164" y="1290150"/>
            <a:ext cx="2712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Helvetica" pitchFamily="34" charset="0"/>
              </a:rPr>
              <a:t>Land Reform and Violence: Creating a Set of Conditions in Zimbabwe</a:t>
            </a:r>
            <a:endParaRPr lang="en-US" sz="9600" dirty="0"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77800" y="4419600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Dylan Ciccarelli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0200" y="5715000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Government Department, </a:t>
            </a:r>
            <a:r>
              <a:rPr lang="en-US" sz="7200" dirty="0" smtClean="0">
                <a:latin typeface="Helvetica" pitchFamily="34" charset="0"/>
              </a:rPr>
              <a:t>Colby College, Waterville, ME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7620000"/>
            <a:ext cx="13258800" cy="406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Times New Roman"/>
                <a:cs typeface="Times New Roman"/>
              </a:rPr>
              <a:t>Research Question</a:t>
            </a:r>
            <a:endParaRPr lang="en-US" sz="6600" dirty="0">
              <a:latin typeface="Times New Roman"/>
              <a:cs typeface="Times New Roman"/>
            </a:endParaRPr>
          </a:p>
          <a:p>
            <a:pPr algn="just"/>
            <a:r>
              <a:rPr lang="en-CA" sz="3200" b="1" dirty="0" smtClean="0">
                <a:latin typeface="Times New Roman"/>
                <a:cs typeface="Times New Roman"/>
              </a:rPr>
              <a:t>This research project attempts to answer the question: under </a:t>
            </a:r>
            <a:r>
              <a:rPr lang="en-CA" sz="3200" b="1" dirty="0">
                <a:latin typeface="Times New Roman"/>
                <a:cs typeface="Times New Roman"/>
              </a:rPr>
              <a:t>what conditions does land reform become violent? </a:t>
            </a:r>
            <a:r>
              <a:rPr lang="en-CA" sz="3200" dirty="0">
                <a:latin typeface="Times New Roman"/>
                <a:cs typeface="Times New Roman"/>
              </a:rPr>
              <a:t>This question will </a:t>
            </a:r>
            <a:r>
              <a:rPr lang="en-CA" sz="3200" dirty="0" smtClean="0">
                <a:latin typeface="Times New Roman"/>
                <a:cs typeface="Times New Roman"/>
              </a:rPr>
              <a:t>focus </a:t>
            </a:r>
            <a:r>
              <a:rPr lang="en-CA" sz="3200" dirty="0">
                <a:latin typeface="Times New Roman"/>
                <a:cs typeface="Times New Roman"/>
              </a:rPr>
              <a:t>on violent land reform in </a:t>
            </a:r>
            <a:r>
              <a:rPr lang="en-CA" sz="3200" dirty="0" smtClean="0">
                <a:latin typeface="Times New Roman"/>
                <a:cs typeface="Times New Roman"/>
              </a:rPr>
              <a:t>Zimbabwe and why violence occur</a:t>
            </a:r>
            <a:r>
              <a:rPr lang="en-US" sz="3200" dirty="0" smtClean="0">
                <a:latin typeface="Times New Roman"/>
                <a:cs typeface="Times New Roman"/>
              </a:rPr>
              <a:t>r</a:t>
            </a:r>
            <a:r>
              <a:rPr lang="en-CA" sz="3200" dirty="0" err="1" smtClean="0">
                <a:latin typeface="Times New Roman"/>
                <a:cs typeface="Times New Roman"/>
              </a:rPr>
              <a:t>ed</a:t>
            </a:r>
            <a:r>
              <a:rPr lang="en-CA" sz="3200" dirty="0" smtClean="0">
                <a:latin typeface="Times New Roman"/>
                <a:cs typeface="Times New Roman"/>
              </a:rPr>
              <a:t> during the fast track land reform process of 1998-2002, </a:t>
            </a:r>
            <a:r>
              <a:rPr lang="en-CA" sz="3200" dirty="0">
                <a:latin typeface="Times New Roman"/>
                <a:cs typeface="Times New Roman"/>
              </a:rPr>
              <a:t>with a comparison to Kenya. </a:t>
            </a:r>
            <a:r>
              <a:rPr lang="en-CA" sz="3200" dirty="0">
                <a:latin typeface="Times New Roman"/>
                <a:cs typeface="Times New Roman"/>
              </a:rPr>
              <a:t>C</a:t>
            </a:r>
            <a:r>
              <a:rPr lang="en-CA" sz="3200" dirty="0" smtClean="0">
                <a:latin typeface="Times New Roman"/>
                <a:cs typeface="Times New Roman"/>
              </a:rPr>
              <a:t>reating a set of conditions under which land reform becomes violent will work towards improved policies of land related issues and their implementation. </a:t>
            </a:r>
            <a:endParaRPr lang="en-US" sz="3200" dirty="0">
              <a:latin typeface="Helvetic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11582400"/>
            <a:ext cx="13258800" cy="12526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Times New Roman"/>
                <a:cs typeface="Times New Roman"/>
              </a:rPr>
              <a:t>Hypotheses</a:t>
            </a:r>
            <a:r>
              <a:rPr lang="en-US" sz="7200" dirty="0" smtClean="0">
                <a:latin typeface="Times New Roman"/>
                <a:cs typeface="Times New Roman"/>
              </a:rPr>
              <a:t> </a:t>
            </a:r>
          </a:p>
          <a:p>
            <a:pPr algn="just"/>
            <a:r>
              <a:rPr lang="en-CA" sz="3200" dirty="0">
                <a:latin typeface="Times New Roman"/>
                <a:cs typeface="Times New Roman"/>
              </a:rPr>
              <a:t>In order to determine the conditions under which land reform becomes violent, a set of hypotheses will be tested using previous research, empirical evidence, and quantitative data. These hypotheses are divided into the categories of ethnicity/race/</a:t>
            </a:r>
            <a:r>
              <a:rPr lang="en-CA" sz="3200" dirty="0" smtClean="0">
                <a:latin typeface="Times New Roman"/>
                <a:cs typeface="Times New Roman"/>
              </a:rPr>
              <a:t>society, </a:t>
            </a:r>
            <a:r>
              <a:rPr lang="en-CA" sz="3200" dirty="0">
                <a:latin typeface="Times New Roman"/>
                <a:cs typeface="Times New Roman"/>
              </a:rPr>
              <a:t>economic </a:t>
            </a:r>
            <a:r>
              <a:rPr lang="en-CA" sz="3200" dirty="0" smtClean="0">
                <a:latin typeface="Times New Roman"/>
                <a:cs typeface="Times New Roman"/>
              </a:rPr>
              <a:t>factors, and politics/institutional factors .  </a:t>
            </a:r>
            <a:endParaRPr lang="en-US" sz="3200" dirty="0">
              <a:latin typeface="Times New Roman"/>
              <a:cs typeface="Times New Roman"/>
            </a:endParaRPr>
          </a:p>
          <a:p>
            <a:pPr algn="just"/>
            <a:r>
              <a:rPr lang="en-CA" sz="3200" i="1" dirty="0">
                <a:latin typeface="Times New Roman"/>
                <a:cs typeface="Times New Roman"/>
              </a:rPr>
              <a:t>Ethnicity/Race/</a:t>
            </a:r>
            <a:r>
              <a:rPr lang="en-CA" sz="3200" i="1" dirty="0" smtClean="0">
                <a:latin typeface="Times New Roman"/>
                <a:cs typeface="Times New Roman"/>
              </a:rPr>
              <a:t>Society: </a:t>
            </a:r>
            <a:endParaRPr lang="en-US" sz="3200" i="1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A large number of racial ‘outsiders’ ownership of land creates an easy target for violence to be inflicted upon.</a:t>
            </a:r>
            <a:endParaRPr lang="en-US" sz="3200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The </a:t>
            </a:r>
            <a:r>
              <a:rPr lang="en-CA" sz="3200" dirty="0" smtClean="0">
                <a:latin typeface="Times New Roman"/>
                <a:cs typeface="Times New Roman"/>
              </a:rPr>
              <a:t>use </a:t>
            </a:r>
            <a:r>
              <a:rPr lang="en-CA" sz="3200" dirty="0">
                <a:latin typeface="Times New Roman"/>
                <a:cs typeface="Times New Roman"/>
              </a:rPr>
              <a:t>of </a:t>
            </a:r>
            <a:r>
              <a:rPr lang="en-CA" sz="3200" dirty="0" smtClean="0">
                <a:latin typeface="Times New Roman"/>
                <a:cs typeface="Times New Roman"/>
              </a:rPr>
              <a:t>violence </a:t>
            </a:r>
            <a:r>
              <a:rPr lang="en-CA" sz="3200" dirty="0">
                <a:latin typeface="Times New Roman"/>
                <a:cs typeface="Times New Roman"/>
              </a:rPr>
              <a:t>against racial ‘outsiders’ is justified, as they own the majority of agricultural land.</a:t>
            </a:r>
            <a:endParaRPr lang="en-US" sz="3200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 smtClean="0">
                <a:latin typeface="Times New Roman"/>
                <a:cs typeface="Times New Roman"/>
              </a:rPr>
              <a:t>A </a:t>
            </a:r>
            <a:r>
              <a:rPr lang="en-CA" sz="3200" dirty="0">
                <a:latin typeface="Times New Roman"/>
                <a:cs typeface="Times New Roman"/>
              </a:rPr>
              <a:t>large number of ethnic ‘outsiders’ occupying jobs in the agricultural sector results in violence between competing land </a:t>
            </a:r>
            <a:r>
              <a:rPr lang="en-CA" sz="3200" dirty="0" smtClean="0">
                <a:latin typeface="Times New Roman"/>
                <a:cs typeface="Times New Roman"/>
              </a:rPr>
              <a:t>claimants.</a:t>
            </a:r>
            <a:endParaRPr lang="en-US" sz="3200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Violence is used as a means to psychologically decolonize the landless class. </a:t>
            </a:r>
            <a:endParaRPr lang="en-US" sz="3200" dirty="0">
              <a:latin typeface="Times New Roman"/>
              <a:cs typeface="Times New Roman"/>
            </a:endParaRPr>
          </a:p>
          <a:p>
            <a:pPr algn="just"/>
            <a:r>
              <a:rPr lang="en-CA" sz="3200" i="1" dirty="0">
                <a:latin typeface="Times New Roman"/>
                <a:cs typeface="Times New Roman"/>
              </a:rPr>
              <a:t>Economics:</a:t>
            </a:r>
            <a:endParaRPr lang="en-US" sz="3200" i="1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High land pressure in the communal areas (CA) resulted in the use of violence during fast track land reform</a:t>
            </a:r>
            <a:r>
              <a:rPr lang="en-CA" sz="3200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r>
              <a:rPr lang="en-CA" sz="3200" i="1" dirty="0" smtClean="0">
                <a:latin typeface="Times New Roman"/>
                <a:cs typeface="Times New Roman"/>
              </a:rPr>
              <a:t>Politics</a:t>
            </a:r>
            <a:r>
              <a:rPr lang="en-CA" sz="3200" i="1" dirty="0">
                <a:latin typeface="Times New Roman"/>
                <a:cs typeface="Times New Roman"/>
              </a:rPr>
              <a:t>/Institutions:</a:t>
            </a:r>
            <a:endParaRPr lang="en-US" sz="3200" i="1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Statist land regimes result in greater levels of violence during land reform.</a:t>
            </a:r>
            <a:endParaRPr lang="en-US" sz="3200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Neo-customary land regimes result in less violence </a:t>
            </a:r>
            <a:r>
              <a:rPr lang="en-CA" sz="3200" dirty="0" smtClean="0">
                <a:latin typeface="Times New Roman"/>
                <a:cs typeface="Times New Roman"/>
              </a:rPr>
              <a:t>during land reform. </a:t>
            </a:r>
            <a:endParaRPr lang="en-US" sz="3200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Previous attempts at land reform perceived as being illegitimate amongst the landless class in terms of outputs produce violence. </a:t>
            </a:r>
            <a:endParaRPr lang="en-US" sz="3200" dirty="0">
              <a:latin typeface="Times New Roman"/>
              <a:cs typeface="Times New Roman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CA" sz="3200" dirty="0">
                <a:latin typeface="Times New Roman"/>
                <a:cs typeface="Times New Roman"/>
              </a:rPr>
              <a:t>Violence manifests when governments use land redistribution as a means of supressing political opposition. </a:t>
            </a:r>
            <a:endParaRPr lang="en-US" sz="3200" dirty="0">
              <a:latin typeface="Times New Roman"/>
              <a:cs typeface="Times New Roman"/>
            </a:endParaRPr>
          </a:p>
          <a:p>
            <a:pPr algn="just"/>
            <a:endParaRPr lang="en-US" sz="3200" dirty="0"/>
          </a:p>
        </p:txBody>
      </p:sp>
      <p:pic>
        <p:nvPicPr>
          <p:cNvPr id="11" name="Picture 10" descr="Zimbabwe Land Use Map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" t="1585" r="1927" b="16873"/>
          <a:stretch/>
        </p:blipFill>
        <p:spPr>
          <a:xfrm>
            <a:off x="15773400" y="8153400"/>
            <a:ext cx="12268200" cy="13805321"/>
          </a:xfrm>
          <a:prstGeom prst="rect">
            <a:avLst/>
          </a:prstGeom>
        </p:spPr>
      </p:pic>
      <p:pic>
        <p:nvPicPr>
          <p:cNvPr id="13" name="Picture 12" descr="Zimbabwe Land Catagories April 20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4460200"/>
            <a:ext cx="11878962" cy="109880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337000" y="18973800"/>
            <a:ext cx="13258800" cy="6124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Times New Roman"/>
                <a:cs typeface="Times New Roman"/>
              </a:rPr>
              <a:t>Comparison to Kenya</a:t>
            </a:r>
          </a:p>
          <a:p>
            <a:pPr algn="just"/>
            <a:r>
              <a:rPr lang="en-US" sz="3200" dirty="0" smtClean="0">
                <a:latin typeface="Times New Roman"/>
                <a:cs typeface="Times New Roman"/>
              </a:rPr>
              <a:t>The Kenyan case study concerns the land reform violence from 1991-1993.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Ethnic ‘outsiders’ controlled the most agriculturally productive land of the Rift Valley. </a:t>
            </a:r>
            <a:endParaRPr lang="en-US" sz="3200" dirty="0">
              <a:latin typeface="Times New Roman"/>
              <a:cs typeface="Times New Roman"/>
            </a:endParaRP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Kenya has a statist land tenure regime.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Both Presidents Kenyatta and </a:t>
            </a:r>
            <a:r>
              <a:rPr lang="en-US" sz="3200" dirty="0" err="1" smtClean="0">
                <a:latin typeface="Times New Roman"/>
                <a:cs typeface="Times New Roman"/>
              </a:rPr>
              <a:t>Moi</a:t>
            </a:r>
            <a:r>
              <a:rPr lang="en-US" sz="3200" dirty="0" smtClean="0">
                <a:latin typeface="Times New Roman"/>
                <a:cs typeface="Times New Roman"/>
              </a:rPr>
              <a:t> used land as a patronage resource. 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Kenya was experiencing high land pressure in less agriculturally productive areas. </a:t>
            </a:r>
          </a:p>
          <a:p>
            <a:pPr algn="just"/>
            <a:r>
              <a:rPr lang="en-US" sz="3200" dirty="0" smtClean="0">
                <a:latin typeface="Times New Roman"/>
                <a:cs typeface="Times New Roman"/>
              </a:rPr>
              <a:t>The Zimbabwean and Kenyan experiences of violence during land reform are similar with respect to the hypotheses studied in this research, improving external validity. 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413200" y="29565600"/>
            <a:ext cx="13258800" cy="800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Times New Roman"/>
                <a:cs typeface="Times New Roman"/>
              </a:rPr>
              <a:t>Conclusions</a:t>
            </a:r>
          </a:p>
          <a:p>
            <a:pPr algn="just"/>
            <a:r>
              <a:rPr lang="en-US" sz="3200" dirty="0" smtClean="0">
                <a:latin typeface="Times New Roman"/>
                <a:cs typeface="Times New Roman"/>
              </a:rPr>
              <a:t>This study established a set of conditions under which land reform becomes violent are as follows: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The presence of racial/ethnic outsiders will increase the likelihood of violence.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High land pressure amongst the poor to the point where quality of life is compromised is likely to produce violence. 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A statist land tenure regime will produce greater levels of violence than a neo-customary regime.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Violence is more likely when land is used as a patronage resource.</a:t>
            </a:r>
          </a:p>
          <a:p>
            <a:pPr marL="457200" indent="-457200" algn="just">
              <a:buFont typeface="Arial"/>
              <a:buChar char="•"/>
            </a:pPr>
            <a:r>
              <a:rPr lang="en-US" sz="3200" dirty="0" smtClean="0">
                <a:latin typeface="Times New Roman"/>
                <a:cs typeface="Times New Roman"/>
              </a:rPr>
              <a:t>The use of anti-colonial/liberation rhetoric and actions increases the likelihood of the use of violence during land reform. </a:t>
            </a:r>
          </a:p>
          <a:p>
            <a:pPr algn="just"/>
            <a:r>
              <a:rPr lang="en-US" sz="3200" dirty="0" smtClean="0">
                <a:latin typeface="Times New Roman"/>
                <a:cs typeface="Times New Roman"/>
              </a:rPr>
              <a:t>This study does not determine which of these conditions is most important nor how many of these conditions need to be present in order for land reform to become violent. </a:t>
            </a:r>
            <a:endParaRPr lang="en-US" sz="3200" dirty="0">
              <a:latin typeface="Times New Roman"/>
              <a:cs typeface="Times New Roman"/>
            </a:endParaRPr>
          </a:p>
        </p:txBody>
      </p:sp>
      <p:pic>
        <p:nvPicPr>
          <p:cNvPr id="17" name="Picture 16" descr="Zimbabwe - Black Power Farm 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760" y="25679400"/>
            <a:ext cx="6642340" cy="3733800"/>
          </a:xfrm>
          <a:prstGeom prst="rect">
            <a:avLst/>
          </a:prstGeom>
        </p:spPr>
      </p:pic>
      <p:pic>
        <p:nvPicPr>
          <p:cNvPr id="18" name="Picture 17" descr="Zimbabwe - Farm Invasio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400" y="25755600"/>
            <a:ext cx="6498273" cy="3657600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91178"/>
              </p:ext>
            </p:extLst>
          </p:nvPr>
        </p:nvGraphicFramePr>
        <p:xfrm>
          <a:off x="15392400" y="22936200"/>
          <a:ext cx="13106400" cy="7414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7467600"/>
              </a:tblGrid>
              <a:tr h="1375410">
                <a:tc gridSpan="2">
                  <a:txBody>
                    <a:bodyPr/>
                    <a:lstStyle/>
                    <a:p>
                      <a:pPr algn="ctr"/>
                      <a:r>
                        <a:rPr lang="en-US" sz="6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Social</a:t>
                      </a:r>
                      <a:r>
                        <a:rPr lang="en-US" sz="66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Conditions </a:t>
                      </a:r>
                      <a:endParaRPr lang="en-US" sz="6600" b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541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Hypotheses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Evidence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541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Racial</a:t>
                      </a:r>
                      <a:r>
                        <a:rPr lang="en-US" sz="4400" baseline="0" dirty="0" smtClean="0">
                          <a:latin typeface="Times New Roman"/>
                          <a:cs typeface="Times New Roman"/>
                        </a:rPr>
                        <a:t> ‘outsiders’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White commercial farmers</a:t>
                      </a:r>
                    </a:p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Inequality of land along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lines of race</a:t>
                      </a: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 </a:t>
                      </a:r>
                    </a:p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Not considered ‘native Zimbabwean’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541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Ethnic ‘outsiders’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Farm workers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on commercial farms</a:t>
                      </a:r>
                    </a:p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Extension of white farmers</a:t>
                      </a:r>
                    </a:p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1,600 assaulted and 26 killed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7541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Psychologically de-colonize 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Third </a:t>
                      </a:r>
                      <a:r>
                        <a:rPr lang="en-US" sz="3200" dirty="0" err="1" smtClean="0">
                          <a:latin typeface="Times New Roman"/>
                          <a:cs typeface="Times New Roman"/>
                        </a:rPr>
                        <a:t>Chimurenga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</a:p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War Veterans invasion of farms</a:t>
                      </a:r>
                    </a:p>
                    <a:p>
                      <a:pPr marL="457200" indent="-457200" algn="l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Continuation of colonial rule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675176"/>
              </p:ext>
            </p:extLst>
          </p:nvPr>
        </p:nvGraphicFramePr>
        <p:xfrm>
          <a:off x="15392400" y="31089600"/>
          <a:ext cx="131064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1776"/>
                <a:gridCol w="7434624"/>
              </a:tblGrid>
              <a:tr h="17272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6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Economic</a:t>
                      </a:r>
                      <a:r>
                        <a:rPr lang="en-US" sz="66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Conditions</a:t>
                      </a:r>
                      <a:endParaRPr lang="en-US" sz="6600" b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Hypothesis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4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Evidence</a:t>
                      </a: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340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Times New Roman"/>
                          <a:cs typeface="Times New Roman"/>
                        </a:rPr>
                        <a:t>High</a:t>
                      </a:r>
                      <a:r>
                        <a:rPr lang="en-US" sz="4400" baseline="0" dirty="0" smtClean="0">
                          <a:latin typeface="Times New Roman"/>
                          <a:cs typeface="Times New Roman"/>
                        </a:rPr>
                        <a:t> land pressure</a:t>
                      </a:r>
                      <a:endParaRPr lang="en-US" sz="4400" dirty="0"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Growing population in the communal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areas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Soil erosion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Lack of meaningful reform prior to 1998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372355"/>
              </p:ext>
            </p:extLst>
          </p:nvPr>
        </p:nvGraphicFramePr>
        <p:xfrm>
          <a:off x="29260800" y="7620000"/>
          <a:ext cx="13411200" cy="1100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  <a:gridCol w="7848600"/>
              </a:tblGrid>
              <a:tr h="1000760">
                <a:tc gridSpan="2">
                  <a:txBody>
                    <a:bodyPr/>
                    <a:lstStyle/>
                    <a:p>
                      <a:pPr algn="ctr"/>
                      <a:r>
                        <a:rPr lang="en-US" sz="6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Political Conditions</a:t>
                      </a:r>
                      <a:endParaRPr lang="en-US" sz="6600" b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4968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Hypotheses</a:t>
                      </a:r>
                      <a:endParaRPr lang="en-US" sz="4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Evidence</a:t>
                      </a:r>
                      <a:endParaRPr lang="en-US" sz="4400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076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Statist land tenure regime</a:t>
                      </a:r>
                      <a:endParaRPr lang="en-US" sz="4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a system where the central state itself is a direct allocator of land access and use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Governs land in Zimbabwe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Violence may be localized, but issue is addressed on national level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076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Neo-customary tenure regime</a:t>
                      </a:r>
                      <a:endParaRPr lang="en-US" sz="4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a system where traditional/local authorities control land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Land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reform and conflict is resolved on a localized level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076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Illegitimate</a:t>
                      </a:r>
                      <a:endParaRPr lang="en-US" sz="4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Landless poor in Zimbabwe did not benefit from previous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land reform policies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Violence used to ensure benefits 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Fast track process as more legitimate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076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Suppress political opposition </a:t>
                      </a:r>
                      <a:endParaRPr lang="en-US" sz="4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Land used as patronage resource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dirty="0" smtClean="0">
                          <a:latin typeface="Times New Roman"/>
                          <a:cs typeface="Times New Roman"/>
                        </a:rPr>
                        <a:t>ZANU-PF faced with rising political opposition,</a:t>
                      </a: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 the MDC</a:t>
                      </a:r>
                    </a:p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aseline="0" dirty="0" smtClean="0">
                          <a:latin typeface="Times New Roman"/>
                          <a:cs typeface="Times New Roman"/>
                        </a:rPr>
                        <a:t>Upcoming 2000 election </a:t>
                      </a:r>
                      <a:endParaRPr lang="en-US" sz="3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3234</TotalTime>
  <Words>744</Words>
  <Application>Microsoft Macintosh PowerPoint</Application>
  <PresentationFormat>Custom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Dylan Ciccarelli</cp:lastModifiedBy>
  <cp:revision>46</cp:revision>
  <dcterms:created xsi:type="dcterms:W3CDTF">2014-04-08T13:46:32Z</dcterms:created>
  <dcterms:modified xsi:type="dcterms:W3CDTF">2015-04-27T23:09:29Z</dcterms:modified>
</cp:coreProperties>
</file>