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3891200" cy="38404800"/>
  <p:notesSz cx="6858000" cy="9144000"/>
  <p:defaultTextStyle>
    <a:defPPr>
      <a:defRPr lang="en-US"/>
    </a:defPPr>
    <a:lvl1pPr marL="0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1pPr>
    <a:lvl2pPr marL="2351288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2pPr>
    <a:lvl3pPr marL="4702576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3pPr>
    <a:lvl4pPr marL="7053864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4pPr>
    <a:lvl5pPr marL="9405153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5pPr>
    <a:lvl6pPr marL="11756441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6pPr>
    <a:lvl7pPr marL="14107729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7pPr>
    <a:lvl8pPr marL="16459017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8pPr>
    <a:lvl9pPr marL="18810305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23" autoAdjust="0"/>
  </p:normalViewPr>
  <p:slideViewPr>
    <p:cSldViewPr>
      <p:cViewPr>
        <p:scale>
          <a:sx n="19" d="100"/>
          <a:sy n="19" d="100"/>
        </p:scale>
        <p:origin x="-1560" y="0"/>
      </p:cViewPr>
      <p:guideLst>
        <p:guide orient="horz" pos="12096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1930383"/>
            <a:ext cx="37307520" cy="8232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21762720"/>
            <a:ext cx="30723840" cy="98145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51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702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053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405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893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565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8614416"/>
            <a:ext cx="47404018" cy="1834984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8614416"/>
            <a:ext cx="141480542" cy="1834984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571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73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4678643"/>
            <a:ext cx="37307520" cy="7627620"/>
          </a:xfrm>
        </p:spPr>
        <p:txBody>
          <a:bodyPr anchor="t"/>
          <a:lstStyle>
            <a:lvl1pPr algn="l">
              <a:defRPr sz="20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6277596"/>
            <a:ext cx="37307520" cy="8401047"/>
          </a:xfrm>
        </p:spPr>
        <p:txBody>
          <a:bodyPr anchor="b"/>
          <a:lstStyle>
            <a:lvl1pPr marL="0" indent="0">
              <a:buNone/>
              <a:defRPr sz="10300">
                <a:solidFill>
                  <a:schemeClr val="tx1">
                    <a:tint val="75000"/>
                  </a:schemeClr>
                </a:solidFill>
              </a:defRPr>
            </a:lvl1pPr>
            <a:lvl2pPr marL="2351288" indent="0">
              <a:buNone/>
              <a:defRPr sz="9300">
                <a:solidFill>
                  <a:schemeClr val="tx1">
                    <a:tint val="75000"/>
                  </a:schemeClr>
                </a:solidFill>
              </a:defRPr>
            </a:lvl2pPr>
            <a:lvl3pPr marL="4702576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3pPr>
            <a:lvl4pPr marL="7053864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4pPr>
            <a:lvl5pPr marL="9405153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156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50184056"/>
            <a:ext cx="94442280" cy="141928847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50184056"/>
            <a:ext cx="94442280" cy="141928847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771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537973"/>
            <a:ext cx="39502080" cy="640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596633"/>
            <a:ext cx="19392902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2179300"/>
            <a:ext cx="19392902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8596633"/>
            <a:ext cx="19400520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2179300"/>
            <a:ext cx="19400520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823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869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212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529080"/>
            <a:ext cx="14439902" cy="6507480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529083"/>
            <a:ext cx="24536400" cy="32777433"/>
          </a:xfrm>
        </p:spPr>
        <p:txBody>
          <a:bodyPr/>
          <a:lstStyle>
            <a:lvl1pPr>
              <a:defRPr sz="16500"/>
            </a:lvl1pPr>
            <a:lvl2pPr>
              <a:defRPr sz="14400"/>
            </a:lvl2pPr>
            <a:lvl3pPr>
              <a:defRPr sz="12300"/>
            </a:lvl3pPr>
            <a:lvl4pPr>
              <a:defRPr sz="10300"/>
            </a:lvl4pPr>
            <a:lvl5pPr>
              <a:defRPr sz="10300"/>
            </a:lvl5pPr>
            <a:lvl6pPr>
              <a:defRPr sz="10300"/>
            </a:lvl6pPr>
            <a:lvl7pPr>
              <a:defRPr sz="10300"/>
            </a:lvl7pPr>
            <a:lvl8pPr>
              <a:defRPr sz="10300"/>
            </a:lvl8pPr>
            <a:lvl9pPr>
              <a:defRPr sz="10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8036563"/>
            <a:ext cx="14439902" cy="26269953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54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6883360"/>
            <a:ext cx="26334720" cy="3173733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3431540"/>
            <a:ext cx="26334720" cy="23042880"/>
          </a:xfrm>
        </p:spPr>
        <p:txBody>
          <a:bodyPr/>
          <a:lstStyle>
            <a:lvl1pPr marL="0" indent="0">
              <a:buNone/>
              <a:defRPr sz="16500"/>
            </a:lvl1pPr>
            <a:lvl2pPr marL="2351288" indent="0">
              <a:buNone/>
              <a:defRPr sz="14400"/>
            </a:lvl2pPr>
            <a:lvl3pPr marL="4702576" indent="0">
              <a:buNone/>
              <a:defRPr sz="12300"/>
            </a:lvl3pPr>
            <a:lvl4pPr marL="7053864" indent="0">
              <a:buNone/>
              <a:defRPr sz="10300"/>
            </a:lvl4pPr>
            <a:lvl5pPr marL="9405153" indent="0">
              <a:buNone/>
              <a:defRPr sz="10300"/>
            </a:lvl5pPr>
            <a:lvl6pPr marL="11756441" indent="0">
              <a:buNone/>
              <a:defRPr sz="10300"/>
            </a:lvl6pPr>
            <a:lvl7pPr marL="14107729" indent="0">
              <a:buNone/>
              <a:defRPr sz="10300"/>
            </a:lvl7pPr>
            <a:lvl8pPr marL="16459017" indent="0">
              <a:buNone/>
              <a:defRPr sz="10300"/>
            </a:lvl8pPr>
            <a:lvl9pPr marL="18810305" indent="0">
              <a:buNone/>
              <a:defRPr sz="10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30057093"/>
            <a:ext cx="26334720" cy="4507227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352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537973"/>
            <a:ext cx="39502080" cy="6400800"/>
          </a:xfrm>
          <a:prstGeom prst="rect">
            <a:avLst/>
          </a:prstGeom>
        </p:spPr>
        <p:txBody>
          <a:bodyPr vert="horz" lIns="470258" tIns="235129" rIns="470258" bIns="23512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961123"/>
            <a:ext cx="39502080" cy="25345393"/>
          </a:xfrm>
          <a:prstGeom prst="rect">
            <a:avLst/>
          </a:prstGeom>
        </p:spPr>
        <p:txBody>
          <a:bodyPr vert="horz" lIns="470258" tIns="235129" rIns="470258" bIns="23512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l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253B7-7725-45E2-85A7-ECFFAB05BAA7}" type="datetimeFigureOut">
              <a:rPr lang="en-US" smtClean="0"/>
              <a:t>4/23/15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5595563"/>
            <a:ext cx="138988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ct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536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702576" rtl="0" eaLnBrk="1" latinLnBrk="0" hangingPunct="1">
        <a:spcBef>
          <a:spcPct val="0"/>
        </a:spcBef>
        <a:buNone/>
        <a:defRPr sz="2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3466" indent="-1763466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6500" kern="1200">
          <a:solidFill>
            <a:schemeClr val="tx1"/>
          </a:solidFill>
          <a:latin typeface="+mn-lt"/>
          <a:ea typeface="+mn-ea"/>
          <a:cs typeface="+mn-cs"/>
        </a:defRPr>
      </a:lvl1pPr>
      <a:lvl2pPr marL="3820843" indent="-1469555" algn="l" defTabSz="47025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4400" kern="1200">
          <a:solidFill>
            <a:schemeClr val="tx1"/>
          </a:solidFill>
          <a:latin typeface="+mn-lt"/>
          <a:ea typeface="+mn-ea"/>
          <a:cs typeface="+mn-cs"/>
        </a:defRPr>
      </a:lvl2pPr>
      <a:lvl3pPr marL="5878220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2300" kern="1200">
          <a:solidFill>
            <a:schemeClr val="tx1"/>
          </a:solidFill>
          <a:latin typeface="+mn-lt"/>
          <a:ea typeface="+mn-ea"/>
          <a:cs typeface="+mn-cs"/>
        </a:defRPr>
      </a:lvl3pPr>
      <a:lvl4pPr marL="8229509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0300" kern="1200">
          <a:solidFill>
            <a:schemeClr val="tx1"/>
          </a:solidFill>
          <a:latin typeface="+mn-lt"/>
          <a:ea typeface="+mn-ea"/>
          <a:cs typeface="+mn-cs"/>
        </a:defRPr>
      </a:lvl4pPr>
      <a:lvl5pPr marL="10580797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»"/>
        <a:defRPr sz="10300" kern="1200">
          <a:solidFill>
            <a:schemeClr val="tx1"/>
          </a:solidFill>
          <a:latin typeface="+mn-lt"/>
          <a:ea typeface="+mn-ea"/>
          <a:cs typeface="+mn-cs"/>
        </a:defRPr>
      </a:lvl5pPr>
      <a:lvl6pPr marL="12932085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6pPr>
      <a:lvl7pPr marL="15283373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7pPr>
      <a:lvl8pPr marL="17634661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8pPr>
      <a:lvl9pPr marL="19985949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1pPr>
      <a:lvl2pPr marL="2351288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2pPr>
      <a:lvl3pPr marL="4702576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3pPr>
      <a:lvl4pPr marL="7053864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4pPr>
      <a:lvl5pPr marL="9405153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5pPr>
      <a:lvl6pPr marL="11756441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6pPr>
      <a:lvl7pPr marL="14107729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017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8pPr>
      <a:lvl9pPr marL="18810305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5.png"/><Relationship Id="rId7" Type="http://schemas.openxmlformats.org/officeDocument/2006/relationships/image" Target="../media/image6.jpe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685800"/>
            <a:ext cx="8305800" cy="42138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601200" y="7560"/>
            <a:ext cx="39700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Helvetica" pitchFamily="34" charset="0"/>
              </a:rPr>
              <a:t>Futures of Football: </a:t>
            </a:r>
          </a:p>
          <a:p>
            <a:pPr algn="ctr"/>
            <a:r>
              <a:rPr lang="en-US" sz="9600" dirty="0" smtClean="0">
                <a:latin typeface="Helvetica" pitchFamily="34" charset="0"/>
              </a:rPr>
              <a:t>Negative Social Implications of NFL Players</a:t>
            </a:r>
          </a:p>
          <a:p>
            <a:pPr algn="ctr"/>
            <a:r>
              <a:rPr lang="en-US" sz="9600" dirty="0" smtClean="0">
                <a:latin typeface="Helvetica" pitchFamily="34" charset="0"/>
              </a:rPr>
              <a:t> Salaries and Potential Remedies</a:t>
            </a:r>
            <a:endParaRPr lang="en-US" sz="9600" dirty="0">
              <a:latin typeface="Helvetic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935200" y="5105400"/>
            <a:ext cx="27127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Helvetica" pitchFamily="34" charset="0"/>
              </a:rPr>
              <a:t>Kate Parsons ‘15, Brian Levinson ‘15, Kayla Turner ‘15 </a:t>
            </a:r>
            <a:endParaRPr lang="en-US" sz="6600" dirty="0">
              <a:latin typeface="Helvetic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669000" y="35737800"/>
            <a:ext cx="27127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Helvetica" pitchFamily="34" charset="0"/>
              </a:rPr>
              <a:t>AM241: Cultural Work of American Football</a:t>
            </a:r>
            <a:endParaRPr lang="en-US" sz="6600" dirty="0">
              <a:latin typeface="Helvetica" pitchFamily="34" charset="0"/>
            </a:endParaRPr>
          </a:p>
          <a:p>
            <a:pPr algn="ctr"/>
            <a:r>
              <a:rPr lang="en-US" sz="6600" dirty="0" smtClean="0">
                <a:latin typeface="Helvetica" pitchFamily="34" charset="0"/>
              </a:rPr>
              <a:t>Department of American Studies, Colby College</a:t>
            </a:r>
            <a:endParaRPr lang="en-US" sz="6600" dirty="0">
              <a:latin typeface="Helvetic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6934200"/>
            <a:ext cx="13258800" cy="14927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Helvetica" pitchFamily="34" charset="0"/>
              </a:rPr>
              <a:t>How are NFL Players Salaries Determined?</a:t>
            </a:r>
            <a:endParaRPr lang="en-US" sz="5400" dirty="0" smtClean="0">
              <a:latin typeface="Helvetica" pitchFamily="34" charset="0"/>
            </a:endParaRPr>
          </a:p>
          <a:p>
            <a:pPr algn="ctr"/>
            <a:endParaRPr lang="en-US" sz="1800" dirty="0" smtClean="0">
              <a:latin typeface="Helvetica" pitchFamily="34" charset="0"/>
            </a:endParaRPr>
          </a:p>
          <a:p>
            <a:pPr marL="685800" indent="-685800" algn="ctr">
              <a:lnSpc>
                <a:spcPct val="200000"/>
              </a:lnSpc>
              <a:buFont typeface="Arial"/>
              <a:buChar char="•"/>
            </a:pPr>
            <a:r>
              <a:rPr lang="en-US" sz="5400" dirty="0" smtClean="0">
                <a:latin typeface="Helvetica" pitchFamily="34" charset="0"/>
              </a:rPr>
              <a:t>Contracts</a:t>
            </a:r>
          </a:p>
          <a:p>
            <a:pPr marL="685800" indent="-685800" algn="ctr">
              <a:lnSpc>
                <a:spcPct val="200000"/>
              </a:lnSpc>
              <a:buFont typeface="Arial"/>
              <a:buChar char="•"/>
            </a:pPr>
            <a:r>
              <a:rPr lang="en-US" sz="5400" dirty="0" smtClean="0">
                <a:latin typeface="Helvetica" pitchFamily="34" charset="0"/>
              </a:rPr>
              <a:t>Performance incentives</a:t>
            </a:r>
          </a:p>
          <a:p>
            <a:pPr marL="685800" indent="-685800" algn="ctr">
              <a:lnSpc>
                <a:spcPct val="200000"/>
              </a:lnSpc>
              <a:buFont typeface="Arial"/>
              <a:buChar char="•"/>
            </a:pPr>
            <a:r>
              <a:rPr lang="en-US" sz="5400" dirty="0" smtClean="0">
                <a:latin typeface="Helvetica" pitchFamily="34" charset="0"/>
              </a:rPr>
              <a:t>Signing bonuses </a:t>
            </a:r>
          </a:p>
          <a:p>
            <a:pPr marL="685800" indent="-685800" algn="ctr">
              <a:lnSpc>
                <a:spcPct val="200000"/>
              </a:lnSpc>
              <a:buFont typeface="Arial"/>
              <a:buChar char="•"/>
            </a:pPr>
            <a:r>
              <a:rPr lang="en-US" sz="5400" dirty="0" smtClean="0">
                <a:latin typeface="Helvetica" pitchFamily="34" charset="0"/>
              </a:rPr>
              <a:t>League </a:t>
            </a:r>
            <a:r>
              <a:rPr lang="en-US" sz="5400" dirty="0" smtClean="0">
                <a:latin typeface="Helvetica" pitchFamily="34" charset="0"/>
              </a:rPr>
              <a:t>Team Cap </a:t>
            </a:r>
            <a:r>
              <a:rPr lang="en-US" sz="5400" dirty="0" smtClean="0">
                <a:latin typeface="Helvetica" pitchFamily="34" charset="0"/>
              </a:rPr>
              <a:t>‘14-’15 $143 mil </a:t>
            </a:r>
          </a:p>
          <a:p>
            <a:pPr marL="685800" indent="-685800" algn="ctr">
              <a:lnSpc>
                <a:spcPct val="200000"/>
              </a:lnSpc>
              <a:buFont typeface="Arial"/>
              <a:buChar char="•"/>
            </a:pPr>
            <a:r>
              <a:rPr lang="en-US" sz="5400" dirty="0" smtClean="0">
                <a:latin typeface="Helvetica" pitchFamily="34" charset="0"/>
              </a:rPr>
              <a:t>Individual </a:t>
            </a:r>
            <a:r>
              <a:rPr lang="en-US" sz="5400" dirty="0" smtClean="0">
                <a:latin typeface="Helvetica" pitchFamily="34" charset="0"/>
              </a:rPr>
              <a:t>Minimum </a:t>
            </a:r>
            <a:r>
              <a:rPr lang="fr-FR" sz="5400" dirty="0" smtClean="0">
                <a:latin typeface="Helvetica" pitchFamily="34" charset="0"/>
              </a:rPr>
              <a:t>’</a:t>
            </a:r>
            <a:r>
              <a:rPr lang="en-US" sz="5400" dirty="0" smtClean="0">
                <a:latin typeface="Helvetica" pitchFamily="34" charset="0"/>
              </a:rPr>
              <a:t>14-’15 $435,000</a:t>
            </a:r>
          </a:p>
          <a:p>
            <a:pPr marL="685800" indent="-685800" algn="ctr">
              <a:buFont typeface="Arial"/>
              <a:buChar char="•"/>
            </a:pPr>
            <a:endParaRPr lang="en-US" sz="5400" dirty="0" smtClean="0">
              <a:latin typeface="Helvetica" pitchFamily="34" charset="0"/>
            </a:endParaRPr>
          </a:p>
          <a:p>
            <a:pPr algn="ctr"/>
            <a:endParaRPr lang="en-US" sz="7200" dirty="0" smtClean="0">
              <a:latin typeface="Helvetica" pitchFamily="34" charset="0"/>
            </a:endParaRPr>
          </a:p>
          <a:p>
            <a:pPr algn="ctr"/>
            <a:endParaRPr lang="en-US" sz="7200" dirty="0" smtClean="0">
              <a:latin typeface="Helvetica" pitchFamily="34" charset="0"/>
            </a:endParaRPr>
          </a:p>
          <a:p>
            <a:pPr algn="ctr"/>
            <a:endParaRPr lang="en-US" sz="3200" dirty="0" smtClean="0">
              <a:latin typeface="Helvetica" pitchFamily="34" charset="0"/>
            </a:endParaRPr>
          </a:p>
          <a:p>
            <a:r>
              <a:rPr lang="en-US" sz="3200" dirty="0" smtClean="0">
                <a:latin typeface="Helvetica" pitchFamily="34" charset="0"/>
              </a:rPr>
              <a:t>.</a:t>
            </a:r>
            <a:endParaRPr lang="en-US" sz="3200" dirty="0">
              <a:latin typeface="Helvetic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658600" y="19202400"/>
            <a:ext cx="16687800" cy="16866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Helvetica" pitchFamily="34" charset="0"/>
              </a:rPr>
              <a:t>Consequences of This Method</a:t>
            </a:r>
          </a:p>
          <a:p>
            <a:pPr algn="ctr"/>
            <a:endParaRPr lang="en-US" sz="1800" dirty="0">
              <a:latin typeface="Helvetica" pitchFamily="34" charset="0"/>
            </a:endParaRPr>
          </a:p>
          <a:p>
            <a:pPr algn="ctr"/>
            <a:endParaRPr lang="en-US" sz="1800" dirty="0" smtClean="0">
              <a:latin typeface="Helvetica" pitchFamily="34" charset="0"/>
            </a:endParaRPr>
          </a:p>
          <a:p>
            <a:pPr marL="685800" indent="-685800" algn="ctr">
              <a:lnSpc>
                <a:spcPct val="200000"/>
              </a:lnSpc>
              <a:buFont typeface="Arial"/>
              <a:buChar char="•"/>
            </a:pPr>
            <a:r>
              <a:rPr lang="en-US" sz="5400" dirty="0" smtClean="0">
                <a:latin typeface="Helvetica" pitchFamily="34" charset="0"/>
              </a:rPr>
              <a:t>Rookies “up/down” salaries</a:t>
            </a:r>
          </a:p>
          <a:p>
            <a:pPr marL="685800" indent="-685800" algn="ctr">
              <a:lnSpc>
                <a:spcPct val="200000"/>
              </a:lnSpc>
              <a:buFont typeface="Arial"/>
              <a:buChar char="•"/>
            </a:pPr>
            <a:r>
              <a:rPr lang="en-US" sz="5400" dirty="0" smtClean="0">
                <a:latin typeface="Helvetica" pitchFamily="34" charset="0"/>
              </a:rPr>
              <a:t>Under injury not up for bonuses</a:t>
            </a:r>
          </a:p>
          <a:p>
            <a:pPr marL="685800" indent="-685800" algn="ctr">
              <a:lnSpc>
                <a:spcPct val="200000"/>
              </a:lnSpc>
              <a:buFont typeface="Arial"/>
              <a:buChar char="•"/>
            </a:pPr>
            <a:r>
              <a:rPr lang="en-US" sz="5400" dirty="0" smtClean="0">
                <a:latin typeface="Helvetica" pitchFamily="34" charset="0"/>
              </a:rPr>
              <a:t>Players playing through injuries</a:t>
            </a:r>
          </a:p>
          <a:p>
            <a:pPr marL="685800" indent="-685800" algn="ctr">
              <a:lnSpc>
                <a:spcPct val="200000"/>
              </a:lnSpc>
              <a:buFont typeface="Arial"/>
              <a:buChar char="•"/>
            </a:pPr>
            <a:r>
              <a:rPr lang="en-US" sz="5400" dirty="0" smtClean="0">
                <a:latin typeface="Helvetica" pitchFamily="34" charset="0"/>
              </a:rPr>
              <a:t>Concussion epidemic </a:t>
            </a:r>
          </a:p>
          <a:p>
            <a:pPr marL="685800" indent="-685800" algn="ctr">
              <a:lnSpc>
                <a:spcPct val="200000"/>
              </a:lnSpc>
              <a:buFont typeface="Arial"/>
              <a:buChar char="•"/>
            </a:pPr>
            <a:r>
              <a:rPr lang="en-US" sz="5400" dirty="0" smtClean="0">
                <a:latin typeface="Helvetica" pitchFamily="34" charset="0"/>
              </a:rPr>
              <a:t>Extreme stardom of some players </a:t>
            </a:r>
          </a:p>
          <a:p>
            <a:pPr marL="685800" indent="-685800" algn="ctr">
              <a:lnSpc>
                <a:spcPct val="200000"/>
              </a:lnSpc>
              <a:buFont typeface="Arial"/>
              <a:buChar char="•"/>
            </a:pPr>
            <a:r>
              <a:rPr lang="en-US" sz="5400" dirty="0" smtClean="0">
                <a:latin typeface="Helvetica" pitchFamily="34" charset="0"/>
              </a:rPr>
              <a:t>Some players living by </a:t>
            </a:r>
            <a:r>
              <a:rPr lang="en-US" sz="5400" dirty="0">
                <a:latin typeface="Helvetica" pitchFamily="34" charset="0"/>
              </a:rPr>
              <a:t> </a:t>
            </a:r>
            <a:r>
              <a:rPr lang="en-US" sz="5400" dirty="0" smtClean="0">
                <a:latin typeface="Helvetica" pitchFamily="34" charset="0"/>
              </a:rPr>
              <a:t>                                  different rules than society</a:t>
            </a:r>
          </a:p>
          <a:p>
            <a:pPr marL="685800" indent="-685800" algn="ctr">
              <a:lnSpc>
                <a:spcPct val="200000"/>
              </a:lnSpc>
              <a:buFont typeface="Arial"/>
              <a:buChar char="•"/>
            </a:pPr>
            <a:r>
              <a:rPr lang="en-US" sz="5400" dirty="0" smtClean="0">
                <a:latin typeface="Helvetica" pitchFamily="34" charset="0"/>
              </a:rPr>
              <a:t>Alienation of other players</a:t>
            </a:r>
          </a:p>
          <a:p>
            <a:pPr algn="ctr"/>
            <a:endParaRPr lang="en-US" sz="5400" dirty="0" smtClean="0">
              <a:latin typeface="Helvetica" pitchFamily="34" charset="0"/>
            </a:endParaRPr>
          </a:p>
          <a:p>
            <a:pPr algn="ctr"/>
            <a:endParaRPr lang="en-US" sz="3200" dirty="0">
              <a:latin typeface="Helvetica" pitchFamily="34" charset="0"/>
            </a:endParaRPr>
          </a:p>
          <a:p>
            <a:endParaRPr lang="en-US" sz="3200" dirty="0">
              <a:latin typeface="Helvetic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593800" y="11353800"/>
            <a:ext cx="17297400" cy="10069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Helvetica" pitchFamily="34" charset="0"/>
              </a:rPr>
              <a:t>Looking Forward: Solutions</a:t>
            </a:r>
            <a:endParaRPr lang="en-US" sz="2000" dirty="0" smtClean="0">
              <a:latin typeface="Helvetica" pitchFamily="34" charset="0"/>
            </a:endParaRPr>
          </a:p>
          <a:p>
            <a:pPr algn="ctr"/>
            <a:endParaRPr lang="en-US" sz="1800" dirty="0" smtClean="0">
              <a:latin typeface="Helvetica" pitchFamily="34" charset="0"/>
            </a:endParaRPr>
          </a:p>
          <a:p>
            <a:pPr marL="685800" indent="-685800" algn="ctr">
              <a:lnSpc>
                <a:spcPct val="200000"/>
              </a:lnSpc>
              <a:buFont typeface="Arial"/>
              <a:buChar char="•"/>
            </a:pPr>
            <a:r>
              <a:rPr lang="en-US" sz="5400" dirty="0" smtClean="0">
                <a:latin typeface="Helvetica" pitchFamily="34" charset="0"/>
              </a:rPr>
              <a:t>Eliminating performance based bonuses</a:t>
            </a:r>
          </a:p>
          <a:p>
            <a:pPr marL="685800" indent="-685800" algn="ctr">
              <a:lnSpc>
                <a:spcPct val="200000"/>
              </a:lnSpc>
              <a:buFont typeface="Arial"/>
              <a:buChar char="•"/>
            </a:pPr>
            <a:r>
              <a:rPr lang="en-US" sz="5400" dirty="0" smtClean="0">
                <a:latin typeface="Helvetica" pitchFamily="34" charset="0"/>
              </a:rPr>
              <a:t>Rookies and veteran guaranteed pay during injuries</a:t>
            </a:r>
          </a:p>
          <a:p>
            <a:pPr marL="685800" indent="-685800" algn="ctr">
              <a:lnSpc>
                <a:spcPct val="200000"/>
              </a:lnSpc>
              <a:buFont typeface="Arial"/>
              <a:buChar char="•"/>
            </a:pPr>
            <a:r>
              <a:rPr lang="en-US" sz="5400" dirty="0" smtClean="0">
                <a:latin typeface="Helvetica" pitchFamily="34" charset="0"/>
              </a:rPr>
              <a:t>Disallow carry over of salary money</a:t>
            </a:r>
          </a:p>
          <a:p>
            <a:pPr marL="685800" indent="-685800" algn="ctr">
              <a:lnSpc>
                <a:spcPct val="200000"/>
              </a:lnSpc>
              <a:buFont typeface="Arial"/>
              <a:buChar char="•"/>
            </a:pPr>
            <a:r>
              <a:rPr lang="en-US" sz="5400" dirty="0" smtClean="0">
                <a:latin typeface="Helvetica" pitchFamily="34" charset="0"/>
              </a:rPr>
              <a:t>Decreasing salary gap between players </a:t>
            </a:r>
          </a:p>
          <a:p>
            <a:pPr marL="685800" indent="-685800" algn="ctr">
              <a:lnSpc>
                <a:spcPct val="150000"/>
              </a:lnSpc>
              <a:buFont typeface="Wingdings" charset="2"/>
              <a:buChar char="u"/>
            </a:pPr>
            <a:endParaRPr lang="en-US" sz="5400" dirty="0" smtClean="0">
              <a:latin typeface="Helvetica" pitchFamily="34" charset="0"/>
            </a:endParaRPr>
          </a:p>
          <a:p>
            <a:pPr algn="ctr"/>
            <a:endParaRPr lang="en-US" sz="3200" dirty="0">
              <a:latin typeface="Helvetica" pitchFamily="34" charset="0"/>
            </a:endParaRPr>
          </a:p>
        </p:txBody>
      </p:sp>
      <p:pic>
        <p:nvPicPr>
          <p:cNvPr id="11" name="Picture 10" descr="tack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9184600"/>
            <a:ext cx="9974180" cy="6891251"/>
          </a:xfrm>
          <a:prstGeom prst="rect">
            <a:avLst/>
          </a:prstGeom>
        </p:spPr>
      </p:pic>
      <p:pic>
        <p:nvPicPr>
          <p:cNvPr id="13" name="Picture 12" descr="sea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533400"/>
            <a:ext cx="4953000" cy="483743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286000" y="36271200"/>
            <a:ext cx="502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Helvetica"/>
                <a:cs typeface="Helvetica"/>
              </a:rPr>
              <a:t>www.vnews.com</a:t>
            </a:r>
            <a:endParaRPr lang="en-US" sz="1600" dirty="0">
              <a:latin typeface="Helvetica"/>
              <a:cs typeface="Helvetica"/>
            </a:endParaRPr>
          </a:p>
        </p:txBody>
      </p:sp>
      <p:pic>
        <p:nvPicPr>
          <p:cNvPr id="22" name="Picture 21" descr="l_concussion1200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12200"/>
            <a:ext cx="10972800" cy="61722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295400" y="27584400"/>
            <a:ext cx="434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Helvetica"/>
                <a:cs typeface="Helvetica"/>
              </a:rPr>
              <a:t>www.newworks.org</a:t>
            </a:r>
            <a:endParaRPr lang="en-US" sz="1600" dirty="0">
              <a:latin typeface="Helvetica"/>
              <a:cs typeface="Helvetica"/>
            </a:endParaRPr>
          </a:p>
        </p:txBody>
      </p:sp>
      <p:pic>
        <p:nvPicPr>
          <p:cNvPr id="24" name="Picture 23" descr="salary_cap_year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0" y="8153400"/>
            <a:ext cx="9601200" cy="9601200"/>
          </a:xfrm>
          <a:prstGeom prst="rect">
            <a:avLst/>
          </a:prstGeom>
        </p:spPr>
      </p:pic>
      <p:pic>
        <p:nvPicPr>
          <p:cNvPr id="25" name="Picture 24" descr="5243421556_NFL_logo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0800" y="6858000"/>
            <a:ext cx="4631563" cy="4631563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5240000" y="17678400"/>
            <a:ext cx="655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Helvetica"/>
                <a:cs typeface="Helvetica"/>
              </a:rPr>
              <a:t>www.allgbp.com</a:t>
            </a:r>
            <a:endParaRPr lang="en-US" sz="1600" dirty="0">
              <a:latin typeface="Helvetica"/>
              <a:cs typeface="Helvetic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509200" y="11125200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Helvetica"/>
                <a:cs typeface="Helvetica"/>
              </a:rPr>
              <a:t>www.nfl.com</a:t>
            </a:r>
            <a:endParaRPr lang="en-US" sz="1600" dirty="0">
              <a:latin typeface="Helvetica"/>
              <a:cs typeface="Helvetica"/>
            </a:endParaRPr>
          </a:p>
        </p:txBody>
      </p:sp>
      <p:pic>
        <p:nvPicPr>
          <p:cNvPr id="28" name="Picture 27" descr="Screen-Shot-2013-12-12-at-7.34.44-A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3200" y="23774400"/>
            <a:ext cx="12226462" cy="7732976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29413200" y="31546800"/>
            <a:ext cx="662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Helvetica"/>
                <a:cs typeface="Helvetica"/>
              </a:rPr>
              <a:t>www.russellstreetreport.com</a:t>
            </a:r>
            <a:endParaRPr lang="en-US" sz="16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9253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</TotalTime>
  <Words>147</Words>
  <Application>Microsoft Macintosh PowerPoint</Application>
  <PresentationFormat>Custom</PresentationFormat>
  <Paragraphs>40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Colby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Gimond</dc:creator>
  <cp:lastModifiedBy>Kayla Turner</cp:lastModifiedBy>
  <cp:revision>23</cp:revision>
  <dcterms:created xsi:type="dcterms:W3CDTF">2014-04-08T13:46:32Z</dcterms:created>
  <dcterms:modified xsi:type="dcterms:W3CDTF">2015-04-23T21:08:33Z</dcterms:modified>
</cp:coreProperties>
</file>