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4869" autoAdjust="0"/>
    <p:restoredTop sz="94660"/>
  </p:normalViewPr>
  <p:slideViewPr>
    <p:cSldViewPr>
      <p:cViewPr>
        <p:scale>
          <a:sx n="45" d="100"/>
          <a:sy n="45" d="100"/>
        </p:scale>
        <p:origin x="-1360" y="728"/>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9889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083565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85571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18734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69515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4577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4/27/15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49582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28486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998212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1654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83524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85C253B7-7725-45E2-85A7-ECFFAB05BAA7}" type="datetimeFigureOut">
              <a:rPr lang="en-US" smtClean="0"/>
              <a:t>4/27/15</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3044536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tiff"/><Relationship Id="rId20" Type="http://schemas.openxmlformats.org/officeDocument/2006/relationships/image" Target="../media/image19.png"/><Relationship Id="rId21" Type="http://schemas.openxmlformats.org/officeDocument/2006/relationships/image" Target="../media/image20.png"/><Relationship Id="rId22" Type="http://schemas.openxmlformats.org/officeDocument/2006/relationships/image" Target="../media/image21.png"/><Relationship Id="rId23" Type="http://schemas.openxmlformats.org/officeDocument/2006/relationships/image" Target="../media/image22.png"/><Relationship Id="rId10" Type="http://schemas.openxmlformats.org/officeDocument/2006/relationships/image" Target="../media/image9.tiff"/><Relationship Id="rId11" Type="http://schemas.openxmlformats.org/officeDocument/2006/relationships/image" Target="../media/image10.tiff"/><Relationship Id="rId12" Type="http://schemas.openxmlformats.org/officeDocument/2006/relationships/image" Target="../media/image11.tiff"/><Relationship Id="rId13" Type="http://schemas.openxmlformats.org/officeDocument/2006/relationships/image" Target="../media/image12.tiff"/><Relationship Id="rId14" Type="http://schemas.openxmlformats.org/officeDocument/2006/relationships/image" Target="../media/image13.tiff"/><Relationship Id="rId15" Type="http://schemas.openxmlformats.org/officeDocument/2006/relationships/image" Target="../media/image14.tiff"/><Relationship Id="rId16" Type="http://schemas.openxmlformats.org/officeDocument/2006/relationships/image" Target="../media/image15.tiff"/><Relationship Id="rId17" Type="http://schemas.openxmlformats.org/officeDocument/2006/relationships/image" Target="../media/image16.tiff"/><Relationship Id="rId18" Type="http://schemas.openxmlformats.org/officeDocument/2006/relationships/image" Target="../media/image17.tiff"/><Relationship Id="rId19"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0565" y="2438400"/>
            <a:ext cx="8305800" cy="4213810"/>
          </a:xfrm>
          <a:prstGeom prst="rect">
            <a:avLst/>
          </a:prstGeom>
        </p:spPr>
      </p:pic>
      <p:sp>
        <p:nvSpPr>
          <p:cNvPr id="5" name="TextBox 4"/>
          <p:cNvSpPr txBox="1"/>
          <p:nvPr/>
        </p:nvSpPr>
        <p:spPr>
          <a:xfrm>
            <a:off x="12843164" y="1290150"/>
            <a:ext cx="27127200" cy="1569660"/>
          </a:xfrm>
          <a:prstGeom prst="rect">
            <a:avLst/>
          </a:prstGeom>
          <a:noFill/>
        </p:spPr>
        <p:txBody>
          <a:bodyPr wrap="square" rtlCol="0">
            <a:spAutoFit/>
          </a:bodyPr>
          <a:lstStyle/>
          <a:p>
            <a:pPr algn="ctr"/>
            <a:r>
              <a:rPr lang="en-US" sz="9600" dirty="0" smtClean="0">
                <a:latin typeface="Helvetica" pitchFamily="34" charset="0"/>
              </a:rPr>
              <a:t>Computer Graphics</a:t>
            </a:r>
            <a:endParaRPr lang="en-US" sz="9600" dirty="0">
              <a:latin typeface="Helvetica" pitchFamily="34" charset="0"/>
            </a:endParaRPr>
          </a:p>
        </p:txBody>
      </p:sp>
      <p:sp>
        <p:nvSpPr>
          <p:cNvPr id="6" name="TextBox 5"/>
          <p:cNvSpPr txBox="1"/>
          <p:nvPr/>
        </p:nvSpPr>
        <p:spPr>
          <a:xfrm>
            <a:off x="12843164" y="3213515"/>
            <a:ext cx="27127200" cy="1200329"/>
          </a:xfrm>
          <a:prstGeom prst="rect">
            <a:avLst/>
          </a:prstGeom>
          <a:noFill/>
        </p:spPr>
        <p:txBody>
          <a:bodyPr wrap="square" rtlCol="0">
            <a:spAutoFit/>
          </a:bodyPr>
          <a:lstStyle/>
          <a:p>
            <a:pPr algn="ctr"/>
            <a:r>
              <a:rPr lang="en-US" sz="7200" dirty="0" smtClean="0">
                <a:latin typeface="Helvetica" pitchFamily="34" charset="0"/>
              </a:rPr>
              <a:t>Beatrice Liang</a:t>
            </a:r>
            <a:endParaRPr lang="en-US" sz="7200" dirty="0">
              <a:latin typeface="Helvetica" pitchFamily="34" charset="0"/>
            </a:endParaRPr>
          </a:p>
        </p:txBody>
      </p:sp>
      <p:sp>
        <p:nvSpPr>
          <p:cNvPr id="7" name="TextBox 6"/>
          <p:cNvSpPr txBox="1"/>
          <p:nvPr/>
        </p:nvSpPr>
        <p:spPr>
          <a:xfrm>
            <a:off x="13030200" y="4971871"/>
            <a:ext cx="27127200" cy="1200329"/>
          </a:xfrm>
          <a:prstGeom prst="rect">
            <a:avLst/>
          </a:prstGeom>
          <a:noFill/>
        </p:spPr>
        <p:txBody>
          <a:bodyPr wrap="square" rtlCol="0">
            <a:spAutoFit/>
          </a:bodyPr>
          <a:lstStyle/>
          <a:p>
            <a:pPr algn="ctr"/>
            <a:r>
              <a:rPr lang="en-US" sz="7200" dirty="0" smtClean="0">
                <a:latin typeface="Helvetica" pitchFamily="34" charset="0"/>
              </a:rPr>
              <a:t>Computer Science</a:t>
            </a:r>
            <a:r>
              <a:rPr lang="en-US" sz="7200" dirty="0" smtClean="0">
                <a:latin typeface="Helvetica" pitchFamily="34" charset="0"/>
              </a:rPr>
              <a:t>, </a:t>
            </a:r>
            <a:r>
              <a:rPr lang="en-US" sz="7200" dirty="0" smtClean="0">
                <a:latin typeface="Helvetica" pitchFamily="34" charset="0"/>
              </a:rPr>
              <a:t>Colby College, Waterville, ME</a:t>
            </a:r>
            <a:endParaRPr lang="en-US" sz="7200" dirty="0">
              <a:latin typeface="Helvetica" pitchFamily="34" charset="0"/>
            </a:endParaRPr>
          </a:p>
        </p:txBody>
      </p:sp>
      <p:sp>
        <p:nvSpPr>
          <p:cNvPr id="8" name="TextBox 7"/>
          <p:cNvSpPr txBox="1"/>
          <p:nvPr/>
        </p:nvSpPr>
        <p:spPr>
          <a:xfrm>
            <a:off x="1600200" y="7765473"/>
            <a:ext cx="13258800" cy="23852694"/>
          </a:xfrm>
          <a:prstGeom prst="rect">
            <a:avLst/>
          </a:prstGeom>
          <a:noFill/>
        </p:spPr>
        <p:txBody>
          <a:bodyPr wrap="square" rtlCol="0">
            <a:spAutoFit/>
          </a:bodyPr>
          <a:lstStyle/>
          <a:p>
            <a:pPr algn="ctr"/>
            <a:r>
              <a:rPr lang="en-US" sz="7200" dirty="0" smtClean="0">
                <a:latin typeface="Helvetica" pitchFamily="34" charset="0"/>
              </a:rPr>
              <a:t>The Basics</a:t>
            </a:r>
            <a:endParaRPr lang="en-US" sz="7200" dirty="0" smtClean="0">
              <a:latin typeface="Helvetica" pitchFamily="34" charset="0"/>
            </a:endParaRPr>
          </a:p>
          <a:p>
            <a:pPr algn="ctr"/>
            <a:endParaRPr lang="en-US" sz="3200" dirty="0" smtClean="0">
              <a:latin typeface="Helvetica" pitchFamily="34" charset="0"/>
            </a:endParaRPr>
          </a:p>
          <a:p>
            <a:pPr algn="ctr"/>
            <a:r>
              <a:rPr lang="en-US" sz="3200" dirty="0" smtClean="0">
                <a:latin typeface="Helvetica" pitchFamily="34" charset="0"/>
              </a:rPr>
              <a:t>In the first project, we focused on learning how to read from and write to an image.  </a:t>
            </a:r>
            <a:r>
              <a:rPr lang="en-US" sz="3200" dirty="0" smtClean="0">
                <a:latin typeface="Helvetica" pitchFamily="34" charset="0"/>
              </a:rPr>
              <a:t>As a result, I created an image that took in a green screen image and overlaid it to a background, mirrored it, and created a mask.</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Expanding on the capabilities of the first project, we generated sets of fractals.</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Subsequently, we added the capability to draw lines and ellipses</a:t>
            </a: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The nex</a:t>
            </a:r>
            <a:r>
              <a:rPr lang="en-US" sz="3200" dirty="0" smtClean="0">
                <a:latin typeface="Helvetica" pitchFamily="34" charset="0"/>
              </a:rPr>
              <a:t>t step was to add polygons and ways to fill the polygons with colors.  Here are two methods to fill in the polygons.</a:t>
            </a:r>
            <a:endParaRPr lang="en-US" sz="3200" dirty="0">
              <a:latin typeface="Helvetica" pitchFamily="34" charset="0"/>
            </a:endParaRPr>
          </a:p>
          <a:p>
            <a:pPr algn="ctr"/>
            <a:r>
              <a:rPr lang="en-US" sz="3200" dirty="0" err="1" smtClean="0">
                <a:latin typeface="Helvetica" pitchFamily="34" charset="0"/>
              </a:rPr>
              <a:t>Scanline</a:t>
            </a:r>
            <a:r>
              <a:rPr lang="en-US" sz="3200" dirty="0" smtClean="0">
                <a:latin typeface="Helvetica" pitchFamily="34" charset="0"/>
              </a:rPr>
              <a:t> Fill and </a:t>
            </a:r>
            <a:r>
              <a:rPr lang="en-US" sz="3200" dirty="0" err="1" smtClean="0">
                <a:latin typeface="Helvetica" pitchFamily="34" charset="0"/>
              </a:rPr>
              <a:t>Barycentric</a:t>
            </a:r>
            <a:r>
              <a:rPr lang="en-US" sz="3200" dirty="0" smtClean="0">
                <a:latin typeface="Helvetica" pitchFamily="34" charset="0"/>
              </a:rPr>
              <a:t> Fill</a:t>
            </a:r>
          </a:p>
        </p:txBody>
      </p:sp>
      <p:sp>
        <p:nvSpPr>
          <p:cNvPr id="9" name="TextBox 8"/>
          <p:cNvSpPr txBox="1"/>
          <p:nvPr/>
        </p:nvSpPr>
        <p:spPr>
          <a:xfrm>
            <a:off x="15621000" y="7751618"/>
            <a:ext cx="13258800" cy="23852694"/>
          </a:xfrm>
          <a:prstGeom prst="rect">
            <a:avLst/>
          </a:prstGeom>
          <a:noFill/>
        </p:spPr>
        <p:txBody>
          <a:bodyPr wrap="square" rtlCol="0">
            <a:spAutoFit/>
          </a:bodyPr>
          <a:lstStyle/>
          <a:p>
            <a:pPr algn="ctr"/>
            <a:r>
              <a:rPr lang="en-US" sz="7200" dirty="0" smtClean="0">
                <a:latin typeface="Helvetica" pitchFamily="34" charset="0"/>
              </a:rPr>
              <a:t>Expansion</a:t>
            </a:r>
            <a:endParaRPr lang="en-US" sz="7200" dirty="0" smtClean="0">
              <a:latin typeface="Helvetica" pitchFamily="34" charset="0"/>
            </a:endParaRPr>
          </a:p>
          <a:p>
            <a:pPr algn="ctr"/>
            <a:endParaRPr lang="en-US" sz="3200" dirty="0" smtClean="0">
              <a:latin typeface="Helvetica" pitchFamily="34" charset="0"/>
            </a:endParaRPr>
          </a:p>
          <a:p>
            <a:pPr algn="ctr"/>
            <a:r>
              <a:rPr lang="en-US" sz="3200" dirty="0" smtClean="0">
                <a:latin typeface="Helvetica" pitchFamily="34" charset="0"/>
              </a:rPr>
              <a:t>Now using the techniques developed in previous projects, we were able to create more interesting images.  For example, we now were working three dimensional space, allowing for changes in view point and location.</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Next, we endeavored to create complex images through the use of hierarchical modeling.  I chose to make the word “CHICKENS” out of chickens.</a:t>
            </a: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smtClean="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Implementing and incorporating Bezier Curves and Surfaces allowed us to create less angular geometry and more compelling images.</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By adding lighting, our images begin to look a little more realistic than before.  They no longer have a  uniform bright color.</a:t>
            </a:r>
          </a:p>
          <a:p>
            <a:pPr algn="ctr"/>
            <a:endParaRPr lang="en-US" sz="3200" dirty="0">
              <a:latin typeface="Helvetica" pitchFamily="34" charset="0"/>
            </a:endParaRPr>
          </a:p>
          <a:p>
            <a:endParaRPr lang="en-US" sz="3200" dirty="0">
              <a:latin typeface="Helvetica" pitchFamily="34" charset="0"/>
            </a:endParaRPr>
          </a:p>
        </p:txBody>
      </p:sp>
      <p:sp>
        <p:nvSpPr>
          <p:cNvPr id="10" name="TextBox 9"/>
          <p:cNvSpPr txBox="1"/>
          <p:nvPr/>
        </p:nvSpPr>
        <p:spPr>
          <a:xfrm>
            <a:off x="29413200" y="7696200"/>
            <a:ext cx="13258800" cy="24345136"/>
          </a:xfrm>
          <a:prstGeom prst="rect">
            <a:avLst/>
          </a:prstGeom>
          <a:noFill/>
        </p:spPr>
        <p:txBody>
          <a:bodyPr wrap="square" rtlCol="0">
            <a:spAutoFit/>
          </a:bodyPr>
          <a:lstStyle/>
          <a:p>
            <a:pPr algn="ctr"/>
            <a:r>
              <a:rPr lang="en-US" sz="7200" dirty="0" smtClean="0">
                <a:latin typeface="Helvetica" pitchFamily="34" charset="0"/>
              </a:rPr>
              <a:t>Ap</a:t>
            </a:r>
            <a:r>
              <a:rPr lang="en-US" sz="7200" dirty="0" smtClean="0">
                <a:latin typeface="Helvetica" pitchFamily="34" charset="0"/>
              </a:rPr>
              <a:t>plications</a:t>
            </a:r>
            <a:endParaRPr lang="en-US" sz="7200" dirty="0" smtClean="0">
              <a:latin typeface="Helvetica" pitchFamily="34" charset="0"/>
            </a:endParaRPr>
          </a:p>
          <a:p>
            <a:pPr algn="ctr"/>
            <a:endParaRPr lang="en-US" sz="3200" dirty="0" smtClean="0">
              <a:latin typeface="Helvetica" pitchFamily="34" charset="0"/>
            </a:endParaRPr>
          </a:p>
          <a:p>
            <a:pPr algn="ctr"/>
            <a:r>
              <a:rPr lang="en-US" sz="3200" dirty="0" smtClean="0">
                <a:latin typeface="Helvetica" pitchFamily="34" charset="0"/>
              </a:rPr>
              <a:t>Having created the tools to generate images, we turned to applying them to create models.  Here, I chose to make a chicken explode.</a:t>
            </a:r>
          </a:p>
          <a:p>
            <a:pPr algn="ctr"/>
            <a:endParaRPr lang="en-US" sz="3200" dirty="0" smtClean="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smtClean="0">
              <a:latin typeface="Helvetica" pitchFamily="34" charset="0"/>
            </a:endParaRPr>
          </a:p>
          <a:p>
            <a:pPr algn="ctr"/>
            <a:r>
              <a:rPr lang="en-US" sz="3200" dirty="0" smtClean="0">
                <a:latin typeface="Helvetica" pitchFamily="34" charset="0"/>
              </a:rPr>
              <a:t>In previous projects, we made all of the tools that we used. I used OpenGL to generate a model of Miller Library.  My previous work gave me a better understanding how to use the provided tools like lighting, modules, texture mapping, and view.     </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r>
              <a:rPr lang="en-US" sz="3200" dirty="0" smtClean="0">
                <a:latin typeface="Helvetica" pitchFamily="34" charset="0"/>
              </a:rPr>
              <a:t>Equipped with the knowledge of particle systems, we created realistic flame motion.  </a:t>
            </a:r>
            <a:r>
              <a:rPr lang="en-US" sz="3200" dirty="0" smtClean="0">
                <a:latin typeface="Helvetica" pitchFamily="34" charset="0"/>
              </a:rPr>
              <a:t>The flames we created were affected by wind and obstacles and had the ability to ‘oxidize’ the obstacles.</a:t>
            </a: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endParaRPr lang="en-US" sz="3200" dirty="0">
              <a:latin typeface="Helvetica" pitchFamily="34" charset="0"/>
            </a:endParaRPr>
          </a:p>
          <a:p>
            <a:pPr algn="ctr"/>
            <a:endParaRPr lang="en-US" sz="3200" dirty="0" smtClean="0">
              <a:latin typeface="Helvetica" pitchFamily="34" charset="0"/>
            </a:endParaRPr>
          </a:p>
          <a:p>
            <a:pPr algn="ctr"/>
            <a:r>
              <a:rPr lang="en-US" sz="3200" dirty="0" smtClean="0">
                <a:latin typeface="Helvetica" pitchFamily="34" charset="0"/>
              </a:rPr>
              <a:t>Finally, to create non-photorealistic images, we created ASCII art by analyzing the intensity of pixels of an input image and matched them to ASCII characters</a:t>
            </a:r>
          </a:p>
        </p:txBody>
      </p:sp>
      <p:pic>
        <p:nvPicPr>
          <p:cNvPr id="2" name="Picture 1" descr="dustTes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1201400"/>
            <a:ext cx="4191000" cy="6287777"/>
          </a:xfrm>
          <a:prstGeom prst="rect">
            <a:avLst/>
          </a:prstGeom>
        </p:spPr>
      </p:pic>
      <p:pic>
        <p:nvPicPr>
          <p:cNvPr id="3" name="Picture 2" descr="julia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19278600"/>
            <a:ext cx="5791200" cy="3764280"/>
          </a:xfrm>
          <a:prstGeom prst="rect">
            <a:avLst/>
          </a:prstGeom>
        </p:spPr>
      </p:pic>
      <p:pic>
        <p:nvPicPr>
          <p:cNvPr id="11" name="Picture 10" descr="elephantdashe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2600" y="24841200"/>
            <a:ext cx="5029200" cy="4828032"/>
          </a:xfrm>
          <a:prstGeom prst="rect">
            <a:avLst/>
          </a:prstGeom>
        </p:spPr>
      </p:pic>
      <p:pic>
        <p:nvPicPr>
          <p:cNvPr id="12" name="Picture 11" descr="lin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4000" y="31470600"/>
            <a:ext cx="2133600" cy="5334000"/>
          </a:xfrm>
          <a:prstGeom prst="rect">
            <a:avLst/>
          </a:prstGeom>
        </p:spPr>
      </p:pic>
      <p:pic>
        <p:nvPicPr>
          <p:cNvPr id="13" name="Picture 12" descr="rupe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6800" y="31470600"/>
            <a:ext cx="2667000" cy="5334000"/>
          </a:xfrm>
          <a:prstGeom prst="rect">
            <a:avLst/>
          </a:prstGeom>
        </p:spPr>
      </p:pic>
      <p:grpSp>
        <p:nvGrpSpPr>
          <p:cNvPr id="22" name="Group 21"/>
          <p:cNvGrpSpPr/>
          <p:nvPr/>
        </p:nvGrpSpPr>
        <p:grpSpPr>
          <a:xfrm>
            <a:off x="15621000" y="12420600"/>
            <a:ext cx="12954000" cy="2971800"/>
            <a:chOff x="15925800" y="11658600"/>
            <a:chExt cx="12496800" cy="2606040"/>
          </a:xfrm>
        </p:grpSpPr>
        <p:pic>
          <p:nvPicPr>
            <p:cNvPr id="14" name="Picture 13" descr="triforce-1 (dragged) 1.tif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925800" y="11658600"/>
              <a:ext cx="2895600" cy="2606040"/>
            </a:xfrm>
            <a:prstGeom prst="rect">
              <a:avLst/>
            </a:prstGeom>
          </p:spPr>
        </p:pic>
        <p:pic>
          <p:nvPicPr>
            <p:cNvPr id="15" name="Picture 14" descr="triforce-2 (dragged).tif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050000" y="11658600"/>
              <a:ext cx="2895600" cy="2606040"/>
            </a:xfrm>
            <a:prstGeom prst="rect">
              <a:avLst/>
            </a:prstGeom>
          </p:spPr>
        </p:pic>
        <p:pic>
          <p:nvPicPr>
            <p:cNvPr id="16" name="Picture 15" descr="triforce-3 (dragged).tif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250400" y="11658600"/>
              <a:ext cx="2878666" cy="2590800"/>
            </a:xfrm>
            <a:prstGeom prst="rect">
              <a:avLst/>
            </a:prstGeom>
          </p:spPr>
        </p:pic>
        <p:pic>
          <p:nvPicPr>
            <p:cNvPr id="17" name="Picture 16" descr="triforce-4 (dragged).tif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527000" y="11658600"/>
              <a:ext cx="2895600" cy="2606040"/>
            </a:xfrm>
            <a:prstGeom prst="rect">
              <a:avLst/>
            </a:prstGeom>
          </p:spPr>
        </p:pic>
      </p:grpSp>
      <p:pic>
        <p:nvPicPr>
          <p:cNvPr id="18" name="Picture 17" descr="modularChickens-8 (dragged).tiff"/>
          <p:cNvPicPr>
            <a:picLocks noChangeAspect="1"/>
          </p:cNvPicPr>
          <p:nvPr/>
        </p:nvPicPr>
        <p:blipFill rotWithShape="1">
          <a:blip r:embed="rId12">
            <a:extLst>
              <a:ext uri="{28A0092B-C50C-407E-A947-70E740481C1C}">
                <a14:useLocalDpi xmlns:a14="http://schemas.microsoft.com/office/drawing/2010/main" val="0"/>
              </a:ext>
            </a:extLst>
          </a:blip>
          <a:srcRect r="8576" b="17300"/>
          <a:stretch/>
        </p:blipFill>
        <p:spPr>
          <a:xfrm>
            <a:off x="18440400" y="18516600"/>
            <a:ext cx="7543800" cy="3899362"/>
          </a:xfrm>
          <a:prstGeom prst="rect">
            <a:avLst/>
          </a:prstGeom>
        </p:spPr>
      </p:pic>
      <p:pic>
        <p:nvPicPr>
          <p:cNvPr id="19" name="Picture 18" descr="chicken (1)-1 (dragged).tiff"/>
          <p:cNvPicPr>
            <a:picLocks noChangeAspect="1"/>
          </p:cNvPicPr>
          <p:nvPr/>
        </p:nvPicPr>
        <p:blipFill rotWithShape="1">
          <a:blip r:embed="rId13">
            <a:extLst>
              <a:ext uri="{28A0092B-C50C-407E-A947-70E740481C1C}">
                <a14:useLocalDpi xmlns:a14="http://schemas.microsoft.com/office/drawing/2010/main" val="0"/>
              </a:ext>
            </a:extLst>
          </a:blip>
          <a:srcRect l="9195" t="17554" r="22971" b="16308"/>
          <a:stretch/>
        </p:blipFill>
        <p:spPr>
          <a:xfrm>
            <a:off x="16611600" y="24841200"/>
            <a:ext cx="4114800" cy="4011865"/>
          </a:xfrm>
          <a:prstGeom prst="rect">
            <a:avLst/>
          </a:prstGeom>
        </p:spPr>
      </p:pic>
      <p:pic>
        <p:nvPicPr>
          <p:cNvPr id="20" name="Picture 19" descr="chicken (1)-4 (dragged).tiff"/>
          <p:cNvPicPr>
            <a:picLocks noChangeAspect="1"/>
          </p:cNvPicPr>
          <p:nvPr/>
        </p:nvPicPr>
        <p:blipFill rotWithShape="1">
          <a:blip r:embed="rId14">
            <a:extLst>
              <a:ext uri="{28A0092B-C50C-407E-A947-70E740481C1C}">
                <a14:useLocalDpi xmlns:a14="http://schemas.microsoft.com/office/drawing/2010/main" val="0"/>
              </a:ext>
            </a:extLst>
          </a:blip>
          <a:srcRect l="6536" t="16467" r="22878" b="15989"/>
          <a:stretch/>
        </p:blipFill>
        <p:spPr>
          <a:xfrm>
            <a:off x="23622000" y="24841200"/>
            <a:ext cx="4191000" cy="4010459"/>
          </a:xfrm>
          <a:prstGeom prst="rect">
            <a:avLst/>
          </a:prstGeom>
        </p:spPr>
      </p:pic>
      <p:pic>
        <p:nvPicPr>
          <p:cNvPr id="21" name="Picture 20" descr="lamp-1 (dragged).tiff"/>
          <p:cNvPicPr>
            <a:picLocks noChangeAspect="1"/>
          </p:cNvPicPr>
          <p:nvPr/>
        </p:nvPicPr>
        <p:blipFill rotWithShape="1">
          <a:blip r:embed="rId15">
            <a:extLst>
              <a:ext uri="{28A0092B-C50C-407E-A947-70E740481C1C}">
                <a14:useLocalDpi xmlns:a14="http://schemas.microsoft.com/office/drawing/2010/main" val="0"/>
              </a:ext>
            </a:extLst>
          </a:blip>
          <a:srcRect l="15625" t="23520" r="18544" b="14342"/>
          <a:stretch/>
        </p:blipFill>
        <p:spPr>
          <a:xfrm>
            <a:off x="19278600" y="31242000"/>
            <a:ext cx="5893147" cy="5562600"/>
          </a:xfrm>
          <a:prstGeom prst="rect">
            <a:avLst/>
          </a:prstGeom>
        </p:spPr>
      </p:pic>
      <p:grpSp>
        <p:nvGrpSpPr>
          <p:cNvPr id="29" name="Group 28"/>
          <p:cNvGrpSpPr/>
          <p:nvPr/>
        </p:nvGrpSpPr>
        <p:grpSpPr>
          <a:xfrm>
            <a:off x="30861000" y="10896600"/>
            <a:ext cx="10591800" cy="4572000"/>
            <a:chOff x="29108400" y="11430000"/>
            <a:chExt cx="10591800" cy="4572000"/>
          </a:xfrm>
        </p:grpSpPr>
        <p:pic>
          <p:nvPicPr>
            <p:cNvPr id="24" name="Picture 23" descr="chicken-1 (dragged).tiff"/>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108400" y="11430000"/>
              <a:ext cx="4572000" cy="4572000"/>
            </a:xfrm>
            <a:prstGeom prst="rect">
              <a:avLst/>
            </a:prstGeom>
          </p:spPr>
        </p:pic>
        <p:pic>
          <p:nvPicPr>
            <p:cNvPr id="25" name="Picture 24" descr="chicken-5 (dragged).tiff"/>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2232600" y="11430000"/>
              <a:ext cx="4572000" cy="4572000"/>
            </a:xfrm>
            <a:prstGeom prst="rect">
              <a:avLst/>
            </a:prstGeom>
          </p:spPr>
        </p:pic>
        <p:pic>
          <p:nvPicPr>
            <p:cNvPr id="27" name="Picture 26" descr="chicken-6 (dragged).tiff"/>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28200" y="11430000"/>
              <a:ext cx="4572000" cy="4572000"/>
            </a:xfrm>
            <a:prstGeom prst="rect">
              <a:avLst/>
            </a:prstGeom>
          </p:spPr>
        </p:pic>
      </p:grpSp>
      <p:pic>
        <p:nvPicPr>
          <p:cNvPr id="30" name="Picture 29" descr="Screen Shot 2015-02-26 at 2.22.13 A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3299400" y="18669000"/>
            <a:ext cx="5257800" cy="5420260"/>
          </a:xfrm>
          <a:prstGeom prst="rect">
            <a:avLst/>
          </a:prstGeom>
        </p:spPr>
      </p:pic>
      <p:pic>
        <p:nvPicPr>
          <p:cNvPr id="31" name="Picture 30" descr="burn0.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1089600" y="25755600"/>
            <a:ext cx="4038600" cy="4222917"/>
          </a:xfrm>
          <a:prstGeom prst="rect">
            <a:avLst/>
          </a:prstGeom>
        </p:spPr>
      </p:pic>
      <p:pic>
        <p:nvPicPr>
          <p:cNvPr id="32" name="Picture 31" descr="burn1.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6652200" y="25679400"/>
            <a:ext cx="4038600" cy="4228901"/>
          </a:xfrm>
          <a:prstGeom prst="rect">
            <a:avLst/>
          </a:prstGeom>
        </p:spPr>
      </p:pic>
      <p:pic>
        <p:nvPicPr>
          <p:cNvPr id="33" name="Picture 32" descr="asciiFace0.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651200" y="32080200"/>
            <a:ext cx="6770185" cy="4724400"/>
          </a:xfrm>
          <a:prstGeom prst="rect">
            <a:avLst/>
          </a:prstGeom>
        </p:spPr>
      </p:pic>
      <p:pic>
        <p:nvPicPr>
          <p:cNvPr id="34" name="Picture 33" descr="asciiFace1.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6118800" y="32156400"/>
            <a:ext cx="6660989" cy="4648200"/>
          </a:xfrm>
          <a:prstGeom prst="rect">
            <a:avLst/>
          </a:prstGeom>
        </p:spPr>
      </p:pic>
    </p:spTree>
    <p:extLst>
      <p:ext uri="{BB962C8B-B14F-4D97-AF65-F5344CB8AC3E}">
        <p14:creationId xmlns:p14="http://schemas.microsoft.com/office/powerpoint/2010/main" val="1925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374</Words>
  <Application>Microsoft Macintosh PowerPoint</Application>
  <PresentationFormat>Custom</PresentationFormat>
  <Paragraphs>124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Colby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Beatrice Liang</cp:lastModifiedBy>
  <cp:revision>15</cp:revision>
  <dcterms:created xsi:type="dcterms:W3CDTF">2014-04-08T13:46:32Z</dcterms:created>
  <dcterms:modified xsi:type="dcterms:W3CDTF">2015-04-27T06:23:52Z</dcterms:modified>
</cp:coreProperties>
</file>