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762" y="4944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548A3-562D-4D55-8D89-232582F0FF9B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B0F0A5-2F51-4990-8B4B-ACC270F5A6ED}">
      <dgm:prSet phldrT="[Text]"/>
      <dgm:spPr>
        <a:solidFill>
          <a:schemeClr val="tx2"/>
        </a:solidFill>
        <a:ln>
          <a:solidFill>
            <a:srgbClr val="00B0F0"/>
          </a:solidFill>
        </a:ln>
      </dgm:spPr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Gene Extraction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345588-DD32-4577-AAB7-5E0240EB70B6}" type="parTrans" cxnId="{8E41EC4A-A459-4A5D-898C-7C85BA604DD9}">
      <dgm:prSet/>
      <dgm:spPr/>
      <dgm:t>
        <a:bodyPr/>
        <a:lstStyle/>
        <a:p>
          <a:endParaRPr lang="en-US"/>
        </a:p>
      </dgm:t>
    </dgm:pt>
    <dgm:pt modelId="{1D15E89B-D80A-4F1E-8013-740929FFC761}" type="sibTrans" cxnId="{8E41EC4A-A459-4A5D-898C-7C85BA604DD9}">
      <dgm:prSet/>
      <dgm:spPr/>
      <dgm:t>
        <a:bodyPr/>
        <a:lstStyle/>
        <a:p>
          <a:endParaRPr lang="en-US"/>
        </a:p>
      </dgm:t>
    </dgm:pt>
    <dgm:pt modelId="{A30E1570-15A0-4DFA-917C-6BC4E1061BF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Design primers for the putative cold-shock protein genes </a:t>
          </a:r>
          <a:r>
            <a:rPr lang="en-US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cspA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cspB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and </a:t>
          </a:r>
          <a:r>
            <a:rPr lang="en-US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cspCS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and use them to amplify that DNA by PCR</a:t>
          </a:r>
          <a:endParaRPr lang="en-US" dirty="0"/>
        </a:p>
      </dgm:t>
    </dgm:pt>
    <dgm:pt modelId="{6B85926E-4B20-47F3-B17A-613CAD8F49C2}" type="parTrans" cxnId="{45FBBD79-3A39-48E2-9B82-52D5782DEC71}">
      <dgm:prSet/>
      <dgm:spPr/>
      <dgm:t>
        <a:bodyPr/>
        <a:lstStyle/>
        <a:p>
          <a:endParaRPr lang="en-US"/>
        </a:p>
      </dgm:t>
    </dgm:pt>
    <dgm:pt modelId="{CF500F54-BCB9-49EA-84D1-70FD3B1B7B42}" type="sibTrans" cxnId="{45FBBD79-3A39-48E2-9B82-52D5782DEC71}">
      <dgm:prSet/>
      <dgm:spPr/>
      <dgm:t>
        <a:bodyPr/>
        <a:lstStyle/>
        <a:p>
          <a:endParaRPr lang="en-US"/>
        </a:p>
      </dgm:t>
    </dgm:pt>
    <dgm:pt modelId="{452661D4-702E-4A6A-85AF-A9EBC604C5D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Clean up PCR products and confirm PCR efficacy by gel electrophoresis</a:t>
          </a:r>
          <a:endParaRPr lang="en-US" dirty="0"/>
        </a:p>
      </dgm:t>
    </dgm:pt>
    <dgm:pt modelId="{EAE2DBAD-29E7-4F48-80DD-B9F87222B6B8}" type="parTrans" cxnId="{254ADB31-C7CA-47F4-928C-5278CDE8EBCB}">
      <dgm:prSet/>
      <dgm:spPr/>
      <dgm:t>
        <a:bodyPr/>
        <a:lstStyle/>
        <a:p>
          <a:endParaRPr lang="en-US"/>
        </a:p>
      </dgm:t>
    </dgm:pt>
    <dgm:pt modelId="{177A0206-0062-4B62-BC55-89910FCA0ACF}" type="sibTrans" cxnId="{254ADB31-C7CA-47F4-928C-5278CDE8EBCB}">
      <dgm:prSet/>
      <dgm:spPr/>
      <dgm:t>
        <a:bodyPr/>
        <a:lstStyle/>
        <a:p>
          <a:endParaRPr lang="en-US"/>
        </a:p>
      </dgm:t>
    </dgm:pt>
    <dgm:pt modelId="{E35A6205-73A6-4FFF-9E5E-409B62D570A8}">
      <dgm:prSet phldrT="[Text]" custT="1"/>
      <dgm:spPr>
        <a:solidFill>
          <a:schemeClr val="tx2"/>
        </a:solidFill>
        <a:ln>
          <a:solidFill>
            <a:srgbClr val="00B0F0"/>
          </a:solidFill>
        </a:ln>
      </dgm:spPr>
      <dgm:t>
        <a:bodyPr/>
        <a:lstStyle/>
        <a:p>
          <a:r>
            <a:rPr lang="en-US" sz="5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Plasmid Construction &amp; Insertion</a:t>
          </a:r>
          <a:endParaRPr lang="en-US" sz="5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4D7200-F7A9-4252-9B78-707C10502015}" type="parTrans" cxnId="{BC95826B-8FCB-4C36-BB7A-9FD8295ABD5E}">
      <dgm:prSet/>
      <dgm:spPr/>
      <dgm:t>
        <a:bodyPr/>
        <a:lstStyle/>
        <a:p>
          <a:endParaRPr lang="en-US"/>
        </a:p>
      </dgm:t>
    </dgm:pt>
    <dgm:pt modelId="{ED69CBC2-DD81-4C32-B11E-D05E52E056F7}" type="sibTrans" cxnId="{BC95826B-8FCB-4C36-BB7A-9FD8295ABD5E}">
      <dgm:prSet/>
      <dgm:spPr/>
      <dgm:t>
        <a:bodyPr/>
        <a:lstStyle/>
        <a:p>
          <a:endParaRPr lang="en-US"/>
        </a:p>
      </dgm:t>
    </dgm:pt>
    <dgm:pt modelId="{38344268-BC8F-4F3D-8F08-84B7B011772D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Incorporate the respective PCR products into plasmid vectors by TOPO-TA cloning</a:t>
          </a:r>
          <a:endParaRPr lang="en-US" dirty="0"/>
        </a:p>
      </dgm:t>
    </dgm:pt>
    <dgm:pt modelId="{E06F5BD4-B3B9-453E-B55C-AEE14855DF4E}" type="parTrans" cxnId="{6FF99CD3-4DDC-4044-AACE-DE3527B51819}">
      <dgm:prSet/>
      <dgm:spPr/>
      <dgm:t>
        <a:bodyPr/>
        <a:lstStyle/>
        <a:p>
          <a:endParaRPr lang="en-US"/>
        </a:p>
      </dgm:t>
    </dgm:pt>
    <dgm:pt modelId="{1505497F-2F30-4076-BCB9-35622303E388}" type="sibTrans" cxnId="{6FF99CD3-4DDC-4044-AACE-DE3527B51819}">
      <dgm:prSet/>
      <dgm:spPr/>
      <dgm:t>
        <a:bodyPr/>
        <a:lstStyle/>
        <a:p>
          <a:endParaRPr lang="en-US"/>
        </a:p>
      </dgm:t>
    </dgm:pt>
    <dgm:pt modelId="{BA290EAE-A95A-4D0D-A0F5-1C4879B4598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Transform the plasmids into </a:t>
          </a:r>
          <a:r>
            <a: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E. coli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and confirm correct plasmid structure by PCR and gel electrophoresis</a:t>
          </a:r>
          <a:endParaRPr lang="en-US" dirty="0"/>
        </a:p>
      </dgm:t>
    </dgm:pt>
    <dgm:pt modelId="{C2D54F97-D001-46BD-A448-6AE3B899DD3C}" type="parTrans" cxnId="{4548D1BC-8373-4FD1-BDE5-C0E55F60B16D}">
      <dgm:prSet/>
      <dgm:spPr/>
      <dgm:t>
        <a:bodyPr/>
        <a:lstStyle/>
        <a:p>
          <a:endParaRPr lang="en-US"/>
        </a:p>
      </dgm:t>
    </dgm:pt>
    <dgm:pt modelId="{CAE49206-5CE4-4975-B24E-067956690870}" type="sibTrans" cxnId="{4548D1BC-8373-4FD1-BDE5-C0E55F60B16D}">
      <dgm:prSet/>
      <dgm:spPr/>
      <dgm:t>
        <a:bodyPr/>
        <a:lstStyle/>
        <a:p>
          <a:endParaRPr lang="en-US"/>
        </a:p>
      </dgm:t>
    </dgm:pt>
    <dgm:pt modelId="{538BE7CA-A695-40E9-A902-2437072C7E02}">
      <dgm:prSet phldrT="[Text]"/>
      <dgm:spPr>
        <a:solidFill>
          <a:schemeClr val="tx2"/>
        </a:solidFill>
        <a:ln>
          <a:solidFill>
            <a:srgbClr val="00B0F0"/>
          </a:solidFill>
        </a:ln>
      </dgm:spPr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Assessment of Cold Resistance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ACAFD6-8936-4E4E-BAF4-5BDA95641C16}" type="parTrans" cxnId="{60755B4D-964F-49DB-8A97-486CC6423B7D}">
      <dgm:prSet/>
      <dgm:spPr/>
      <dgm:t>
        <a:bodyPr/>
        <a:lstStyle/>
        <a:p>
          <a:endParaRPr lang="en-US"/>
        </a:p>
      </dgm:t>
    </dgm:pt>
    <dgm:pt modelId="{194799A0-663C-4E4A-A369-37929369D656}" type="sibTrans" cxnId="{60755B4D-964F-49DB-8A97-486CC6423B7D}">
      <dgm:prSet/>
      <dgm:spPr/>
      <dgm:t>
        <a:bodyPr/>
        <a:lstStyle/>
        <a:p>
          <a:endParaRPr lang="en-US"/>
        </a:p>
      </dgm:t>
    </dgm:pt>
    <dgm:pt modelId="{DD959E12-617A-454D-8523-C3C5B05EBC7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Grow confirmed bacteria and an empty vector control at 37°C, 25°C, and 8°C, shaking in a liquid medium</a:t>
          </a:r>
          <a:endParaRPr lang="en-US" dirty="0"/>
        </a:p>
      </dgm:t>
    </dgm:pt>
    <dgm:pt modelId="{2168589F-25B9-4298-9A20-8114F0532BE4}" type="parTrans" cxnId="{892B50BB-292F-45C4-A8E0-088DA7A162A4}">
      <dgm:prSet/>
      <dgm:spPr/>
      <dgm:t>
        <a:bodyPr/>
        <a:lstStyle/>
        <a:p>
          <a:endParaRPr lang="en-US"/>
        </a:p>
      </dgm:t>
    </dgm:pt>
    <dgm:pt modelId="{208B83B1-64F7-4258-93D6-F02A4D0ACA29}" type="sibTrans" cxnId="{892B50BB-292F-45C4-A8E0-088DA7A162A4}">
      <dgm:prSet/>
      <dgm:spPr/>
      <dgm:t>
        <a:bodyPr/>
        <a:lstStyle/>
        <a:p>
          <a:endParaRPr lang="en-US"/>
        </a:p>
      </dgm:t>
    </dgm:pt>
    <dgm:pt modelId="{783AC9C7-7A4A-4009-BE94-00B7C3191DC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Measure the optical density of each culture over time, beginning after the cultures reach the log phase, and calculate their growth rates</a:t>
          </a:r>
          <a:endParaRPr lang="en-US" dirty="0"/>
        </a:p>
      </dgm:t>
    </dgm:pt>
    <dgm:pt modelId="{2CDA5DA1-3FE6-43FD-B9FC-2D2CF6B62905}" type="parTrans" cxnId="{7B1AB069-2163-4852-B078-333E08780FD3}">
      <dgm:prSet/>
      <dgm:spPr/>
      <dgm:t>
        <a:bodyPr/>
        <a:lstStyle/>
        <a:p>
          <a:endParaRPr lang="en-US"/>
        </a:p>
      </dgm:t>
    </dgm:pt>
    <dgm:pt modelId="{2E78FE4E-44DC-4CF4-A5CF-8B1044C5E785}" type="sibTrans" cxnId="{7B1AB069-2163-4852-B078-333E08780FD3}">
      <dgm:prSet/>
      <dgm:spPr/>
      <dgm:t>
        <a:bodyPr/>
        <a:lstStyle/>
        <a:p>
          <a:endParaRPr lang="en-US"/>
        </a:p>
      </dgm:t>
    </dgm:pt>
    <dgm:pt modelId="{3AD35699-C6C1-4DF1-9E66-8538A52D9904}" type="pres">
      <dgm:prSet presAssocID="{DB5548A3-562D-4D55-8D89-232582F0FF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DB19C0-0700-493E-8C61-692A64B3348C}" type="pres">
      <dgm:prSet presAssocID="{DB5548A3-562D-4D55-8D89-232582F0FF9B}" presName="tSp" presStyleCnt="0"/>
      <dgm:spPr/>
    </dgm:pt>
    <dgm:pt modelId="{F7EAFB6D-7245-4572-81E9-287C6AD6DAB9}" type="pres">
      <dgm:prSet presAssocID="{DB5548A3-562D-4D55-8D89-232582F0FF9B}" presName="bSp" presStyleCnt="0"/>
      <dgm:spPr/>
    </dgm:pt>
    <dgm:pt modelId="{7E41AD00-C9AC-41EF-B260-882E7AD2ABC2}" type="pres">
      <dgm:prSet presAssocID="{DB5548A3-562D-4D55-8D89-232582F0FF9B}" presName="process" presStyleCnt="0"/>
      <dgm:spPr/>
    </dgm:pt>
    <dgm:pt modelId="{F388AA8A-1E2B-43EA-9F82-F82407808E51}" type="pres">
      <dgm:prSet presAssocID="{FAB0F0A5-2F51-4990-8B4B-ACC270F5A6ED}" presName="composite1" presStyleCnt="0"/>
      <dgm:spPr/>
    </dgm:pt>
    <dgm:pt modelId="{39D9748D-D459-4AFC-BB9C-C54226B43C64}" type="pres">
      <dgm:prSet presAssocID="{FAB0F0A5-2F51-4990-8B4B-ACC270F5A6ED}" presName="dummyNode1" presStyleLbl="node1" presStyleIdx="0" presStyleCnt="3"/>
      <dgm:spPr/>
    </dgm:pt>
    <dgm:pt modelId="{0BA53E9B-21ED-480B-9C0F-6570B4F3D742}" type="pres">
      <dgm:prSet presAssocID="{FAB0F0A5-2F51-4990-8B4B-ACC270F5A6ED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4664FD-BB53-4A12-8315-B341F248F087}" type="pres">
      <dgm:prSet presAssocID="{FAB0F0A5-2F51-4990-8B4B-ACC270F5A6ED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55E2B2-3444-4569-9521-36417443FFD9}" type="pres">
      <dgm:prSet presAssocID="{FAB0F0A5-2F51-4990-8B4B-ACC270F5A6ED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F5698-0CAC-4580-9AEA-74E7EEA6B142}" type="pres">
      <dgm:prSet presAssocID="{FAB0F0A5-2F51-4990-8B4B-ACC270F5A6ED}" presName="connSite1" presStyleCnt="0"/>
      <dgm:spPr/>
    </dgm:pt>
    <dgm:pt modelId="{82D6DA00-143B-4550-B737-A9769F895C98}" type="pres">
      <dgm:prSet presAssocID="{1D15E89B-D80A-4F1E-8013-740929FFC761}" presName="Name9" presStyleLbl="sibTrans2D1" presStyleIdx="0" presStyleCnt="2"/>
      <dgm:spPr/>
      <dgm:t>
        <a:bodyPr/>
        <a:lstStyle/>
        <a:p>
          <a:endParaRPr lang="en-US"/>
        </a:p>
      </dgm:t>
    </dgm:pt>
    <dgm:pt modelId="{80DE1671-892B-4F58-83F1-4FBC49FE5C03}" type="pres">
      <dgm:prSet presAssocID="{E35A6205-73A6-4FFF-9E5E-409B62D570A8}" presName="composite2" presStyleCnt="0"/>
      <dgm:spPr/>
    </dgm:pt>
    <dgm:pt modelId="{FCA10084-5E43-46C2-B321-6BADA4F1D26D}" type="pres">
      <dgm:prSet presAssocID="{E35A6205-73A6-4FFF-9E5E-409B62D570A8}" presName="dummyNode2" presStyleLbl="node1" presStyleIdx="0" presStyleCnt="3"/>
      <dgm:spPr/>
    </dgm:pt>
    <dgm:pt modelId="{D4A8D97B-6B22-4C56-B62E-FAEBBF65FD2E}" type="pres">
      <dgm:prSet presAssocID="{E35A6205-73A6-4FFF-9E5E-409B62D570A8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06A5E-B4E4-4DAB-A5A1-6EE96BD0159A}" type="pres">
      <dgm:prSet presAssocID="{E35A6205-73A6-4FFF-9E5E-409B62D570A8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CE949-CCBA-4D81-AD2D-F825C9EA5A2C}" type="pres">
      <dgm:prSet presAssocID="{E35A6205-73A6-4FFF-9E5E-409B62D570A8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DA71D3-43EB-49C9-A90E-B1233DCC1D8C}" type="pres">
      <dgm:prSet presAssocID="{E35A6205-73A6-4FFF-9E5E-409B62D570A8}" presName="connSite2" presStyleCnt="0"/>
      <dgm:spPr/>
    </dgm:pt>
    <dgm:pt modelId="{B2EC9860-8A51-4A83-9D7D-6998CBBD2247}" type="pres">
      <dgm:prSet presAssocID="{ED69CBC2-DD81-4C32-B11E-D05E52E056F7}" presName="Name18" presStyleLbl="sibTrans2D1" presStyleIdx="1" presStyleCnt="2"/>
      <dgm:spPr/>
      <dgm:t>
        <a:bodyPr/>
        <a:lstStyle/>
        <a:p>
          <a:endParaRPr lang="en-US"/>
        </a:p>
      </dgm:t>
    </dgm:pt>
    <dgm:pt modelId="{12BDD263-1D56-442C-91D5-400C691A1CFE}" type="pres">
      <dgm:prSet presAssocID="{538BE7CA-A695-40E9-A902-2437072C7E02}" presName="composite1" presStyleCnt="0"/>
      <dgm:spPr/>
    </dgm:pt>
    <dgm:pt modelId="{49EAFC54-4773-4094-996E-403C03A4C599}" type="pres">
      <dgm:prSet presAssocID="{538BE7CA-A695-40E9-A902-2437072C7E02}" presName="dummyNode1" presStyleLbl="node1" presStyleIdx="1" presStyleCnt="3"/>
      <dgm:spPr/>
    </dgm:pt>
    <dgm:pt modelId="{D13FF750-0916-4BD2-B417-CFEAD9EA8914}" type="pres">
      <dgm:prSet presAssocID="{538BE7CA-A695-40E9-A902-2437072C7E02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652C7-6C2F-4704-9E99-1670012C3F05}" type="pres">
      <dgm:prSet presAssocID="{538BE7CA-A695-40E9-A902-2437072C7E02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F12026-9460-4665-95CD-A42075EF06B6}" type="pres">
      <dgm:prSet presAssocID="{538BE7CA-A695-40E9-A902-2437072C7E02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03948C-C77F-4B01-9EDF-0A5C80152C71}" type="pres">
      <dgm:prSet presAssocID="{538BE7CA-A695-40E9-A902-2437072C7E02}" presName="connSite1" presStyleCnt="0"/>
      <dgm:spPr/>
    </dgm:pt>
  </dgm:ptLst>
  <dgm:cxnLst>
    <dgm:cxn modelId="{3A89E8ED-A62D-42A3-9D20-CE0AC27592C7}" type="presOf" srcId="{A30E1570-15A0-4DFA-917C-6BC4E1061BF4}" destId="{094664FD-BB53-4A12-8315-B341F248F087}" srcOrd="1" destOrd="0" presId="urn:microsoft.com/office/officeart/2005/8/layout/hProcess4"/>
    <dgm:cxn modelId="{07A0419E-26DF-415A-B9A4-DC2A30207AF7}" type="presOf" srcId="{DB5548A3-562D-4D55-8D89-232582F0FF9B}" destId="{3AD35699-C6C1-4DF1-9E66-8538A52D9904}" srcOrd="0" destOrd="0" presId="urn:microsoft.com/office/officeart/2005/8/layout/hProcess4"/>
    <dgm:cxn modelId="{0DE34DE7-8D67-4D76-9EFB-17AC3138A8A1}" type="presOf" srcId="{452661D4-702E-4A6A-85AF-A9EBC604C5DA}" destId="{0BA53E9B-21ED-480B-9C0F-6570B4F3D742}" srcOrd="0" destOrd="1" presId="urn:microsoft.com/office/officeart/2005/8/layout/hProcess4"/>
    <dgm:cxn modelId="{BC95826B-8FCB-4C36-BB7A-9FD8295ABD5E}" srcId="{DB5548A3-562D-4D55-8D89-232582F0FF9B}" destId="{E35A6205-73A6-4FFF-9E5E-409B62D570A8}" srcOrd="1" destOrd="0" parTransId="{E04D7200-F7A9-4252-9B78-707C10502015}" sibTransId="{ED69CBC2-DD81-4C32-B11E-D05E52E056F7}"/>
    <dgm:cxn modelId="{45FBBD79-3A39-48E2-9B82-52D5782DEC71}" srcId="{FAB0F0A5-2F51-4990-8B4B-ACC270F5A6ED}" destId="{A30E1570-15A0-4DFA-917C-6BC4E1061BF4}" srcOrd="0" destOrd="0" parTransId="{6B85926E-4B20-47F3-B17A-613CAD8F49C2}" sibTransId="{CF500F54-BCB9-49EA-84D1-70FD3B1B7B42}"/>
    <dgm:cxn modelId="{1823E82C-DE34-422C-A48D-D2B8D6C24A3C}" type="presOf" srcId="{38344268-BC8F-4F3D-8F08-84B7B011772D}" destId="{D4A8D97B-6B22-4C56-B62E-FAEBBF65FD2E}" srcOrd="0" destOrd="0" presId="urn:microsoft.com/office/officeart/2005/8/layout/hProcess4"/>
    <dgm:cxn modelId="{2B92089C-8CC1-4F7A-8A21-A6F15942455A}" type="presOf" srcId="{783AC9C7-7A4A-4009-BE94-00B7C3191DC2}" destId="{7DC652C7-6C2F-4704-9E99-1670012C3F05}" srcOrd="1" destOrd="1" presId="urn:microsoft.com/office/officeart/2005/8/layout/hProcess4"/>
    <dgm:cxn modelId="{60755B4D-964F-49DB-8A97-486CC6423B7D}" srcId="{DB5548A3-562D-4D55-8D89-232582F0FF9B}" destId="{538BE7CA-A695-40E9-A902-2437072C7E02}" srcOrd="2" destOrd="0" parTransId="{EAACAFD6-8936-4E4E-BAF4-5BDA95641C16}" sibTransId="{194799A0-663C-4E4A-A369-37929369D656}"/>
    <dgm:cxn modelId="{11EB3885-4FB0-434D-BAC1-293AFEB9953E}" type="presOf" srcId="{38344268-BC8F-4F3D-8F08-84B7B011772D}" destId="{2C806A5E-B4E4-4DAB-A5A1-6EE96BD0159A}" srcOrd="1" destOrd="0" presId="urn:microsoft.com/office/officeart/2005/8/layout/hProcess4"/>
    <dgm:cxn modelId="{794F464A-B1D6-42D7-8A8D-BA13579904EC}" type="presOf" srcId="{538BE7CA-A695-40E9-A902-2437072C7E02}" destId="{2AF12026-9460-4665-95CD-A42075EF06B6}" srcOrd="0" destOrd="0" presId="urn:microsoft.com/office/officeart/2005/8/layout/hProcess4"/>
    <dgm:cxn modelId="{4548D1BC-8373-4FD1-BDE5-C0E55F60B16D}" srcId="{E35A6205-73A6-4FFF-9E5E-409B62D570A8}" destId="{BA290EAE-A95A-4D0D-A0F5-1C4879B4598A}" srcOrd="1" destOrd="0" parTransId="{C2D54F97-D001-46BD-A448-6AE3B899DD3C}" sibTransId="{CAE49206-5CE4-4975-B24E-067956690870}"/>
    <dgm:cxn modelId="{6FF99CD3-4DDC-4044-AACE-DE3527B51819}" srcId="{E35A6205-73A6-4FFF-9E5E-409B62D570A8}" destId="{38344268-BC8F-4F3D-8F08-84B7B011772D}" srcOrd="0" destOrd="0" parTransId="{E06F5BD4-B3B9-453E-B55C-AEE14855DF4E}" sibTransId="{1505497F-2F30-4076-BCB9-35622303E388}"/>
    <dgm:cxn modelId="{1EFF8D8C-B799-441A-8187-DECE446F6490}" type="presOf" srcId="{1D15E89B-D80A-4F1E-8013-740929FFC761}" destId="{82D6DA00-143B-4550-B737-A9769F895C98}" srcOrd="0" destOrd="0" presId="urn:microsoft.com/office/officeart/2005/8/layout/hProcess4"/>
    <dgm:cxn modelId="{7B1AB069-2163-4852-B078-333E08780FD3}" srcId="{538BE7CA-A695-40E9-A902-2437072C7E02}" destId="{783AC9C7-7A4A-4009-BE94-00B7C3191DC2}" srcOrd="1" destOrd="0" parTransId="{2CDA5DA1-3FE6-43FD-B9FC-2D2CF6B62905}" sibTransId="{2E78FE4E-44DC-4CF4-A5CF-8B1044C5E785}"/>
    <dgm:cxn modelId="{D3348261-9B81-4EC0-8DF7-9790A31E8A0E}" type="presOf" srcId="{E35A6205-73A6-4FFF-9E5E-409B62D570A8}" destId="{187CE949-CCBA-4D81-AD2D-F825C9EA5A2C}" srcOrd="0" destOrd="0" presId="urn:microsoft.com/office/officeart/2005/8/layout/hProcess4"/>
    <dgm:cxn modelId="{E1990E88-738E-43A0-9D60-D035F89A30DB}" type="presOf" srcId="{783AC9C7-7A4A-4009-BE94-00B7C3191DC2}" destId="{D13FF750-0916-4BD2-B417-CFEAD9EA8914}" srcOrd="0" destOrd="1" presId="urn:microsoft.com/office/officeart/2005/8/layout/hProcess4"/>
    <dgm:cxn modelId="{254ADB31-C7CA-47F4-928C-5278CDE8EBCB}" srcId="{FAB0F0A5-2F51-4990-8B4B-ACC270F5A6ED}" destId="{452661D4-702E-4A6A-85AF-A9EBC604C5DA}" srcOrd="1" destOrd="0" parTransId="{EAE2DBAD-29E7-4F48-80DD-B9F87222B6B8}" sibTransId="{177A0206-0062-4B62-BC55-89910FCA0ACF}"/>
    <dgm:cxn modelId="{E730F18F-48E1-4E82-8339-58B8D03E3285}" type="presOf" srcId="{BA290EAE-A95A-4D0D-A0F5-1C4879B4598A}" destId="{2C806A5E-B4E4-4DAB-A5A1-6EE96BD0159A}" srcOrd="1" destOrd="1" presId="urn:microsoft.com/office/officeart/2005/8/layout/hProcess4"/>
    <dgm:cxn modelId="{8E41EC4A-A459-4A5D-898C-7C85BA604DD9}" srcId="{DB5548A3-562D-4D55-8D89-232582F0FF9B}" destId="{FAB0F0A5-2F51-4990-8B4B-ACC270F5A6ED}" srcOrd="0" destOrd="0" parTransId="{5C345588-DD32-4577-AAB7-5E0240EB70B6}" sibTransId="{1D15E89B-D80A-4F1E-8013-740929FFC761}"/>
    <dgm:cxn modelId="{84A157F6-B747-467D-9864-6F7755D4F61E}" type="presOf" srcId="{DD959E12-617A-454D-8523-C3C5B05EBC7E}" destId="{7DC652C7-6C2F-4704-9E99-1670012C3F05}" srcOrd="1" destOrd="0" presId="urn:microsoft.com/office/officeart/2005/8/layout/hProcess4"/>
    <dgm:cxn modelId="{D7CB3A68-4625-43FA-8A52-4CF48F4FFED3}" type="presOf" srcId="{DD959E12-617A-454D-8523-C3C5B05EBC7E}" destId="{D13FF750-0916-4BD2-B417-CFEAD9EA8914}" srcOrd="0" destOrd="0" presId="urn:microsoft.com/office/officeart/2005/8/layout/hProcess4"/>
    <dgm:cxn modelId="{892B50BB-292F-45C4-A8E0-088DA7A162A4}" srcId="{538BE7CA-A695-40E9-A902-2437072C7E02}" destId="{DD959E12-617A-454D-8523-C3C5B05EBC7E}" srcOrd="0" destOrd="0" parTransId="{2168589F-25B9-4298-9A20-8114F0532BE4}" sibTransId="{208B83B1-64F7-4258-93D6-F02A4D0ACA29}"/>
    <dgm:cxn modelId="{69538A46-4AE9-4411-907F-EEB67465C953}" type="presOf" srcId="{ED69CBC2-DD81-4C32-B11E-D05E52E056F7}" destId="{B2EC9860-8A51-4A83-9D7D-6998CBBD2247}" srcOrd="0" destOrd="0" presId="urn:microsoft.com/office/officeart/2005/8/layout/hProcess4"/>
    <dgm:cxn modelId="{E7A58191-759A-48AD-9FC7-79A44907DE31}" type="presOf" srcId="{452661D4-702E-4A6A-85AF-A9EBC604C5DA}" destId="{094664FD-BB53-4A12-8315-B341F248F087}" srcOrd="1" destOrd="1" presId="urn:microsoft.com/office/officeart/2005/8/layout/hProcess4"/>
    <dgm:cxn modelId="{FCBFEDAC-7D22-44C1-ACD4-EA44FF6FA6D6}" type="presOf" srcId="{FAB0F0A5-2F51-4990-8B4B-ACC270F5A6ED}" destId="{5755E2B2-3444-4569-9521-36417443FFD9}" srcOrd="0" destOrd="0" presId="urn:microsoft.com/office/officeart/2005/8/layout/hProcess4"/>
    <dgm:cxn modelId="{6B0D86C7-224A-4475-B011-2E3B044B6C07}" type="presOf" srcId="{BA290EAE-A95A-4D0D-A0F5-1C4879B4598A}" destId="{D4A8D97B-6B22-4C56-B62E-FAEBBF65FD2E}" srcOrd="0" destOrd="1" presId="urn:microsoft.com/office/officeart/2005/8/layout/hProcess4"/>
    <dgm:cxn modelId="{9589223B-A292-4792-A5B1-B15E257382CB}" type="presOf" srcId="{A30E1570-15A0-4DFA-917C-6BC4E1061BF4}" destId="{0BA53E9B-21ED-480B-9C0F-6570B4F3D742}" srcOrd="0" destOrd="0" presId="urn:microsoft.com/office/officeart/2005/8/layout/hProcess4"/>
    <dgm:cxn modelId="{26CC385D-D5FB-4A29-8670-74DFCCDCDCE8}" type="presParOf" srcId="{3AD35699-C6C1-4DF1-9E66-8538A52D9904}" destId="{A5DB19C0-0700-493E-8C61-692A64B3348C}" srcOrd="0" destOrd="0" presId="urn:microsoft.com/office/officeart/2005/8/layout/hProcess4"/>
    <dgm:cxn modelId="{4780CE1D-CFD1-4D60-A6A7-336A476C4B03}" type="presParOf" srcId="{3AD35699-C6C1-4DF1-9E66-8538A52D9904}" destId="{F7EAFB6D-7245-4572-81E9-287C6AD6DAB9}" srcOrd="1" destOrd="0" presId="urn:microsoft.com/office/officeart/2005/8/layout/hProcess4"/>
    <dgm:cxn modelId="{319E3F66-4BAF-4882-8A92-2C63444620B1}" type="presParOf" srcId="{3AD35699-C6C1-4DF1-9E66-8538A52D9904}" destId="{7E41AD00-C9AC-41EF-B260-882E7AD2ABC2}" srcOrd="2" destOrd="0" presId="urn:microsoft.com/office/officeart/2005/8/layout/hProcess4"/>
    <dgm:cxn modelId="{7C073CB0-42D8-42ED-B431-5775B9438100}" type="presParOf" srcId="{7E41AD00-C9AC-41EF-B260-882E7AD2ABC2}" destId="{F388AA8A-1E2B-43EA-9F82-F82407808E51}" srcOrd="0" destOrd="0" presId="urn:microsoft.com/office/officeart/2005/8/layout/hProcess4"/>
    <dgm:cxn modelId="{083A62B1-D5E7-4300-8223-B1B3701417BC}" type="presParOf" srcId="{F388AA8A-1E2B-43EA-9F82-F82407808E51}" destId="{39D9748D-D459-4AFC-BB9C-C54226B43C64}" srcOrd="0" destOrd="0" presId="urn:microsoft.com/office/officeart/2005/8/layout/hProcess4"/>
    <dgm:cxn modelId="{655326DD-E21A-438E-97F5-0D4DE10AFF42}" type="presParOf" srcId="{F388AA8A-1E2B-43EA-9F82-F82407808E51}" destId="{0BA53E9B-21ED-480B-9C0F-6570B4F3D742}" srcOrd="1" destOrd="0" presId="urn:microsoft.com/office/officeart/2005/8/layout/hProcess4"/>
    <dgm:cxn modelId="{BB19FA6B-5FB2-4873-9456-3DBC7559CEAB}" type="presParOf" srcId="{F388AA8A-1E2B-43EA-9F82-F82407808E51}" destId="{094664FD-BB53-4A12-8315-B341F248F087}" srcOrd="2" destOrd="0" presId="urn:microsoft.com/office/officeart/2005/8/layout/hProcess4"/>
    <dgm:cxn modelId="{745E529B-1F38-496C-A1CC-A62C3C2C6E12}" type="presParOf" srcId="{F388AA8A-1E2B-43EA-9F82-F82407808E51}" destId="{5755E2B2-3444-4569-9521-36417443FFD9}" srcOrd="3" destOrd="0" presId="urn:microsoft.com/office/officeart/2005/8/layout/hProcess4"/>
    <dgm:cxn modelId="{70B86D82-E161-4016-A03D-AFFE5816DBA0}" type="presParOf" srcId="{F388AA8A-1E2B-43EA-9F82-F82407808E51}" destId="{B34F5698-0CAC-4580-9AEA-74E7EEA6B142}" srcOrd="4" destOrd="0" presId="urn:microsoft.com/office/officeart/2005/8/layout/hProcess4"/>
    <dgm:cxn modelId="{6656BCF1-A73B-406A-9FFA-49B9E4CF7319}" type="presParOf" srcId="{7E41AD00-C9AC-41EF-B260-882E7AD2ABC2}" destId="{82D6DA00-143B-4550-B737-A9769F895C98}" srcOrd="1" destOrd="0" presId="urn:microsoft.com/office/officeart/2005/8/layout/hProcess4"/>
    <dgm:cxn modelId="{B5998158-180A-4E09-96B9-332EB32E9583}" type="presParOf" srcId="{7E41AD00-C9AC-41EF-B260-882E7AD2ABC2}" destId="{80DE1671-892B-4F58-83F1-4FBC49FE5C03}" srcOrd="2" destOrd="0" presId="urn:microsoft.com/office/officeart/2005/8/layout/hProcess4"/>
    <dgm:cxn modelId="{12B1EA8C-DB72-44AD-8CB0-F366C90F9B0F}" type="presParOf" srcId="{80DE1671-892B-4F58-83F1-4FBC49FE5C03}" destId="{FCA10084-5E43-46C2-B321-6BADA4F1D26D}" srcOrd="0" destOrd="0" presId="urn:microsoft.com/office/officeart/2005/8/layout/hProcess4"/>
    <dgm:cxn modelId="{99B223CE-FE1E-4F0D-8A4B-464C70181E62}" type="presParOf" srcId="{80DE1671-892B-4F58-83F1-4FBC49FE5C03}" destId="{D4A8D97B-6B22-4C56-B62E-FAEBBF65FD2E}" srcOrd="1" destOrd="0" presId="urn:microsoft.com/office/officeart/2005/8/layout/hProcess4"/>
    <dgm:cxn modelId="{025919FD-F037-40D9-AF42-A6EBE175BB43}" type="presParOf" srcId="{80DE1671-892B-4F58-83F1-4FBC49FE5C03}" destId="{2C806A5E-B4E4-4DAB-A5A1-6EE96BD0159A}" srcOrd="2" destOrd="0" presId="urn:microsoft.com/office/officeart/2005/8/layout/hProcess4"/>
    <dgm:cxn modelId="{4A4BC8C3-79D0-4648-AC07-94C40D619ADA}" type="presParOf" srcId="{80DE1671-892B-4F58-83F1-4FBC49FE5C03}" destId="{187CE949-CCBA-4D81-AD2D-F825C9EA5A2C}" srcOrd="3" destOrd="0" presId="urn:microsoft.com/office/officeart/2005/8/layout/hProcess4"/>
    <dgm:cxn modelId="{7F8FBF98-4F36-4429-8AEB-5D0B6B207BE9}" type="presParOf" srcId="{80DE1671-892B-4F58-83F1-4FBC49FE5C03}" destId="{39DA71D3-43EB-49C9-A90E-B1233DCC1D8C}" srcOrd="4" destOrd="0" presId="urn:microsoft.com/office/officeart/2005/8/layout/hProcess4"/>
    <dgm:cxn modelId="{EFC23B82-2A2D-4482-A3DC-030B9B88CE21}" type="presParOf" srcId="{7E41AD00-C9AC-41EF-B260-882E7AD2ABC2}" destId="{B2EC9860-8A51-4A83-9D7D-6998CBBD2247}" srcOrd="3" destOrd="0" presId="urn:microsoft.com/office/officeart/2005/8/layout/hProcess4"/>
    <dgm:cxn modelId="{4C3E693C-65BA-41CA-86A5-6B66E695E0B2}" type="presParOf" srcId="{7E41AD00-C9AC-41EF-B260-882E7AD2ABC2}" destId="{12BDD263-1D56-442C-91D5-400C691A1CFE}" srcOrd="4" destOrd="0" presId="urn:microsoft.com/office/officeart/2005/8/layout/hProcess4"/>
    <dgm:cxn modelId="{D32C9D58-6146-4AD1-87EA-F8E49EDCF113}" type="presParOf" srcId="{12BDD263-1D56-442C-91D5-400C691A1CFE}" destId="{49EAFC54-4773-4094-996E-403C03A4C599}" srcOrd="0" destOrd="0" presId="urn:microsoft.com/office/officeart/2005/8/layout/hProcess4"/>
    <dgm:cxn modelId="{D7707998-18C6-4344-848B-2F7209A79681}" type="presParOf" srcId="{12BDD263-1D56-442C-91D5-400C691A1CFE}" destId="{D13FF750-0916-4BD2-B417-CFEAD9EA8914}" srcOrd="1" destOrd="0" presId="urn:microsoft.com/office/officeart/2005/8/layout/hProcess4"/>
    <dgm:cxn modelId="{3A258CE4-95D9-4A47-8583-D301A81D014A}" type="presParOf" srcId="{12BDD263-1D56-442C-91D5-400C691A1CFE}" destId="{7DC652C7-6C2F-4704-9E99-1670012C3F05}" srcOrd="2" destOrd="0" presId="urn:microsoft.com/office/officeart/2005/8/layout/hProcess4"/>
    <dgm:cxn modelId="{5E193958-1D6B-4521-B3E9-DDC26A4B0901}" type="presParOf" srcId="{12BDD263-1D56-442C-91D5-400C691A1CFE}" destId="{2AF12026-9460-4665-95CD-A42075EF06B6}" srcOrd="3" destOrd="0" presId="urn:microsoft.com/office/officeart/2005/8/layout/hProcess4"/>
    <dgm:cxn modelId="{BF309FAC-0496-4D42-A743-1D03CB8606E1}" type="presParOf" srcId="{12BDD263-1D56-442C-91D5-400C691A1CFE}" destId="{4903948C-C77F-4B01-9EDF-0A5C80152C7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53E9B-21ED-480B-9C0F-6570B4F3D742}">
      <dsp:nvSpPr>
        <dsp:cNvPr id="0" name=""/>
        <dsp:cNvSpPr/>
      </dsp:nvSpPr>
      <dsp:spPr>
        <a:xfrm>
          <a:off x="3333" y="4289367"/>
          <a:ext cx="7244825" cy="5975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Design primers for the putative cold-shock protein genes </a:t>
          </a:r>
          <a:r>
            <a:rPr lang="en-US" sz="36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cspA</a:t>
          </a: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36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cspB</a:t>
          </a: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and </a:t>
          </a:r>
          <a:r>
            <a:rPr lang="en-US" sz="36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cspCS</a:t>
          </a: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and use them to amplify that DNA by PCR</a:t>
          </a: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Clean up PCR products and confirm PCR efficacy by gel electrophoresis</a:t>
          </a:r>
          <a:endParaRPr lang="en-US" sz="3600" kern="1200" dirty="0"/>
        </a:p>
      </dsp:txBody>
      <dsp:txXfrm>
        <a:off x="140845" y="4426879"/>
        <a:ext cx="6969801" cy="4419984"/>
      </dsp:txXfrm>
    </dsp:sp>
    <dsp:sp modelId="{82D6DA00-143B-4550-B737-A9769F895C98}">
      <dsp:nvSpPr>
        <dsp:cNvPr id="0" name=""/>
        <dsp:cNvSpPr/>
      </dsp:nvSpPr>
      <dsp:spPr>
        <a:xfrm>
          <a:off x="4103641" y="5816352"/>
          <a:ext cx="7836331" cy="7836331"/>
        </a:xfrm>
        <a:prstGeom prst="leftCircularArrow">
          <a:avLst>
            <a:gd name="adj1" fmla="val 2960"/>
            <a:gd name="adj2" fmla="val 362606"/>
            <a:gd name="adj3" fmla="val 2138117"/>
            <a:gd name="adj4" fmla="val 9024489"/>
            <a:gd name="adj5" fmla="val 345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55E2B2-3444-4569-9521-36417443FFD9}">
      <dsp:nvSpPr>
        <dsp:cNvPr id="0" name=""/>
        <dsp:cNvSpPr/>
      </dsp:nvSpPr>
      <dsp:spPr>
        <a:xfrm>
          <a:off x="1613294" y="8984375"/>
          <a:ext cx="6439844" cy="2560913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Gene Extraction</a:t>
          </a:r>
          <a:endParaRPr lang="en-US" sz="6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88301" y="9059382"/>
        <a:ext cx="6289830" cy="2410899"/>
      </dsp:txXfrm>
    </dsp:sp>
    <dsp:sp modelId="{D4A8D97B-6B22-4C56-B62E-FAEBBF65FD2E}">
      <dsp:nvSpPr>
        <dsp:cNvPr id="0" name=""/>
        <dsp:cNvSpPr/>
      </dsp:nvSpPr>
      <dsp:spPr>
        <a:xfrm>
          <a:off x="9157697" y="4289367"/>
          <a:ext cx="7244825" cy="5975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Incorporate the respective PCR products into plasmid vectors by TOPO-TA cloning</a:t>
          </a: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Transform the plasmids into </a:t>
          </a:r>
          <a:r>
            <a:rPr lang="en-US" sz="3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E. coli</a:t>
          </a: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and confirm correct plasmid structure by PCR and gel electrophoresis</a:t>
          </a:r>
          <a:endParaRPr lang="en-US" sz="3600" kern="1200" dirty="0"/>
        </a:p>
      </dsp:txBody>
      <dsp:txXfrm>
        <a:off x="9295209" y="5707336"/>
        <a:ext cx="6969801" cy="4419984"/>
      </dsp:txXfrm>
    </dsp:sp>
    <dsp:sp modelId="{B2EC9860-8A51-4A83-9D7D-6998CBBD2247}">
      <dsp:nvSpPr>
        <dsp:cNvPr id="0" name=""/>
        <dsp:cNvSpPr/>
      </dsp:nvSpPr>
      <dsp:spPr>
        <a:xfrm>
          <a:off x="13197631" y="667222"/>
          <a:ext cx="8762058" cy="8762058"/>
        </a:xfrm>
        <a:prstGeom prst="circularArrow">
          <a:avLst>
            <a:gd name="adj1" fmla="val 2647"/>
            <a:gd name="adj2" fmla="val 321933"/>
            <a:gd name="adj3" fmla="val 19502556"/>
            <a:gd name="adj4" fmla="val 12575511"/>
            <a:gd name="adj5" fmla="val 308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CE949-CCBA-4D81-AD2D-F825C9EA5A2C}">
      <dsp:nvSpPr>
        <dsp:cNvPr id="0" name=""/>
        <dsp:cNvSpPr/>
      </dsp:nvSpPr>
      <dsp:spPr>
        <a:xfrm>
          <a:off x="10767658" y="3008910"/>
          <a:ext cx="6439844" cy="2560913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775" tIns="69850" rIns="104775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Plasmid Construction &amp; Insertion</a:t>
          </a:r>
          <a:endParaRPr lang="en-US" sz="5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42665" y="3083917"/>
        <a:ext cx="6289830" cy="2410899"/>
      </dsp:txXfrm>
    </dsp:sp>
    <dsp:sp modelId="{D13FF750-0916-4BD2-B417-CFEAD9EA8914}">
      <dsp:nvSpPr>
        <dsp:cNvPr id="0" name=""/>
        <dsp:cNvSpPr/>
      </dsp:nvSpPr>
      <dsp:spPr>
        <a:xfrm>
          <a:off x="18312060" y="4289367"/>
          <a:ext cx="7244825" cy="5975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Grow confirmed bacteria and an empty vector control at 37°C, 25°C, and 8°C, shaking in a liquid medium</a:t>
          </a: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Measure the optical density of each culture over time, beginning after the cultures reach the log phase, and calculate their growth rates</a:t>
          </a:r>
          <a:endParaRPr lang="en-US" sz="3600" kern="1200" dirty="0"/>
        </a:p>
      </dsp:txBody>
      <dsp:txXfrm>
        <a:off x="18449572" y="4426879"/>
        <a:ext cx="6969801" cy="4419984"/>
      </dsp:txXfrm>
    </dsp:sp>
    <dsp:sp modelId="{2AF12026-9460-4665-95CD-A42075EF06B6}">
      <dsp:nvSpPr>
        <dsp:cNvPr id="0" name=""/>
        <dsp:cNvSpPr/>
      </dsp:nvSpPr>
      <dsp:spPr>
        <a:xfrm>
          <a:off x="19922021" y="8984375"/>
          <a:ext cx="6439844" cy="2560913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Assessment of Cold Resistance</a:t>
          </a:r>
          <a:endParaRPr lang="en-US" sz="6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997028" y="9059382"/>
        <a:ext cx="6289830" cy="2410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2.jpeg"/><Relationship Id="rId7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microsoft.com/office/2007/relationships/diagramDrawing" Target="../diagrams/drawing1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.jpeg"/><Relationship Id="rId9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914400" y="5486400"/>
            <a:ext cx="42062400" cy="32004000"/>
          </a:xfrm>
          <a:prstGeom prst="rect">
            <a:avLst/>
          </a:prstGeom>
          <a:solidFill>
            <a:schemeClr val="tx2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Hexagon 1"/>
          <p:cNvSpPr/>
          <p:nvPr/>
        </p:nvSpPr>
        <p:spPr>
          <a:xfrm>
            <a:off x="914400" y="914400"/>
            <a:ext cx="42062400" cy="3657600"/>
          </a:xfrm>
          <a:prstGeom prst="hexagon">
            <a:avLst/>
          </a:prstGeom>
          <a:solidFill>
            <a:schemeClr val="tx2"/>
          </a:solidFill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ross 2"/>
          <p:cNvSpPr/>
          <p:nvPr/>
        </p:nvSpPr>
        <p:spPr>
          <a:xfrm>
            <a:off x="1371600" y="1371600"/>
            <a:ext cx="41071800" cy="2743200"/>
          </a:xfrm>
          <a:prstGeom prst="plus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Psychrobacter arcticus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Cold Shock Protein Expression in </a:t>
            </a: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Escherichia coli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Increases Cold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</a:p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Daniel Sunderland, Department of Biology, Colby College, Waterville, Maine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nip Single Corner Rectangle 4"/>
          <p:cNvSpPr/>
          <p:nvPr/>
        </p:nvSpPr>
        <p:spPr>
          <a:xfrm flipH="1">
            <a:off x="1371600" y="6019800"/>
            <a:ext cx="13716000" cy="16459200"/>
          </a:xfrm>
          <a:prstGeom prst="snip1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endParaRPr lang="en-US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Psychrophilic (cold-loving) microorganisms are capable of living at temperatures at or just below freezing.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Cold-shock proteins (</a:t>
            </a:r>
            <a:r>
              <a:rPr lang="en-US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csps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are endogenous and prevent protein and DNA conformation changes due to low temperatures.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genome of </a:t>
            </a:r>
            <a:r>
              <a:rPr lang="en-US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Psychrobacter arcticus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was recently sequenced and putative </a:t>
            </a:r>
            <a:r>
              <a:rPr lang="en-US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csp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genes were identified by BLAST search</a:t>
            </a:r>
            <a:r>
              <a:rPr lang="en-US" sz="4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about the cold shock response could lead to</a:t>
            </a:r>
          </a:p>
          <a:p>
            <a:pPr marL="3037088" lvl="1" indent="-685800">
              <a:buFont typeface="Arial" panose="020B0604020202020204" pitchFamily="34" charset="0"/>
              <a:buChar char="•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Advances in cryogenics</a:t>
            </a:r>
          </a:p>
          <a:p>
            <a:pPr marL="3037088" lvl="1" indent="-685800">
              <a:buFont typeface="Arial" panose="020B0604020202020204" pitchFamily="34" charset="0"/>
              <a:buChar char="•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Advances in cold injury treatment</a:t>
            </a:r>
          </a:p>
          <a:p>
            <a:pPr marL="3037088" lvl="1" indent="-685800">
              <a:buFont typeface="Arial" panose="020B0604020202020204" pitchFamily="34" charset="0"/>
              <a:buChar char="•"/>
            </a:pPr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Hypothesis</a:t>
            </a:r>
          </a:p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Transforming the identified genes into </a:t>
            </a:r>
            <a:r>
              <a:rPr lang="en-US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Escherichia</a:t>
            </a:r>
          </a:p>
          <a:p>
            <a:r>
              <a:rPr lang="en-US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coli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will grant those bacteria increased cold resistance.</a:t>
            </a:r>
          </a:p>
        </p:txBody>
      </p:sp>
      <p:sp>
        <p:nvSpPr>
          <p:cNvPr id="9" name="Snip Diagonal Corner Rectangle 8"/>
          <p:cNvSpPr/>
          <p:nvPr/>
        </p:nvSpPr>
        <p:spPr>
          <a:xfrm>
            <a:off x="28651200" y="6019800"/>
            <a:ext cx="13792200" cy="19888200"/>
          </a:xfrm>
          <a:prstGeom prst="snip2Diag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cspA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4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cspB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successfully cloned into respective plasmids, in the correct direction, and those plasmids were successfully transformed into </a:t>
            </a:r>
            <a:r>
              <a:rPr lang="en-US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coli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growth rates of the experimental cultures were significantly higher than those of the controls at what would normally be lower-than-optimal temperatures.</a:t>
            </a:r>
          </a:p>
        </p:txBody>
      </p:sp>
      <p:sp>
        <p:nvSpPr>
          <p:cNvPr id="11" name="Snip Diagonal Corner Rectangle 10"/>
          <p:cNvSpPr/>
          <p:nvPr/>
        </p:nvSpPr>
        <p:spPr>
          <a:xfrm flipH="1">
            <a:off x="28803600" y="25679400"/>
            <a:ext cx="13639800" cy="11353800"/>
          </a:xfrm>
          <a:prstGeom prst="snip2Diag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 Cited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Ayala-del-Río HL, Chain PS,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Grzymski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JJ, Ponder MA,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Ivanova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Bergholz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PW, Di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Bartolo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G, Hauser L, Land M,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Bakermans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C, Rodrigues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D,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Klappenbach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Zarka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D, Larimer F, Richardson P, Murray A,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Thomashow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M, Tiedje1 JM. 2010. The genome sequence of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Psychrobacter arcticus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273-4, a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psychroactive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siberian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permafrost bacterium, reveals mechanisms for adaptation to low-temperature growth.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Environ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:2304-2312. 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Methé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BA, Nelson KE, Deming JW,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Momen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Melamud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E, Zhang X,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Moult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Madupu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R, Nelson WC, Dodson RJ,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Brinkac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LM, Daugherty SC, Durkin AS,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DeBoy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RT,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Kolonay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JF, Sullivan SA, Zhou L,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Davidsen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TM, Wu M, Huston AL, Lewis M, Weaver B, Weidman JF,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Khouri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Utterback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Feldblyum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TV, Fraser CM. 2005. The psychrophilic lifestyle as revealed by the genome sequence of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Colwellia psychrerythraea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34H through genomic and proteomic analyses.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PNAS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:10913–10918.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Feller G,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Gerday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C. 2003. Psychrophilic enzymes: hot topics in cold adaptation. Nature Reviews.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1:200-208.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  <a:endParaRPr lang="en-US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would like to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Assistant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 of Biology Ron Peck for his guidance and Rachel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Bolender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’14, Shayla Williams ’16, and Wei Ma ’16 for their insights during lab group meetings.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nip Diagonal Corner Rectangle 6"/>
          <p:cNvSpPr/>
          <p:nvPr/>
        </p:nvSpPr>
        <p:spPr>
          <a:xfrm>
            <a:off x="1371600" y="22479000"/>
            <a:ext cx="27432000" cy="14554200"/>
          </a:xfrm>
          <a:prstGeom prst="snip2Diag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endParaRPr lang="en-US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Methods and Materials</a:t>
            </a:r>
          </a:p>
        </p:txBody>
      </p:sp>
      <p:sp>
        <p:nvSpPr>
          <p:cNvPr id="13" name="Snip Single Corner Rectangle 12"/>
          <p:cNvSpPr/>
          <p:nvPr/>
        </p:nvSpPr>
        <p:spPr>
          <a:xfrm flipV="1">
            <a:off x="15087600" y="6019800"/>
            <a:ext cx="13563600" cy="16459200"/>
          </a:xfrm>
          <a:prstGeom prst="snip1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Documents and Settings\postuwrk\Desktop\ds14-04-03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9" t="13433" r="43676" b="31940"/>
          <a:stretch/>
        </p:blipFill>
        <p:spPr bwMode="auto">
          <a:xfrm>
            <a:off x="32551048" y="10820400"/>
            <a:ext cx="1976061" cy="333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Documents and Settings\postuwrk\Desktop\ds14-04-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5" t="15600" r="27850" b="24624"/>
          <a:stretch/>
        </p:blipFill>
        <p:spPr bwMode="auto">
          <a:xfrm>
            <a:off x="29565600" y="10820400"/>
            <a:ext cx="2770496" cy="364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upload.wikimedia.org/wikipedia/commons/9/90/Permafrost_patter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07"/>
          <a:stretch/>
        </p:blipFill>
        <p:spPr bwMode="auto">
          <a:xfrm>
            <a:off x="16470312" y="14873785"/>
            <a:ext cx="10951581" cy="520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6316907" y="20077093"/>
            <a:ext cx="1141989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Permafrost cracking patterns photographed in the high arctic from a helicopter.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 Credit: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TheBrockenInaGlory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Photography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3" descr="C:\Users\dksunder\Documents\Schoolwork\Applied&amp;EnvironmentalMicro\Vectors\pBADma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0" y="7170737"/>
            <a:ext cx="7850187" cy="723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4236934" y="7170737"/>
            <a:ext cx="4566665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TOPO-TA plasmid used as a vector to transform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csp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genes into 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coli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Genes are inserted at the TOPO binding site. The selectable marker is ampicillin resistance and insert expression can be controlled via upstream arabinose-sensitive regulatory elements.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4" descr="C:\Users\dksunder\Dropbox\PsychrophileResearch\ABPCRtest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79" b="36228"/>
          <a:stretch/>
        </p:blipFill>
        <p:spPr bwMode="auto">
          <a:xfrm>
            <a:off x="34730140" y="10820400"/>
            <a:ext cx="7408460" cy="430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4124958268"/>
              </p:ext>
            </p:extLst>
          </p:nvPr>
        </p:nvGraphicFramePr>
        <p:xfrm>
          <a:off x="1676400" y="23164800"/>
          <a:ext cx="26365200" cy="1455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9565600" y="15126831"/>
            <a:ext cx="12573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Gels of PCR to extract target genes show success at a variety of annealing temperatures (F1 &amp; F2). Gel of PCR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products of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cspA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and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cspB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-containing plasmids extracted from ampicillin-resistant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cultures (F3) shows that the A1 and B4 colonies have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coli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containing the correct respective plasmids.  </a:t>
            </a:r>
            <a:r>
              <a:rPr lang="en-US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cspCS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cultures will be assessed for correct plasmids at a later date.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607542" y="10385124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565600" y="10799213"/>
            <a:ext cx="2789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Annealing Temp Sample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B4   [L]    A1    A2    A3    A4  A5    B1    B2    B3</a:t>
            </a:r>
            <a:endParaRPr lang="en-US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689800" y="10770513"/>
            <a:ext cx="17187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Annealing Temp Sample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[L]  C1    C2   C3   C4   C5</a:t>
            </a:r>
            <a:endParaRPr lang="en-US" sz="1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917977" y="12162261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F1</a:t>
            </a: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389421" y="12162260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F2</a:t>
            </a: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809579" y="12162261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F3</a:t>
            </a: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525</Words>
  <Application>Microsoft Office PowerPoint</Application>
  <PresentationFormat>Custom</PresentationFormat>
  <Paragraphs>56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Daniel K. Sunderland</cp:lastModifiedBy>
  <cp:revision>75</cp:revision>
  <dcterms:created xsi:type="dcterms:W3CDTF">2014-04-08T13:46:32Z</dcterms:created>
  <dcterms:modified xsi:type="dcterms:W3CDTF">2014-04-24T01:13:57Z</dcterms:modified>
</cp:coreProperties>
</file>